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5" r:id="rId2"/>
  </p:sldMasterIdLst>
  <p:notesMasterIdLst>
    <p:notesMasterId r:id="rId83"/>
  </p:notesMasterIdLst>
  <p:sldIdLst>
    <p:sldId id="411" r:id="rId3"/>
    <p:sldId id="1237" r:id="rId4"/>
    <p:sldId id="563" r:id="rId5"/>
    <p:sldId id="1479" r:id="rId6"/>
    <p:sldId id="1361" r:id="rId7"/>
    <p:sldId id="1460" r:id="rId8"/>
    <p:sldId id="1496" r:id="rId9"/>
    <p:sldId id="1497" r:id="rId10"/>
    <p:sldId id="1498" r:id="rId11"/>
    <p:sldId id="1463" r:id="rId12"/>
    <p:sldId id="665" r:id="rId13"/>
    <p:sldId id="1459" r:id="rId14"/>
    <p:sldId id="1368" r:id="rId15"/>
    <p:sldId id="1369" r:id="rId16"/>
    <p:sldId id="1390" r:id="rId17"/>
    <p:sldId id="1391" r:id="rId18"/>
    <p:sldId id="1434" r:id="rId19"/>
    <p:sldId id="1370" r:id="rId20"/>
    <p:sldId id="1373" r:id="rId21"/>
    <p:sldId id="1377" r:id="rId22"/>
    <p:sldId id="1392" r:id="rId23"/>
    <p:sldId id="1440" r:id="rId24"/>
    <p:sldId id="1441" r:id="rId25"/>
    <p:sldId id="1442" r:id="rId26"/>
    <p:sldId id="1444" r:id="rId27"/>
    <p:sldId id="1445" r:id="rId28"/>
    <p:sldId id="1446" r:id="rId29"/>
    <p:sldId id="1447" r:id="rId30"/>
    <p:sldId id="1448" r:id="rId31"/>
    <p:sldId id="1450" r:id="rId32"/>
    <p:sldId id="1451" r:id="rId33"/>
    <p:sldId id="1435" r:id="rId34"/>
    <p:sldId id="1378" r:id="rId35"/>
    <p:sldId id="1399" r:id="rId36"/>
    <p:sldId id="1480" r:id="rId37"/>
    <p:sldId id="1481" r:id="rId38"/>
    <p:sldId id="1482" r:id="rId39"/>
    <p:sldId id="1395" r:id="rId40"/>
    <p:sldId id="1397" r:id="rId41"/>
    <p:sldId id="1402" r:id="rId42"/>
    <p:sldId id="1404" r:id="rId43"/>
    <p:sldId id="1452" r:id="rId44"/>
    <p:sldId id="1453" r:id="rId45"/>
    <p:sldId id="1380" r:id="rId46"/>
    <p:sldId id="1454" r:id="rId47"/>
    <p:sldId id="1455" r:id="rId48"/>
    <p:sldId id="1483" r:id="rId49"/>
    <p:sldId id="1484" r:id="rId50"/>
    <p:sldId id="1485" r:id="rId51"/>
    <p:sldId id="1456" r:id="rId52"/>
    <p:sldId id="934" r:id="rId53"/>
    <p:sldId id="1382" r:id="rId54"/>
    <p:sldId id="1408" r:id="rId55"/>
    <p:sldId id="1381" r:id="rId56"/>
    <p:sldId id="1411" r:id="rId57"/>
    <p:sldId id="1383" r:id="rId58"/>
    <p:sldId id="1414" r:id="rId59"/>
    <p:sldId id="1418" r:id="rId60"/>
    <p:sldId id="1458" r:id="rId61"/>
    <p:sldId id="1417" r:id="rId62"/>
    <p:sldId id="1425" r:id="rId63"/>
    <p:sldId id="1431" r:id="rId64"/>
    <p:sldId id="1464" r:id="rId65"/>
    <p:sldId id="873" r:id="rId66"/>
    <p:sldId id="1466" r:id="rId67"/>
    <p:sldId id="1487" r:id="rId68"/>
    <p:sldId id="1468" r:id="rId69"/>
    <p:sldId id="1488" r:id="rId70"/>
    <p:sldId id="1489" r:id="rId71"/>
    <p:sldId id="1469" r:id="rId72"/>
    <p:sldId id="1499" r:id="rId73"/>
    <p:sldId id="1471" r:id="rId74"/>
    <p:sldId id="1490" r:id="rId75"/>
    <p:sldId id="1474" r:id="rId76"/>
    <p:sldId id="1491" r:id="rId77"/>
    <p:sldId id="1477" r:id="rId78"/>
    <p:sldId id="1478" r:id="rId79"/>
    <p:sldId id="1492" r:id="rId80"/>
    <p:sldId id="1493" r:id="rId81"/>
    <p:sldId id="1439" r:id="rId82"/>
  </p:sldIdLst>
  <p:sldSz cx="12192000" cy="6858000"/>
  <p:notesSz cx="6858000" cy="9144000"/>
  <p:embeddedFontLst>
    <p:embeddedFont>
      <p:font typeface="Verdana" panose="020B0604030504040204" pitchFamily="34" charset="0"/>
      <p:regular r:id="rId84"/>
      <p:bold r:id="rId85"/>
      <p:italic r:id="rId86"/>
      <p:boldItalic r:id="rId87"/>
    </p:embeddedFont>
    <p:embeddedFont>
      <p:font typeface="Wingdings 2" panose="05020102010507070707" pitchFamily="18" charset="2"/>
      <p:regular r:id="rId88"/>
    </p:embeddedFont>
    <p:embeddedFont>
      <p:font typeface="Calibri Light" panose="020F0302020204030204" pitchFamily="34" charset="0"/>
      <p:regular r:id="rId89"/>
      <p:italic r:id="rId90"/>
    </p:embeddedFont>
    <p:embeddedFont>
      <p:font typeface="Exo" panose="020B0604020202020204" charset="0"/>
      <p:regular r:id="rId91"/>
      <p:bold r:id="rId92"/>
      <p:italic r:id="rId93"/>
      <p:boldItalic r:id="rId94"/>
    </p:embeddedFont>
    <p:embeddedFont>
      <p:font typeface="Athelas" panose="020B0604020202020204" charset="0"/>
      <p:regular r:id="rId95"/>
      <p:bold r:id="rId96"/>
      <p:italic r:id="rId97"/>
      <p:boldItalic r:id="rId98"/>
    </p:embeddedFont>
    <p:embeddedFont>
      <p:font typeface="Calibri" panose="020F0502020204030204" pitchFamily="34" charset="0"/>
      <p:regular r:id="rId99"/>
      <p:bold r:id="rId100"/>
      <p:italic r:id="rId101"/>
      <p:boldItalic r:id="rId102"/>
    </p:embeddedFont>
    <p:embeddedFont>
      <p:font typeface="Cambria" panose="02040503050406030204" pitchFamily="18" charset="0"/>
      <p:regular r:id="rId103"/>
      <p:bold r:id="rId104"/>
      <p:italic r:id="rId105"/>
      <p:boldItalic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9605D-BCDD-5472-FBB6-715363A3A4E1}" name="S I" initials="SI" userId="833e40e1561487f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FC000"/>
    <a:srgbClr val="003366"/>
    <a:srgbClr val="F0EEA6"/>
    <a:srgbClr val="06B085"/>
    <a:srgbClr val="E90B89"/>
    <a:srgbClr val="A2D6C8"/>
    <a:srgbClr val="F1B9B9"/>
    <a:srgbClr val="A40068"/>
    <a:srgbClr val="E4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5A870-7894-4018-AE55-84D561AE8703}" v="8" dt="2022-11-17T14:50:40.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033" autoAdjust="0"/>
  </p:normalViewPr>
  <p:slideViewPr>
    <p:cSldViewPr snapToGrid="0">
      <p:cViewPr varScale="1">
        <p:scale>
          <a:sx n="111" d="100"/>
          <a:sy n="111" d="100"/>
        </p:scale>
        <p:origin x="390" y="96"/>
      </p:cViewPr>
      <p:guideLst>
        <p:guide orient="horz" pos="2160"/>
        <p:guide pos="3840"/>
      </p:guideLst>
    </p:cSldViewPr>
  </p:slid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fntdata"/><Relationship Id="rId89" Type="http://schemas.openxmlformats.org/officeDocument/2006/relationships/font" Target="fonts/font6.fntdata"/><Relationship Id="rId112"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font" Target="fonts/font4.fntdata"/><Relationship Id="rId102" Type="http://schemas.openxmlformats.org/officeDocument/2006/relationships/font" Target="fonts/font19.fntdata"/><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7.fntdata"/><Relationship Id="rId95"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7.fntdata"/><Relationship Id="rId105"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20.fntdata"/><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4.fntdata"/><Relationship Id="rId104"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72A8A-37E4-4C77-99E7-1E6737EB865A}"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19DA5-7FDE-475C-B51F-894A25D6A3A3}" type="slidenum">
              <a:rPr lang="en-US" smtClean="0"/>
              <a:t>‹#›</a:t>
            </a:fld>
            <a:endParaRPr lang="en-US"/>
          </a:p>
        </p:txBody>
      </p:sp>
    </p:spTree>
    <p:extLst>
      <p:ext uri="{BB962C8B-B14F-4D97-AF65-F5344CB8AC3E}">
        <p14:creationId xmlns:p14="http://schemas.microsoft.com/office/powerpoint/2010/main" val="146427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1</a:t>
            </a:fld>
            <a:endParaRPr lang="en-US" dirty="0"/>
          </a:p>
        </p:txBody>
      </p:sp>
    </p:spTree>
    <p:extLst>
      <p:ext uri="{BB962C8B-B14F-4D97-AF65-F5344CB8AC3E}">
        <p14:creationId xmlns:p14="http://schemas.microsoft.com/office/powerpoint/2010/main" val="239013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E9D4E6A-7106-2151-3637-820FA8614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C92B18B-DBB9-2A63-A034-B5DB7727FC1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6A9841A-D61B-A0C4-CD27-ACBDE7041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698844C-AA5E-7E68-E14C-974DD15FF687}"/>
              </a:ext>
            </a:extLst>
          </p:cNvPr>
          <p:cNvSpPr>
            <a:spLocks noGrp="1"/>
          </p:cNvSpPr>
          <p:nvPr>
            <p:ph type="sldNum" sz="quarter" idx="10"/>
          </p:nvPr>
        </p:nvSpPr>
        <p:spPr/>
        <p:txBody>
          <a:bodyPr/>
          <a:lstStyle/>
          <a:p>
            <a:fld id="{3A9BE3ED-41A9-4033-986F-98DA378D4903}" type="slidenum">
              <a:rPr lang="en-US" smtClean="0"/>
              <a:pPr/>
              <a:t>12</a:t>
            </a:fld>
            <a:endParaRPr lang="en-US" dirty="0"/>
          </a:p>
        </p:txBody>
      </p:sp>
    </p:spTree>
    <p:extLst>
      <p:ext uri="{BB962C8B-B14F-4D97-AF65-F5344CB8AC3E}">
        <p14:creationId xmlns:p14="http://schemas.microsoft.com/office/powerpoint/2010/main" val="132592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32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670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84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59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17</a:t>
            </a:fld>
            <a:endParaRPr lang="en-US" dirty="0"/>
          </a:p>
        </p:txBody>
      </p:sp>
    </p:spTree>
    <p:extLst>
      <p:ext uri="{BB962C8B-B14F-4D97-AF65-F5344CB8AC3E}">
        <p14:creationId xmlns:p14="http://schemas.microsoft.com/office/powerpoint/2010/main" val="276664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0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88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5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60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480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531541-1BA8-4159-1532-47520F5E7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FA3E747-D3F2-758D-9144-9E46622255A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DF855BD1-D2BF-6C66-5967-5BF522B92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E0D70A3-F37F-BA6F-EA97-36730D0FA5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296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CD34810-6877-2569-53C3-C7D55A77C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4ECB163-DBAC-3028-C9D6-CCF1C4810F9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27B864A4-38B4-F026-4375-1BD9352C0B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8E70D06-1807-70A6-41DC-179F14623D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96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322BA0-0E35-87CB-C63F-33603FB7C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2671F61-C46C-E000-0048-B64DEE22D13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09D7307A-BF30-CAF6-05BB-23E7FEFAD8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B3F06B1-468B-6D30-E80B-43E1ABB919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13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09D910-EF67-4285-D8EC-4DC987654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E896BD2-0166-736C-CB2D-93C563FE773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95C9AB11-275C-0E5A-E333-42519CC68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E41E2C30-6684-B165-A935-ED240F137E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562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865373-B940-B637-FAEE-6994A06C9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65AAC20-AE50-6F40-D4AA-278BB6A167B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FF5943A-89F9-BAEC-45DF-00E03BA79A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386C80B-D25A-EA6E-1E6B-47CF2E1C58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4082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1B5354-647C-D360-B19B-18E365473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6110E80-90A0-11E8-9D9A-479DC0EB7EC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04CE6856-96CB-F568-7AC5-BAB1980F4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EFA4E90-517F-DAFB-D177-6125EA8828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34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07199A-8BA5-4A3D-1E75-7831EB91F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7148873-AA58-32E4-9CC2-E7F69D80A73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0EAFE604-A7BC-F584-4F21-77B395F570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21CBF39-5D26-2784-04F1-B8500DEEAD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048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1E02CB-A030-EC97-B741-6955FCE69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13539F9-9CAE-A20B-8E01-E4C5148E80B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20B6ACE3-49B0-8AB9-4B17-C78D9E7074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B1B338E-FDED-A857-77D1-58BCA8FE9F1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753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6120B1-DB4A-16CA-E62C-8EA642B6B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A5773AE-6D98-E04A-3020-C807915D34B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599A72FE-1D75-4117-9650-CE9EF7DA9D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D158FE5-86FC-19E6-401B-BF6D4C59B1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335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5A06D5-D175-752C-19E0-545951394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FCD6803-512E-BCFF-1FCF-39F6882DA68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E77C8C9D-3B0A-B3D6-F4EA-2A187C524C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64CBEACE-21A7-2C36-3D2E-614F964B11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1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684C98-851C-BFF1-E722-EC295DAA7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F4884C2-3483-9EFF-D2AD-9866B0F4A7E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DAA5D9E-95F6-F754-D2CA-49CCAE51AF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FC8AC289-3F42-27A9-4C43-338F4378FD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1068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32</a:t>
            </a:fld>
            <a:endParaRPr lang="en-US" dirty="0"/>
          </a:p>
        </p:txBody>
      </p:sp>
    </p:spTree>
    <p:extLst>
      <p:ext uri="{BB962C8B-B14F-4D97-AF65-F5344CB8AC3E}">
        <p14:creationId xmlns:p14="http://schemas.microsoft.com/office/powerpoint/2010/main" val="1969162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053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9351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5CB11E-DEE7-2C6A-8985-3519F0519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570F350-150F-0A29-CCD9-6F78B5FFD58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2EB4818A-5269-5F92-CD7F-4B77CF1006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AD6D03C-667F-9D50-F6FE-20E8C25AEB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625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DF46E4-753B-A71A-8160-2D5FBA97F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BE3EC5B-9DA7-4EA9-4A28-D664DEDE495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D1F72E96-8FF5-5CCF-67A6-276D68235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3753F61-BAC6-29EC-9650-ABD9A866FE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791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3CFF15-99BA-6855-0072-F050428E2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38ACEC1-40C2-BED3-6E74-9C2F1066880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90C7216C-5910-C85C-893E-0D37720027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B92EEFF9-81F5-4633-2522-A9047202D1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357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113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028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268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70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5</a:t>
            </a:fld>
            <a:endParaRPr lang="en-US" dirty="0"/>
          </a:p>
        </p:txBody>
      </p:sp>
    </p:spTree>
    <p:extLst>
      <p:ext uri="{BB962C8B-B14F-4D97-AF65-F5344CB8AC3E}">
        <p14:creationId xmlns:p14="http://schemas.microsoft.com/office/powerpoint/2010/main" val="1025491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4F81BE-ED15-C33C-1204-B1764B651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5A0C38B-4608-8697-18C2-D1375EECC2A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722EAAD1-545C-336F-4AAF-21D6FC7A2D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965834D-AA66-E3AE-3B15-FD578FCEBD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402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B1260C-B140-D9AB-3B15-7C8B6A374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CB998D4-1C46-F271-8876-C48223AEDF3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4293D756-A4F8-EF5D-0327-68C7F0B6E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B5CFDF7-DC40-31B2-0338-2A6CEB35FD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686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5110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FE9F2BE-2DF1-B334-986B-48A135BED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7C3DDA5-44B7-E6C9-5EB1-46314A28752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D1A045C-7A8D-875C-117E-966C2FB8BB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7A5CE8F-F5A1-FB9D-EEA8-4476F1A8170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219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D2F704-A096-8497-BEED-7F984AEC2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9E3F9C1-8577-8369-4BB5-D05BE267FB8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99CCD8A2-7EB9-39D1-61D9-F50BC2931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F0C8DF4-4827-BC7E-6289-E4DFEC63D8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357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3941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139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520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3137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951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1753CA-27B9-ECF2-E802-884758DB9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8F75BE4-5E29-C6DB-E3AA-F384E358832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893E2DFC-C325-ED5C-B19B-59E1156CC9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17BD9FA-A1DF-70C0-F263-43152BE6A122}"/>
              </a:ext>
            </a:extLst>
          </p:cNvPr>
          <p:cNvSpPr>
            <a:spLocks noGrp="1"/>
          </p:cNvSpPr>
          <p:nvPr>
            <p:ph type="sldNum" sz="quarter" idx="10"/>
          </p:nvPr>
        </p:nvSpPr>
        <p:spPr/>
        <p:txBody>
          <a:bodyPr/>
          <a:lstStyle/>
          <a:p>
            <a:fld id="{3A9BE3ED-41A9-4033-986F-98DA378D4903}" type="slidenum">
              <a:rPr lang="en-US" smtClean="0"/>
              <a:pPr/>
              <a:t>6</a:t>
            </a:fld>
            <a:endParaRPr lang="en-US" dirty="0"/>
          </a:p>
        </p:txBody>
      </p:sp>
    </p:spTree>
    <p:extLst>
      <p:ext uri="{BB962C8B-B14F-4D97-AF65-F5344CB8AC3E}">
        <p14:creationId xmlns:p14="http://schemas.microsoft.com/office/powerpoint/2010/main" val="2421796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951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968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9346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7CA4FF-1E54-D727-5716-C654CE170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B65991C-484F-87A7-2C27-8B058DBD9BD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D55B29AA-5FDC-3847-45A6-9ED0219225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4B3BE26-AC11-8A0E-7D8D-61813EF6C0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053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268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843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405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09BDE4-26F3-70BF-BE39-12285571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EAAF4B7-EBEB-6618-E699-33A5E6501C5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1DA9528F-D149-3747-7AAC-0A2D33634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FEFEB8A-E2C1-49AD-1CEF-C702ED0752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BE3ED-41A9-4033-986F-98DA378D4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2762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64</a:t>
            </a:fld>
            <a:endParaRPr lang="en-US" dirty="0"/>
          </a:p>
        </p:txBody>
      </p:sp>
    </p:spTree>
    <p:extLst>
      <p:ext uri="{BB962C8B-B14F-4D97-AF65-F5344CB8AC3E}">
        <p14:creationId xmlns:p14="http://schemas.microsoft.com/office/powerpoint/2010/main" val="20127928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EB8B6A-E5AF-A460-EC8A-1038C406C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1EC7990-887A-ECD8-3A0D-076DE256B5A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3B700DD8-C91D-491E-0EE0-1AA3B2DAFD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334CAD2A-27DB-3390-9E3E-E20575A961E2}"/>
              </a:ext>
            </a:extLst>
          </p:cNvPr>
          <p:cNvSpPr>
            <a:spLocks noGrp="1"/>
          </p:cNvSpPr>
          <p:nvPr>
            <p:ph type="sldNum" sz="quarter" idx="10"/>
          </p:nvPr>
        </p:nvSpPr>
        <p:spPr/>
        <p:txBody>
          <a:bodyPr/>
          <a:lstStyle/>
          <a:p>
            <a:fld id="{3A9BE3ED-41A9-4033-986F-98DA378D4903}" type="slidenum">
              <a:rPr lang="en-US" smtClean="0"/>
              <a:pPr/>
              <a:t>65</a:t>
            </a:fld>
            <a:endParaRPr lang="en-US" dirty="0"/>
          </a:p>
        </p:txBody>
      </p:sp>
    </p:spTree>
    <p:extLst>
      <p:ext uri="{BB962C8B-B14F-4D97-AF65-F5344CB8AC3E}">
        <p14:creationId xmlns:p14="http://schemas.microsoft.com/office/powerpoint/2010/main" val="277536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8BA5AA-789E-2D45-6F2A-AB98A6E06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37209D1-A925-905A-8AC9-FE15B024075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3B809D8B-0ECA-B38D-81F4-96267B946C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3EA4C5C-6196-8776-2D15-2F5BE1A0E328}"/>
              </a:ext>
            </a:extLst>
          </p:cNvPr>
          <p:cNvSpPr>
            <a:spLocks noGrp="1"/>
          </p:cNvSpPr>
          <p:nvPr>
            <p:ph type="sldNum" sz="quarter" idx="10"/>
          </p:nvPr>
        </p:nvSpPr>
        <p:spPr/>
        <p:txBody>
          <a:bodyPr/>
          <a:lstStyle/>
          <a:p>
            <a:fld id="{3A9BE3ED-41A9-4033-986F-98DA378D4903}" type="slidenum">
              <a:rPr lang="en-US" smtClean="0"/>
              <a:pPr/>
              <a:t>7</a:t>
            </a:fld>
            <a:endParaRPr lang="en-US" dirty="0"/>
          </a:p>
        </p:txBody>
      </p:sp>
    </p:spTree>
    <p:extLst>
      <p:ext uri="{BB962C8B-B14F-4D97-AF65-F5344CB8AC3E}">
        <p14:creationId xmlns:p14="http://schemas.microsoft.com/office/powerpoint/2010/main" val="3588769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6413DC2-7308-6BE2-C2FB-99395A42F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50662DC-E90C-CFE6-38AD-EE4F71E01B1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122FC786-39EA-66A1-B4C6-46F2EC9CD9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B25A026-F431-8E54-11E7-909CC0414311}"/>
              </a:ext>
            </a:extLst>
          </p:cNvPr>
          <p:cNvSpPr>
            <a:spLocks noGrp="1"/>
          </p:cNvSpPr>
          <p:nvPr>
            <p:ph type="sldNum" sz="quarter" idx="10"/>
          </p:nvPr>
        </p:nvSpPr>
        <p:spPr/>
        <p:txBody>
          <a:bodyPr/>
          <a:lstStyle/>
          <a:p>
            <a:fld id="{3A9BE3ED-41A9-4033-986F-98DA378D4903}" type="slidenum">
              <a:rPr lang="en-US" smtClean="0"/>
              <a:pPr/>
              <a:t>66</a:t>
            </a:fld>
            <a:endParaRPr lang="en-US" dirty="0"/>
          </a:p>
        </p:txBody>
      </p:sp>
    </p:spTree>
    <p:extLst>
      <p:ext uri="{BB962C8B-B14F-4D97-AF65-F5344CB8AC3E}">
        <p14:creationId xmlns:p14="http://schemas.microsoft.com/office/powerpoint/2010/main" val="3246992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F431C6-8A87-78E3-E063-4EC83F5F0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6E641A8-3EA4-A49C-3877-10FC998DB01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21817BC-021A-F194-2783-CB28F45D26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F3A1CE24-692A-13A5-CD50-5F7F0B1DC0CA}"/>
              </a:ext>
            </a:extLst>
          </p:cNvPr>
          <p:cNvSpPr>
            <a:spLocks noGrp="1"/>
          </p:cNvSpPr>
          <p:nvPr>
            <p:ph type="sldNum" sz="quarter" idx="10"/>
          </p:nvPr>
        </p:nvSpPr>
        <p:spPr/>
        <p:txBody>
          <a:bodyPr/>
          <a:lstStyle/>
          <a:p>
            <a:fld id="{3A9BE3ED-41A9-4033-986F-98DA378D4903}" type="slidenum">
              <a:rPr lang="en-US" smtClean="0"/>
              <a:pPr/>
              <a:t>67</a:t>
            </a:fld>
            <a:endParaRPr lang="en-US" dirty="0"/>
          </a:p>
        </p:txBody>
      </p:sp>
    </p:spTree>
    <p:extLst>
      <p:ext uri="{BB962C8B-B14F-4D97-AF65-F5344CB8AC3E}">
        <p14:creationId xmlns:p14="http://schemas.microsoft.com/office/powerpoint/2010/main" val="2128291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DEBF43-7E83-B49F-BF75-80673CCC7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0C92AF1-916A-02E1-1C5D-47EAC3ECA3E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D0129F6A-B42F-D703-D61D-C17F2CFD5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B1DA8795-67E3-3C64-0B5D-1F4D9DED50E8}"/>
              </a:ext>
            </a:extLst>
          </p:cNvPr>
          <p:cNvSpPr>
            <a:spLocks noGrp="1"/>
          </p:cNvSpPr>
          <p:nvPr>
            <p:ph type="sldNum" sz="quarter" idx="10"/>
          </p:nvPr>
        </p:nvSpPr>
        <p:spPr/>
        <p:txBody>
          <a:bodyPr/>
          <a:lstStyle/>
          <a:p>
            <a:fld id="{3A9BE3ED-41A9-4033-986F-98DA378D4903}" type="slidenum">
              <a:rPr lang="en-US" smtClean="0"/>
              <a:pPr/>
              <a:t>68</a:t>
            </a:fld>
            <a:endParaRPr lang="en-US" dirty="0"/>
          </a:p>
        </p:txBody>
      </p:sp>
    </p:spTree>
    <p:extLst>
      <p:ext uri="{BB962C8B-B14F-4D97-AF65-F5344CB8AC3E}">
        <p14:creationId xmlns:p14="http://schemas.microsoft.com/office/powerpoint/2010/main" val="804269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4FB79A-7631-4DDE-D3D0-30A66DFDC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316A5EC-2171-C612-C9D6-7879ACB89D9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FBA5620-F18E-EF71-8F80-6B88E4E6CA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F25BC15-A5A7-C627-4D92-A58FE16AD580}"/>
              </a:ext>
            </a:extLst>
          </p:cNvPr>
          <p:cNvSpPr>
            <a:spLocks noGrp="1"/>
          </p:cNvSpPr>
          <p:nvPr>
            <p:ph type="sldNum" sz="quarter" idx="10"/>
          </p:nvPr>
        </p:nvSpPr>
        <p:spPr/>
        <p:txBody>
          <a:bodyPr/>
          <a:lstStyle/>
          <a:p>
            <a:fld id="{3A9BE3ED-41A9-4033-986F-98DA378D4903}" type="slidenum">
              <a:rPr lang="en-US" smtClean="0"/>
              <a:pPr/>
              <a:t>69</a:t>
            </a:fld>
            <a:endParaRPr lang="en-US" dirty="0"/>
          </a:p>
        </p:txBody>
      </p:sp>
    </p:spTree>
    <p:extLst>
      <p:ext uri="{BB962C8B-B14F-4D97-AF65-F5344CB8AC3E}">
        <p14:creationId xmlns:p14="http://schemas.microsoft.com/office/powerpoint/2010/main" val="25052337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52E6E0E-B7EA-2D28-22A8-F1E867902E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43D3B4E-FD3B-C507-7CB4-F0A7E950E25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8E6D1ADE-6378-DC25-3085-5419CDB1D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15CD1E2-F361-8894-D365-7323FA9FC749}"/>
              </a:ext>
            </a:extLst>
          </p:cNvPr>
          <p:cNvSpPr>
            <a:spLocks noGrp="1"/>
          </p:cNvSpPr>
          <p:nvPr>
            <p:ph type="sldNum" sz="quarter" idx="10"/>
          </p:nvPr>
        </p:nvSpPr>
        <p:spPr/>
        <p:txBody>
          <a:bodyPr/>
          <a:lstStyle/>
          <a:p>
            <a:fld id="{3A9BE3ED-41A9-4033-986F-98DA378D4903}" type="slidenum">
              <a:rPr lang="en-US" smtClean="0"/>
              <a:pPr/>
              <a:t>70</a:t>
            </a:fld>
            <a:endParaRPr lang="en-US" dirty="0"/>
          </a:p>
        </p:txBody>
      </p:sp>
    </p:spTree>
    <p:extLst>
      <p:ext uri="{BB962C8B-B14F-4D97-AF65-F5344CB8AC3E}">
        <p14:creationId xmlns:p14="http://schemas.microsoft.com/office/powerpoint/2010/main" val="1696707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747665-6B71-7E6C-8C08-B1E7FF358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D7C2D0B-3929-9D35-819E-77902835780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10FB526F-B3CD-8A4E-CA06-B33CD744D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D4B0E8F-198C-E5F3-2E4B-6C6009004AEC}"/>
              </a:ext>
            </a:extLst>
          </p:cNvPr>
          <p:cNvSpPr>
            <a:spLocks noGrp="1"/>
          </p:cNvSpPr>
          <p:nvPr>
            <p:ph type="sldNum" sz="quarter" idx="10"/>
          </p:nvPr>
        </p:nvSpPr>
        <p:spPr/>
        <p:txBody>
          <a:bodyPr/>
          <a:lstStyle/>
          <a:p>
            <a:fld id="{3A9BE3ED-41A9-4033-986F-98DA378D4903}" type="slidenum">
              <a:rPr lang="en-US" smtClean="0"/>
              <a:pPr/>
              <a:t>71</a:t>
            </a:fld>
            <a:endParaRPr lang="en-US" dirty="0"/>
          </a:p>
        </p:txBody>
      </p:sp>
    </p:spTree>
    <p:extLst>
      <p:ext uri="{BB962C8B-B14F-4D97-AF65-F5344CB8AC3E}">
        <p14:creationId xmlns:p14="http://schemas.microsoft.com/office/powerpoint/2010/main" val="2021685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80532E-A34F-75C2-B769-DCCC07389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D110C92-509E-3116-9F73-9EB386C74B70}"/>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546FBC14-1C19-4ED9-782F-D83AC29A05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924D26B-3926-779B-7826-47ABBAEBEC16}"/>
              </a:ext>
            </a:extLst>
          </p:cNvPr>
          <p:cNvSpPr>
            <a:spLocks noGrp="1"/>
          </p:cNvSpPr>
          <p:nvPr>
            <p:ph type="sldNum" sz="quarter" idx="10"/>
          </p:nvPr>
        </p:nvSpPr>
        <p:spPr/>
        <p:txBody>
          <a:bodyPr/>
          <a:lstStyle/>
          <a:p>
            <a:fld id="{3A9BE3ED-41A9-4033-986F-98DA378D4903}" type="slidenum">
              <a:rPr lang="en-US" smtClean="0"/>
              <a:pPr/>
              <a:t>72</a:t>
            </a:fld>
            <a:endParaRPr lang="en-US" dirty="0"/>
          </a:p>
        </p:txBody>
      </p:sp>
    </p:spTree>
    <p:extLst>
      <p:ext uri="{BB962C8B-B14F-4D97-AF65-F5344CB8AC3E}">
        <p14:creationId xmlns:p14="http://schemas.microsoft.com/office/powerpoint/2010/main" val="32752925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DAADD89-2648-E36A-B64D-B400591F9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C215003-1C1D-85CE-95D1-0A941932C4CE}"/>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682FE2ED-A867-2ED5-1BC2-2FBD3E8FC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CA6928F-BEF5-2C26-A908-9E3F6CFEB18C}"/>
              </a:ext>
            </a:extLst>
          </p:cNvPr>
          <p:cNvSpPr>
            <a:spLocks noGrp="1"/>
          </p:cNvSpPr>
          <p:nvPr>
            <p:ph type="sldNum" sz="quarter" idx="10"/>
          </p:nvPr>
        </p:nvSpPr>
        <p:spPr/>
        <p:txBody>
          <a:bodyPr/>
          <a:lstStyle/>
          <a:p>
            <a:fld id="{3A9BE3ED-41A9-4033-986F-98DA378D4903}" type="slidenum">
              <a:rPr lang="en-US" smtClean="0"/>
              <a:pPr/>
              <a:t>73</a:t>
            </a:fld>
            <a:endParaRPr lang="en-US" dirty="0"/>
          </a:p>
        </p:txBody>
      </p:sp>
    </p:spTree>
    <p:extLst>
      <p:ext uri="{BB962C8B-B14F-4D97-AF65-F5344CB8AC3E}">
        <p14:creationId xmlns:p14="http://schemas.microsoft.com/office/powerpoint/2010/main" val="15525125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13FE49-7484-3952-5DD9-0577126E2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79E0420-1FA5-31AE-F889-23F8CB13A29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C01730D6-E490-CC4D-4AA7-41734EDBF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A1F0B3F-78E1-CCDB-A0D8-BE7406532204}"/>
              </a:ext>
            </a:extLst>
          </p:cNvPr>
          <p:cNvSpPr>
            <a:spLocks noGrp="1"/>
          </p:cNvSpPr>
          <p:nvPr>
            <p:ph type="sldNum" sz="quarter" idx="10"/>
          </p:nvPr>
        </p:nvSpPr>
        <p:spPr/>
        <p:txBody>
          <a:bodyPr/>
          <a:lstStyle/>
          <a:p>
            <a:fld id="{3A9BE3ED-41A9-4033-986F-98DA378D4903}" type="slidenum">
              <a:rPr lang="en-US" smtClean="0"/>
              <a:pPr/>
              <a:t>74</a:t>
            </a:fld>
            <a:endParaRPr lang="en-US" dirty="0"/>
          </a:p>
        </p:txBody>
      </p:sp>
    </p:spTree>
    <p:extLst>
      <p:ext uri="{BB962C8B-B14F-4D97-AF65-F5344CB8AC3E}">
        <p14:creationId xmlns:p14="http://schemas.microsoft.com/office/powerpoint/2010/main" val="2199211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9FDAD5-9CBF-FE85-2862-9EE4C9FA2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2B169B0-62E2-34E0-70E8-E8387765BAC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A14861FE-6D27-DE74-2DE5-08D3966C3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4F606AEF-A131-60B9-DBF4-EF19EFF2AAEB}"/>
              </a:ext>
            </a:extLst>
          </p:cNvPr>
          <p:cNvSpPr>
            <a:spLocks noGrp="1"/>
          </p:cNvSpPr>
          <p:nvPr>
            <p:ph type="sldNum" sz="quarter" idx="10"/>
          </p:nvPr>
        </p:nvSpPr>
        <p:spPr/>
        <p:txBody>
          <a:bodyPr/>
          <a:lstStyle/>
          <a:p>
            <a:fld id="{3A9BE3ED-41A9-4033-986F-98DA378D4903}" type="slidenum">
              <a:rPr lang="en-US" smtClean="0"/>
              <a:pPr/>
              <a:t>75</a:t>
            </a:fld>
            <a:endParaRPr lang="en-US" dirty="0"/>
          </a:p>
        </p:txBody>
      </p:sp>
    </p:spTree>
    <p:extLst>
      <p:ext uri="{BB962C8B-B14F-4D97-AF65-F5344CB8AC3E}">
        <p14:creationId xmlns:p14="http://schemas.microsoft.com/office/powerpoint/2010/main" val="218455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90EBF01-AF5B-1E26-B458-EAE073119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2A28B8B-CCAF-6517-5CCD-13AC6EDB0A2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98B9AC96-DCBA-7CB9-D3D8-3D4B4C5E04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BE50B9A1-260B-30EA-D4A5-2AF4C1FFA565}"/>
              </a:ext>
            </a:extLst>
          </p:cNvPr>
          <p:cNvSpPr>
            <a:spLocks noGrp="1"/>
          </p:cNvSpPr>
          <p:nvPr>
            <p:ph type="sldNum" sz="quarter" idx="10"/>
          </p:nvPr>
        </p:nvSpPr>
        <p:spPr/>
        <p:txBody>
          <a:bodyPr/>
          <a:lstStyle/>
          <a:p>
            <a:fld id="{3A9BE3ED-41A9-4033-986F-98DA378D4903}" type="slidenum">
              <a:rPr lang="en-US" smtClean="0"/>
              <a:pPr/>
              <a:t>8</a:t>
            </a:fld>
            <a:endParaRPr lang="en-US" dirty="0"/>
          </a:p>
        </p:txBody>
      </p:sp>
    </p:spTree>
    <p:extLst>
      <p:ext uri="{BB962C8B-B14F-4D97-AF65-F5344CB8AC3E}">
        <p14:creationId xmlns:p14="http://schemas.microsoft.com/office/powerpoint/2010/main" val="1558687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83392A-F0D8-258D-CE73-8239C7681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F8263E2-3921-1B3E-DD7C-BDD53EEC76E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33C4415D-E49C-6189-D103-00FFBBCF33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5128EF0-24E4-2776-A6E6-CBF2897941CB}"/>
              </a:ext>
            </a:extLst>
          </p:cNvPr>
          <p:cNvSpPr>
            <a:spLocks noGrp="1"/>
          </p:cNvSpPr>
          <p:nvPr>
            <p:ph type="sldNum" sz="quarter" idx="10"/>
          </p:nvPr>
        </p:nvSpPr>
        <p:spPr/>
        <p:txBody>
          <a:bodyPr/>
          <a:lstStyle/>
          <a:p>
            <a:fld id="{3A9BE3ED-41A9-4033-986F-98DA378D4903}" type="slidenum">
              <a:rPr lang="en-US" smtClean="0"/>
              <a:pPr/>
              <a:t>76</a:t>
            </a:fld>
            <a:endParaRPr lang="en-US" dirty="0"/>
          </a:p>
        </p:txBody>
      </p:sp>
    </p:spTree>
    <p:extLst>
      <p:ext uri="{BB962C8B-B14F-4D97-AF65-F5344CB8AC3E}">
        <p14:creationId xmlns:p14="http://schemas.microsoft.com/office/powerpoint/2010/main" val="6100125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FF2ADA-4C31-BE79-600F-670B25546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00F3D73-9F07-7DEB-B7C8-5673FB20F27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CC76639C-6C6E-6872-A772-6CC61F51A7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C71F3E2-4936-3D6C-573A-ECEE004EF0B3}"/>
              </a:ext>
            </a:extLst>
          </p:cNvPr>
          <p:cNvSpPr>
            <a:spLocks noGrp="1"/>
          </p:cNvSpPr>
          <p:nvPr>
            <p:ph type="sldNum" sz="quarter" idx="10"/>
          </p:nvPr>
        </p:nvSpPr>
        <p:spPr/>
        <p:txBody>
          <a:bodyPr/>
          <a:lstStyle/>
          <a:p>
            <a:fld id="{3A9BE3ED-41A9-4033-986F-98DA378D4903}" type="slidenum">
              <a:rPr lang="en-US" smtClean="0"/>
              <a:pPr/>
              <a:t>77</a:t>
            </a:fld>
            <a:endParaRPr lang="en-US" dirty="0"/>
          </a:p>
        </p:txBody>
      </p:sp>
    </p:spTree>
    <p:extLst>
      <p:ext uri="{BB962C8B-B14F-4D97-AF65-F5344CB8AC3E}">
        <p14:creationId xmlns:p14="http://schemas.microsoft.com/office/powerpoint/2010/main" val="16724366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D7596B-5227-FD5C-B3A8-205E6BE52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3B68F39-062F-5699-36F5-09E2A4C30D2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60BEFEE8-E98A-77D4-196B-DCCF7EE01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595C196E-2E78-EECA-D767-6055DB2A13AF}"/>
              </a:ext>
            </a:extLst>
          </p:cNvPr>
          <p:cNvSpPr>
            <a:spLocks noGrp="1"/>
          </p:cNvSpPr>
          <p:nvPr>
            <p:ph type="sldNum" sz="quarter" idx="10"/>
          </p:nvPr>
        </p:nvSpPr>
        <p:spPr/>
        <p:txBody>
          <a:bodyPr/>
          <a:lstStyle/>
          <a:p>
            <a:fld id="{3A9BE3ED-41A9-4033-986F-98DA378D4903}" type="slidenum">
              <a:rPr lang="en-US" smtClean="0"/>
              <a:pPr/>
              <a:t>78</a:t>
            </a:fld>
            <a:endParaRPr lang="en-US" dirty="0"/>
          </a:p>
        </p:txBody>
      </p:sp>
    </p:spTree>
    <p:extLst>
      <p:ext uri="{BB962C8B-B14F-4D97-AF65-F5344CB8AC3E}">
        <p14:creationId xmlns:p14="http://schemas.microsoft.com/office/powerpoint/2010/main" val="2452421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8ED700-8F67-799F-610B-F010FF686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BAB7709-716A-E1A8-8248-5B01C50DABD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97E835EF-8154-4DFC-4381-5F3E84998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7FF5B06-E58B-F8FC-DD87-DFE303755B2E}"/>
              </a:ext>
            </a:extLst>
          </p:cNvPr>
          <p:cNvSpPr>
            <a:spLocks noGrp="1"/>
          </p:cNvSpPr>
          <p:nvPr>
            <p:ph type="sldNum" sz="quarter" idx="10"/>
          </p:nvPr>
        </p:nvSpPr>
        <p:spPr/>
        <p:txBody>
          <a:bodyPr/>
          <a:lstStyle/>
          <a:p>
            <a:fld id="{3A9BE3ED-41A9-4033-986F-98DA378D4903}" type="slidenum">
              <a:rPr lang="en-US" smtClean="0"/>
              <a:pPr/>
              <a:t>79</a:t>
            </a:fld>
            <a:endParaRPr lang="en-US" dirty="0"/>
          </a:p>
        </p:txBody>
      </p:sp>
    </p:spTree>
    <p:extLst>
      <p:ext uri="{BB962C8B-B14F-4D97-AF65-F5344CB8AC3E}">
        <p14:creationId xmlns:p14="http://schemas.microsoft.com/office/powerpoint/2010/main" val="31210110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BE3ED-41A9-4033-986F-98DA378D4903}" type="slidenum">
              <a:rPr lang="en-US" smtClean="0"/>
              <a:pPr/>
              <a:t>80</a:t>
            </a:fld>
            <a:endParaRPr lang="en-US"/>
          </a:p>
        </p:txBody>
      </p:sp>
    </p:spTree>
    <p:extLst>
      <p:ext uri="{BB962C8B-B14F-4D97-AF65-F5344CB8AC3E}">
        <p14:creationId xmlns:p14="http://schemas.microsoft.com/office/powerpoint/2010/main" val="1285724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7F19D0-7F61-D2B3-7F91-9C609BEDD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417A379-597C-7551-904B-32F34ACF2C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BC76336F-A254-DE09-7814-3A87C8C81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BA582F8A-91C4-A40D-2D75-F2C2E6CFB227}"/>
              </a:ext>
            </a:extLst>
          </p:cNvPr>
          <p:cNvSpPr>
            <a:spLocks noGrp="1"/>
          </p:cNvSpPr>
          <p:nvPr>
            <p:ph type="sldNum" sz="quarter" idx="10"/>
          </p:nvPr>
        </p:nvSpPr>
        <p:spPr/>
        <p:txBody>
          <a:bodyPr/>
          <a:lstStyle/>
          <a:p>
            <a:fld id="{3A9BE3ED-41A9-4033-986F-98DA378D4903}" type="slidenum">
              <a:rPr lang="en-US" smtClean="0"/>
              <a:pPr/>
              <a:t>9</a:t>
            </a:fld>
            <a:endParaRPr lang="en-US" dirty="0"/>
          </a:p>
        </p:txBody>
      </p:sp>
    </p:spTree>
    <p:extLst>
      <p:ext uri="{BB962C8B-B14F-4D97-AF65-F5344CB8AC3E}">
        <p14:creationId xmlns:p14="http://schemas.microsoft.com/office/powerpoint/2010/main" val="416426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7AFDCD-79B3-AAB8-4BB0-0E3CEACA2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50CBC31-EDD4-AB43-04C9-FC48B56CF34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xmlns="" id="{F07DBDC9-9846-8DC1-45C3-5C9809BBA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0BF25403-C713-7412-EA08-04D1947A6F53}"/>
              </a:ext>
            </a:extLst>
          </p:cNvPr>
          <p:cNvSpPr>
            <a:spLocks noGrp="1"/>
          </p:cNvSpPr>
          <p:nvPr>
            <p:ph type="sldNum" sz="quarter" idx="10"/>
          </p:nvPr>
        </p:nvSpPr>
        <p:spPr/>
        <p:txBody>
          <a:bodyPr/>
          <a:lstStyle/>
          <a:p>
            <a:fld id="{3A9BE3ED-41A9-4033-986F-98DA378D4903}" type="slidenum">
              <a:rPr lang="en-US" smtClean="0"/>
              <a:pPr/>
              <a:t>10</a:t>
            </a:fld>
            <a:endParaRPr lang="en-US" dirty="0"/>
          </a:p>
        </p:txBody>
      </p:sp>
    </p:spTree>
    <p:extLst>
      <p:ext uri="{BB962C8B-B14F-4D97-AF65-F5344CB8AC3E}">
        <p14:creationId xmlns:p14="http://schemas.microsoft.com/office/powerpoint/2010/main" val="191223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BC090-46EC-4929-B8DD-CC8748AE1A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77178E5-D824-1191-3DD2-DBA085A88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453A92-CADE-2FDE-059A-EF6F29D7C5FB}"/>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523F6A4C-14B7-482C-85B2-BBB1B906B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B7CDAD-8323-FFDE-E5D7-5C16CC7FDAE6}"/>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64417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4A2E6-9D8E-0239-E8A4-213B814CA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4AFDBC9-1D3B-0E6E-4E7D-3D528BBB2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6AD806-9068-2023-4F4F-453CB6FB018B}"/>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6E73F4C0-ED09-5694-9043-04547D4FC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FA5C3B-33EC-12B8-05B6-9FDD990743CA}"/>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337580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6BE9E5-4601-C643-E314-23FD9F23F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41CCD7-B5C3-3ED6-31BB-2D8B7A218E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23E013-8900-479F-9710-BCC397E7C81D}"/>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C9702897-9D7D-1633-08EB-B046A169E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82B4A7-D54F-8804-7C90-79B2CC83E94E}"/>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68167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251202" y="914400"/>
            <a:ext cx="8635999" cy="4038600"/>
          </a:xfrm>
        </p:spPr>
        <p:txBody>
          <a:bodyPr anchor="b"/>
          <a:lstStyle>
            <a:lvl1pPr algn="r">
              <a:defRPr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1" y="228600"/>
            <a:ext cx="1117600" cy="381000"/>
          </a:xfrm>
          <a:prstGeom prst="rect">
            <a:avLst/>
          </a:prstGeom>
        </p:spPr>
        <p:txBody>
          <a:bodyPr/>
          <a:lstStyle>
            <a:lvl1pPr>
              <a:defRPr>
                <a:solidFill>
                  <a:schemeClr val="tx2"/>
                </a:solidFill>
              </a:defRPr>
            </a:lvl1pPr>
          </a:lstStyle>
          <a:p>
            <a:fld id="{B6F15528-21DE-4FAA-801E-634DDDAF4B2B}" type="slidenum">
              <a:rPr lang="en-US" smtClean="0"/>
              <a:pPr/>
              <a:t>‹#›</a:t>
            </a:fld>
            <a:endParaRPr lang="en-US"/>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t="460" b="650"/>
          <a:stretch/>
        </p:blipFill>
        <p:spPr>
          <a:xfrm>
            <a:off x="-1" y="0"/>
            <a:ext cx="9813851" cy="6858000"/>
          </a:xfrm>
          <a:prstGeom prst="rect">
            <a:avLst/>
          </a:prstGeom>
        </p:spPr>
      </p:pic>
      <p:sp>
        <p:nvSpPr>
          <p:cNvPr id="2" name="Rectangle 1"/>
          <p:cNvSpPr/>
          <p:nvPr userDrawn="1"/>
        </p:nvSpPr>
        <p:spPr>
          <a:xfrm>
            <a:off x="9525000" y="0"/>
            <a:ext cx="2667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7837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251202" y="914400"/>
            <a:ext cx="8635999" cy="4038600"/>
          </a:xfrm>
        </p:spPr>
        <p:txBody>
          <a:bodyPr anchor="b"/>
          <a:lstStyle>
            <a:lvl1pPr algn="r">
              <a:defRPr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1" y="228600"/>
            <a:ext cx="1117600" cy="381000"/>
          </a:xfrm>
          <a:prstGeom prst="rect">
            <a:avLst/>
          </a:prstGeom>
        </p:spPr>
        <p:txBody>
          <a:bodyPr/>
          <a:lstStyle>
            <a:lvl1pPr>
              <a:defRPr>
                <a:solidFill>
                  <a:schemeClr val="tx2"/>
                </a:solidFill>
              </a:defRPr>
            </a:lvl1pPr>
          </a:lstStyle>
          <a:p>
            <a:fld id="{B6F15528-21DE-4FAA-801E-634DDDAF4B2B}" type="slidenum">
              <a:rPr lang="en-US" smtClean="0"/>
              <a:pPr/>
              <a:t>‹#›</a:t>
            </a:fld>
            <a:endParaRPr lang="en-US"/>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t="460" b="650"/>
          <a:stretch/>
        </p:blipFill>
        <p:spPr>
          <a:xfrm>
            <a:off x="-1" y="0"/>
            <a:ext cx="9813851" cy="6858000"/>
          </a:xfrm>
          <a:prstGeom prst="rect">
            <a:avLst/>
          </a:prstGeom>
        </p:spPr>
      </p:pic>
      <p:sp>
        <p:nvSpPr>
          <p:cNvPr id="2" name="Rectangle 1"/>
          <p:cNvSpPr/>
          <p:nvPr userDrawn="1"/>
        </p:nvSpPr>
        <p:spPr>
          <a:xfrm>
            <a:off x="9525000" y="0"/>
            <a:ext cx="2667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091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3" y="0"/>
            <a:ext cx="11408228" cy="990600"/>
          </a:xfrm>
        </p:spPr>
        <p:txBody>
          <a:bodyPr>
            <a:normAutofit/>
          </a:bodyPr>
          <a:lstStyle>
            <a:lvl1pPr>
              <a:defRPr sz="2000"/>
            </a:lvl1pPr>
          </a:lstStyle>
          <a:p>
            <a:r>
              <a:rPr kumimoji="0" lang="en-US" dirty="0"/>
              <a:t>Click to edit Master title style</a:t>
            </a:r>
          </a:p>
        </p:txBody>
      </p:sp>
      <p:sp>
        <p:nvSpPr>
          <p:cNvPr id="6" name="Slide Number Placeholder 5"/>
          <p:cNvSpPr>
            <a:spLocks noGrp="1"/>
          </p:cNvSpPr>
          <p:nvPr>
            <p:ph type="sldNum" sz="quarter" idx="12"/>
          </p:nvPr>
        </p:nvSpPr>
        <p:spPr>
          <a:xfrm>
            <a:off x="0" y="1295400"/>
            <a:ext cx="711200" cy="244476"/>
          </a:xfrm>
          <a:prstGeom prst="rect">
            <a:avLst/>
          </a:prstGeom>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783772" y="1240971"/>
            <a:ext cx="10875264" cy="4419600"/>
          </a:xfrm>
        </p:spPr>
        <p:txBody>
          <a:bodyPr/>
          <a:lstStyle>
            <a:lvl1pPr>
              <a:buNone/>
              <a:defRPr sz="1600"/>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TextBox 8"/>
          <p:cNvSpPr txBox="1"/>
          <p:nvPr userDrawn="1"/>
        </p:nvSpPr>
        <p:spPr>
          <a:xfrm>
            <a:off x="304800" y="5943600"/>
            <a:ext cx="4368800" cy="369332"/>
          </a:xfrm>
          <a:prstGeom prst="rect">
            <a:avLst/>
          </a:prstGeom>
          <a:noFill/>
        </p:spPr>
        <p:txBody>
          <a:bodyPr wrap="square" rtlCol="0">
            <a:spAutoFit/>
          </a:bodyPr>
          <a:lstStyle/>
          <a:p>
            <a:endParaRPr lang="en-US" sz="1800" dirty="0"/>
          </a:p>
        </p:txBody>
      </p:sp>
    </p:spTree>
    <p:extLst>
      <p:ext uri="{BB962C8B-B14F-4D97-AF65-F5344CB8AC3E}">
        <p14:creationId xmlns:p14="http://schemas.microsoft.com/office/powerpoint/2010/main" val="207526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24177" y="365634"/>
            <a:ext cx="711200" cy="244476"/>
          </a:xfrm>
          <a:prstGeom prst="rect">
            <a:avLst/>
          </a:prstGeom>
        </p:spPr>
        <p:txBody>
          <a:bodyPr/>
          <a:lstStyle/>
          <a:p>
            <a:fld id="{27384E12-3007-4A19-9F89-2C29BF24ED3B}" type="slidenum">
              <a:rPr lang="en-US" smtClean="0"/>
              <a:pPr/>
              <a:t>‹#›</a:t>
            </a:fld>
            <a:endParaRPr lang="en-US" dirty="0"/>
          </a:p>
        </p:txBody>
      </p:sp>
      <p:sp>
        <p:nvSpPr>
          <p:cNvPr id="7" name="Title 1"/>
          <p:cNvSpPr txBox="1">
            <a:spLocks/>
          </p:cNvSpPr>
          <p:nvPr userDrawn="1"/>
        </p:nvSpPr>
        <p:spPr>
          <a:xfrm>
            <a:off x="769257" y="228600"/>
            <a:ext cx="11422743" cy="838200"/>
          </a:xfrm>
          <a:prstGeom prst="rect">
            <a:avLst/>
          </a:prstGeom>
        </p:spPr>
        <p:txBody>
          <a:bodyPr vert="horz" anchor="ctr">
            <a:normAutofit/>
          </a:bodyPr>
          <a:lstStyle>
            <a:lvl1pPr>
              <a:defRPr sz="20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mj-lt"/>
                <a:ea typeface="+mj-ea"/>
                <a:cs typeface="+mj-cs"/>
              </a:rPr>
              <a:t>Click to edit Master title style</a:t>
            </a:r>
          </a:p>
        </p:txBody>
      </p:sp>
    </p:spTree>
    <p:extLst>
      <p:ext uri="{BB962C8B-B14F-4D97-AF65-F5344CB8AC3E}">
        <p14:creationId xmlns:p14="http://schemas.microsoft.com/office/powerpoint/2010/main" val="398829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7" name="Title 1"/>
          <p:cNvSpPr>
            <a:spLocks noGrp="1"/>
          </p:cNvSpPr>
          <p:nvPr>
            <p:ph type="title"/>
          </p:nvPr>
        </p:nvSpPr>
        <p:spPr>
          <a:xfrm>
            <a:off x="1016001" y="0"/>
            <a:ext cx="11175999" cy="990600"/>
          </a:xfrm>
        </p:spPr>
        <p:txBody>
          <a:bodyPr>
            <a:normAutofit/>
          </a:bodyPr>
          <a:lstStyle>
            <a:lvl1pPr>
              <a:defRPr sz="2000"/>
            </a:lvl1pPr>
          </a:lstStyle>
          <a:p>
            <a:r>
              <a:rPr kumimoji="0" lang="en-US" dirty="0"/>
              <a:t>Click to edit Master title style</a:t>
            </a:r>
          </a:p>
        </p:txBody>
      </p:sp>
      <p:sp>
        <p:nvSpPr>
          <p:cNvPr id="10" name="Номер слайда 4"/>
          <p:cNvSpPr txBox="1">
            <a:spLocks noGrp="1"/>
          </p:cNvSpPr>
          <p:nvPr userDrawn="1"/>
        </p:nvSpPr>
        <p:spPr bwMode="auto">
          <a:xfrm>
            <a:off x="10871201" y="310634"/>
            <a:ext cx="1320799" cy="369332"/>
          </a:xfrm>
          <a:prstGeom prst="rect">
            <a:avLst/>
          </a:prstGeom>
          <a:noFill/>
        </p:spPr>
        <p:txBody>
          <a:bodyPr wrap="square" rtlCol="0">
            <a:spAutoFit/>
          </a:bodyPr>
          <a:lstStyle>
            <a:defPPr>
              <a:defRPr lang="en-US"/>
            </a:defPPr>
            <a:lvl1pPr algn="r">
              <a:defRPr b="0" i="0">
                <a:solidFill>
                  <a:schemeClr val="bg1"/>
                </a:solidFill>
                <a:latin typeface="Avenir Light" charset="0"/>
                <a:ea typeface="Avenir Light" charset="0"/>
                <a:cs typeface="Avenir Light" charset="0"/>
              </a:defRPr>
            </a:lvl1pPr>
          </a:lstStyle>
          <a:p>
            <a:pPr lvl="0" algn="ctr"/>
            <a:fld id="{4BC17889-25A3-054E-95BE-1C666ECD4470}" type="slidenum">
              <a:rPr lang="ru-RU" altLang="ru-RU" sz="1800">
                <a:solidFill>
                  <a:schemeClr val="bg1">
                    <a:lumMod val="75000"/>
                  </a:schemeClr>
                </a:solidFill>
                <a:latin typeface="Exo" charset="0"/>
                <a:ea typeface="Exo" charset="0"/>
                <a:cs typeface="Exo" charset="0"/>
              </a:rPr>
              <a:pPr lvl="0" algn="ctr"/>
              <a:t>‹#›</a:t>
            </a:fld>
            <a:endParaRPr lang="ru-RU" altLang="ru-RU" sz="1800" dirty="0">
              <a:solidFill>
                <a:schemeClr val="bg1">
                  <a:lumMod val="75000"/>
                </a:schemeClr>
              </a:solidFill>
              <a:latin typeface="Exo" charset="0"/>
              <a:ea typeface="Exo" charset="0"/>
              <a:cs typeface="Exo" charset="0"/>
            </a:endParaRPr>
          </a:p>
        </p:txBody>
      </p:sp>
    </p:spTree>
    <p:extLst>
      <p:ext uri="{BB962C8B-B14F-4D97-AF65-F5344CB8AC3E}">
        <p14:creationId xmlns:p14="http://schemas.microsoft.com/office/powerpoint/2010/main" val="163767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a:prstGeom prst="rect">
            <a:avLst/>
          </a:prstGeom>
        </p:spPr>
        <p:txBody>
          <a:bodyPr/>
          <a:lstStyle>
            <a:lvl1pPr>
              <a:defRPr>
                <a:solidFill>
                  <a:schemeClr val="tx2"/>
                </a:solidFill>
              </a:defRPr>
            </a:lvl1pPr>
          </a:lstStyle>
          <a:p>
            <a:fld id="{B6F15528-21DE-4FAA-801E-634DDDAF4B2B}" type="slidenum">
              <a:rPr lang="en-US" smtClean="0"/>
              <a:pPr/>
              <a:t>‹#›</a:t>
            </a:fld>
            <a:endParaRPr lang="en-US"/>
          </a:p>
        </p:txBody>
      </p:sp>
      <p:pic>
        <p:nvPicPr>
          <p:cNvPr id="5" name="Picture 2" descr="logo"/>
          <p:cNvPicPr>
            <a:picLocks noChangeAspect="1" noChangeArrowheads="1"/>
          </p:cNvPicPr>
          <p:nvPr userDrawn="1"/>
        </p:nvPicPr>
        <p:blipFill>
          <a:blip r:embed="rId2" cstate="print"/>
          <a:srcRect/>
          <a:stretch>
            <a:fillRect/>
          </a:stretch>
        </p:blipFill>
        <p:spPr bwMode="auto">
          <a:xfrm>
            <a:off x="10160000" y="228601"/>
            <a:ext cx="1524000" cy="414447"/>
          </a:xfrm>
          <a:prstGeom prst="rect">
            <a:avLst/>
          </a:prstGeom>
          <a:noFill/>
          <a:ln w="9525">
            <a:noFill/>
            <a:miter lim="800000"/>
            <a:headEnd/>
            <a:tailEnd/>
          </a:ln>
        </p:spPr>
      </p:pic>
    </p:spTree>
    <p:extLst>
      <p:ext uri="{BB962C8B-B14F-4D97-AF65-F5344CB8AC3E}">
        <p14:creationId xmlns:p14="http://schemas.microsoft.com/office/powerpoint/2010/main" val="1433966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1" y="6248403"/>
            <a:ext cx="35560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24177" y="365634"/>
            <a:ext cx="711200" cy="244476"/>
          </a:xfrm>
          <a:prstGeom prst="rect">
            <a:avLst/>
          </a:prstGeom>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85255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3"/>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2133600" y="6248209"/>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816904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07121A-C398-322B-5862-3D8217281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11484D4-2CB2-C63D-1999-71A131A7F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47379B-C01A-07F8-6D61-442A505F2356}"/>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73D29813-4EA9-397F-D691-F41DF4116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F6F3EF-F408-50DF-EEA4-BA9E40E58452}"/>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3369221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24177" y="365634"/>
            <a:ext cx="711200" cy="24447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6069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a:xfrm>
            <a:off x="609603" y="6248210"/>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86170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5E721-B6CB-D719-33DE-5124CC26D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E254AF4-68FC-666E-E3F8-9BDF4BCA6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62A5FE-4439-8B65-9043-1BBDF8FA595D}"/>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172E6ED8-A8DA-FAF2-6FE7-42FC53784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75E384-A2EE-5A44-7327-3DCEAED869BE}"/>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242418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53FDC-3819-B37D-D3D2-5577BC186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8CF8681-7F4B-9132-AC2D-FBF34E95F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E378104-AE51-662A-7E6E-F1AF2E70C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0FFDA40-8B9F-0FA7-D4DE-DAED0BC00ACD}"/>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6" name="Footer Placeholder 5">
            <a:extLst>
              <a:ext uri="{FF2B5EF4-FFF2-40B4-BE49-F238E27FC236}">
                <a16:creationId xmlns:a16="http://schemas.microsoft.com/office/drawing/2014/main" xmlns="" id="{17F1D4C8-7488-EFB4-2E93-3A2A67477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76B228-6D2A-61E8-A37A-E9519E7B004B}"/>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5094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6BE05-FDC5-063D-76BD-84D9E0ED66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AF99475-D69E-91DF-0540-6ACBF0251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57F1AC6-A23B-90EE-014D-DD008A1013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AD10C30-8018-60CF-257C-1291EA32B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1841FF-255B-F80E-DCEA-B0C4CCDDDE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72639EA-0C28-658C-BD3C-AB71105A583C}"/>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8" name="Footer Placeholder 7">
            <a:extLst>
              <a:ext uri="{FF2B5EF4-FFF2-40B4-BE49-F238E27FC236}">
                <a16:creationId xmlns:a16="http://schemas.microsoft.com/office/drawing/2014/main" xmlns="" id="{72BCA591-EAC7-BBBF-F739-1FE2FEE974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0B01B8-94EB-DCB6-FCF1-AED560861869}"/>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244487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32811-3A8F-5E71-47F1-FF03D1E7B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372528-DC12-BB44-4C82-591A77E30D0A}"/>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4" name="Footer Placeholder 3">
            <a:extLst>
              <a:ext uri="{FF2B5EF4-FFF2-40B4-BE49-F238E27FC236}">
                <a16:creationId xmlns:a16="http://schemas.microsoft.com/office/drawing/2014/main" xmlns="" id="{96F80B9F-67D4-F0B5-28DA-B14CCA35DC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BC928FA-ECC4-5173-F42C-90083F4438E6}"/>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06423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B8D614-897A-300D-B832-00CA243B1A25}"/>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3" name="Footer Placeholder 2">
            <a:extLst>
              <a:ext uri="{FF2B5EF4-FFF2-40B4-BE49-F238E27FC236}">
                <a16:creationId xmlns:a16="http://schemas.microsoft.com/office/drawing/2014/main" xmlns="" id="{AD67718A-1735-2150-6305-A0729CBB2C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C9BFF9-3734-7445-FA40-2447E0454025}"/>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4125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C259E4-6BFE-880A-6F8C-2EF5FD351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BE57BB3-121F-624D-768E-3BB5B161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94037BB-A4E6-E65C-882C-980D16D6D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2793F3-0B2B-9208-3B6D-21E84C209049}"/>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6" name="Footer Placeholder 5">
            <a:extLst>
              <a:ext uri="{FF2B5EF4-FFF2-40B4-BE49-F238E27FC236}">
                <a16:creationId xmlns:a16="http://schemas.microsoft.com/office/drawing/2014/main" xmlns="" id="{DC83E808-7AE1-7EE2-5CD7-B1C8F94C7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1D1B35-67D9-D3DE-FDA7-2D094A6092E2}"/>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1161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07631-3B5D-B3EC-56D6-21CFA675B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6C2564D-B5BA-E26F-0B97-E76549A2A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A5267CB-01A0-4165-C4CD-45904D1DE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90BEE3-782F-1DA6-3A2A-E5255F4492EA}"/>
              </a:ext>
            </a:extLst>
          </p:cNvPr>
          <p:cNvSpPr>
            <a:spLocks noGrp="1"/>
          </p:cNvSpPr>
          <p:nvPr>
            <p:ph type="dt" sz="half" idx="10"/>
          </p:nvPr>
        </p:nvSpPr>
        <p:spPr/>
        <p:txBody>
          <a:bodyPr/>
          <a:lstStyle/>
          <a:p>
            <a:fld id="{4C88DFF8-A236-4A1B-B2C1-F5166DFAA12A}" type="datetimeFigureOut">
              <a:rPr lang="en-US" smtClean="0"/>
              <a:t>4/4/2025</a:t>
            </a:fld>
            <a:endParaRPr lang="en-US"/>
          </a:p>
        </p:txBody>
      </p:sp>
      <p:sp>
        <p:nvSpPr>
          <p:cNvPr id="6" name="Footer Placeholder 5">
            <a:extLst>
              <a:ext uri="{FF2B5EF4-FFF2-40B4-BE49-F238E27FC236}">
                <a16:creationId xmlns:a16="http://schemas.microsoft.com/office/drawing/2014/main" xmlns="" id="{A123B5F5-6B03-9BD3-018A-85ACF60EE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A978A-601E-E84F-944B-CF48D3A27825}"/>
              </a:ext>
            </a:extLst>
          </p:cNvPr>
          <p:cNvSpPr>
            <a:spLocks noGrp="1"/>
          </p:cNvSpPr>
          <p:nvPr>
            <p:ph type="sldNum" sz="quarter" idx="12"/>
          </p:nvPr>
        </p:nvSpPr>
        <p:spPr/>
        <p:txBody>
          <a:bodyPr/>
          <a:lstStyle/>
          <a:p>
            <a:fld id="{20F4DEFB-A92E-4687-A97B-0298FCC74853}" type="slidenum">
              <a:rPr lang="en-US" smtClean="0"/>
              <a:t>‹#›</a:t>
            </a:fld>
            <a:endParaRPr lang="en-US"/>
          </a:p>
        </p:txBody>
      </p:sp>
    </p:spTree>
    <p:extLst>
      <p:ext uri="{BB962C8B-B14F-4D97-AF65-F5344CB8AC3E}">
        <p14:creationId xmlns:p14="http://schemas.microsoft.com/office/powerpoint/2010/main" val="148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2D3F7F-9838-A700-C134-4D87237F7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1D9066-710B-24FE-7BA5-A15045A02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B6951A-F32A-CAFF-4F0A-C37426DFC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8DFF8-A236-4A1B-B2C1-F5166DFAA12A}" type="datetimeFigureOut">
              <a:rPr lang="en-US" smtClean="0"/>
              <a:t>4/4/2025</a:t>
            </a:fld>
            <a:endParaRPr lang="en-US"/>
          </a:p>
        </p:txBody>
      </p:sp>
      <p:sp>
        <p:nvSpPr>
          <p:cNvPr id="5" name="Footer Placeholder 4">
            <a:extLst>
              <a:ext uri="{FF2B5EF4-FFF2-40B4-BE49-F238E27FC236}">
                <a16:creationId xmlns:a16="http://schemas.microsoft.com/office/drawing/2014/main" xmlns="" id="{A0D90DD0-3ADA-4E35-4CA9-F9E85A48A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976C14-2951-B279-1AB3-2A3A31F9B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4DEFB-A92E-4687-A97B-0298FCC74853}" type="slidenum">
              <a:rPr lang="en-US" smtClean="0"/>
              <a:t>‹#›</a:t>
            </a:fld>
            <a:endParaRPr lang="en-US"/>
          </a:p>
        </p:txBody>
      </p:sp>
    </p:spTree>
    <p:extLst>
      <p:ext uri="{BB962C8B-B14F-4D97-AF65-F5344CB8AC3E}">
        <p14:creationId xmlns:p14="http://schemas.microsoft.com/office/powerpoint/2010/main" val="2781932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2800" y="1219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2"/>
          <p:cNvSpPr>
            <a:spLocks noGrp="1"/>
          </p:cNvSpPr>
          <p:nvPr>
            <p:ph type="ftr" sz="quarter" idx="3"/>
          </p:nvPr>
        </p:nvSpPr>
        <p:spPr>
          <a:xfrm>
            <a:off x="812801"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8" name="Rectangle 7"/>
          <p:cNvSpPr/>
          <p:nvPr/>
        </p:nvSpPr>
        <p:spPr>
          <a:xfrm>
            <a:off x="0" y="1"/>
            <a:ext cx="12192000" cy="1000733"/>
          </a:xfrm>
          <a:prstGeom prst="rect">
            <a:avLst/>
          </a:prstGeom>
          <a:solidFill>
            <a:schemeClr val="bg1">
              <a:lumMod val="9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dirty="0">
              <a:latin typeface="Cambria" charset="0"/>
              <a:ea typeface="Cambria" charset="0"/>
              <a:cs typeface="Cambria" charset="0"/>
            </a:endParaRPr>
          </a:p>
        </p:txBody>
      </p:sp>
      <p:sp>
        <p:nvSpPr>
          <p:cNvPr id="11" name="Slide Number Placeholder 3"/>
          <p:cNvSpPr>
            <a:spLocks noGrp="1"/>
          </p:cNvSpPr>
          <p:nvPr>
            <p:ph type="sldNum" sz="quarter" idx="4"/>
          </p:nvPr>
        </p:nvSpPr>
        <p:spPr>
          <a:xfrm>
            <a:off x="-273" y="364375"/>
            <a:ext cx="772481" cy="312738"/>
          </a:xfrm>
          <a:prstGeom prst="rect">
            <a:avLst/>
          </a:prstGeom>
        </p:spPr>
        <p:txBody>
          <a:bodyPr anchor="ctr">
            <a:normAutofit fontScale="92500" lnSpcReduction="20000"/>
          </a:bodyPr>
          <a:lstStyle>
            <a:lvl1pPr algn="ctr">
              <a:defRPr sz="1400">
                <a:solidFill>
                  <a:schemeClr val="bg1"/>
                </a:solidFill>
                <a:latin typeface="Cambria" charset="0"/>
                <a:ea typeface="Cambria" charset="0"/>
                <a:cs typeface="Cambria"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28286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l" rtl="0" eaLnBrk="1" latinLnBrk="0" hangingPunct="1">
        <a:spcBef>
          <a:spcPct val="0"/>
        </a:spcBef>
        <a:buNone/>
        <a:defRPr kumimoji="0" sz="20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None/>
        <a:defRPr kumimoji="0" sz="1600" kern="1200">
          <a:solidFill>
            <a:schemeClr val="tx1"/>
          </a:solidFill>
          <a:latin typeface="+mn-lt"/>
          <a:ea typeface="+mn-ea"/>
          <a:cs typeface="+mn-cs"/>
        </a:defRPr>
      </a:lvl1pPr>
      <a:lvl2pPr marL="640080" indent="-274320" algn="l" rtl="0" eaLnBrk="1" latinLnBrk="0" hangingPunct="1">
        <a:spcBef>
          <a:spcPts val="550"/>
        </a:spcBef>
        <a:buClr>
          <a:schemeClr val="accent2">
            <a:lumMod val="60000"/>
            <a:lumOff val="40000"/>
          </a:schemeClr>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lumMod val="60000"/>
            <a:lumOff val="40000"/>
          </a:schemeClr>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2">
            <a:lumMod val="60000"/>
            <a:lumOff val="40000"/>
          </a:schemeClr>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2">
            <a:lumMod val="60000"/>
            <a:lumOff val="40000"/>
          </a:schemeClr>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10.xml"/><Relationship Id="rId7" Type="http://schemas.openxmlformats.org/officeDocument/2006/relationships/slide" Target="slide51.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17.xml"/><Relationship Id="rId4" Type="http://schemas.openxmlformats.org/officeDocument/2006/relationships/slide" Target="slide12.xml"/><Relationship Id="rId9" Type="http://schemas.openxmlformats.org/officeDocument/2006/relationships/slide" Target="slide6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9412" y="1295401"/>
            <a:ext cx="6673953" cy="2667000"/>
          </a:xfrm>
        </p:spPr>
        <p:txBody>
          <a:bodyPr>
            <a:normAutofit fontScale="90000"/>
          </a:bodyPr>
          <a:lstStyle/>
          <a:p>
            <a:pPr algn="l"/>
            <a:r>
              <a:rPr lang="ro-RO" sz="2400" dirty="0">
                <a:solidFill>
                  <a:schemeClr val="bg1"/>
                </a:solidFill>
                <a:effectLst/>
                <a:latin typeface="Athelas" panose="02000503000000020003" pitchFamily="2" charset="0"/>
                <a:ea typeface="Times New Roman" panose="02020603050405020304" pitchFamily="18" charset="0"/>
                <a:cs typeface="Arial" panose="020B0604020202020204" pitchFamily="34" charset="0"/>
              </a:rPr>
              <a:t>CERCETARE PENTRU STUDIUL DE EVALUARE </a:t>
            </a:r>
            <a:r>
              <a:rPr lang="ro-MD" sz="2400" dirty="0">
                <a:solidFill>
                  <a:schemeClr val="bg1"/>
                </a:solidFill>
                <a:effectLst/>
                <a:latin typeface="Athelas" panose="02000503000000020003" pitchFamily="2" charset="0"/>
                <a:ea typeface="Times New Roman" panose="02020603050405020304" pitchFamily="18" charset="0"/>
                <a:cs typeface="Arial" panose="020B0604020202020204" pitchFamily="34" charset="0"/>
              </a:rPr>
              <a:t>ȘI DIAGNOSTICARE A SECTORULUI INDUSTRIEI CĂRȚII ȘI A LECTURII PUBLICE</a:t>
            </a:r>
            <a:r>
              <a:rPr lang="ro-RO" sz="3200" b="1" cap="none" dirty="0">
                <a:solidFill>
                  <a:srgbClr val="A40068"/>
                </a:solidFill>
                <a:latin typeface="Athelas" panose="02000503000000020003" pitchFamily="2" charset="0"/>
              </a:rPr>
              <a:t/>
            </a:r>
            <a:br>
              <a:rPr lang="ro-RO" sz="3200" b="1" cap="none" dirty="0">
                <a:solidFill>
                  <a:srgbClr val="A40068"/>
                </a:solidFill>
                <a:latin typeface="Athelas" panose="02000503000000020003" pitchFamily="2" charset="0"/>
              </a:rPr>
            </a:br>
            <a:r>
              <a:rPr lang="ro-RO" sz="3200" b="1" cap="none" dirty="0">
                <a:solidFill>
                  <a:srgbClr val="A40068"/>
                </a:solidFill>
                <a:latin typeface="Athelas" panose="02000503000000020003" pitchFamily="2" charset="0"/>
                <a:ea typeface="Exo" charset="0"/>
                <a:cs typeface="Exo" charset="0"/>
              </a:rPr>
              <a:t/>
            </a:r>
            <a:br>
              <a:rPr lang="ro-RO" sz="3200" b="1" cap="none" dirty="0">
                <a:solidFill>
                  <a:srgbClr val="A40068"/>
                </a:solidFill>
                <a:latin typeface="Athelas" panose="02000503000000020003" pitchFamily="2" charset="0"/>
                <a:ea typeface="Exo" charset="0"/>
                <a:cs typeface="Exo" charset="0"/>
              </a:rPr>
            </a:br>
            <a:r>
              <a:rPr lang="ro-RO" sz="1800" b="1" cap="none" dirty="0">
                <a:solidFill>
                  <a:schemeClr val="bg1"/>
                </a:solidFill>
                <a:latin typeface="Athelas" panose="02000503000000020003" pitchFamily="2" charset="0"/>
                <a:ea typeface="Exo" charset="0"/>
                <a:cs typeface="Exo" charset="0"/>
              </a:rPr>
              <a:t/>
            </a:r>
            <a:br>
              <a:rPr lang="ro-RO" sz="1800" b="1" cap="none" dirty="0">
                <a:solidFill>
                  <a:schemeClr val="bg1"/>
                </a:solidFill>
                <a:latin typeface="Athelas" panose="02000503000000020003" pitchFamily="2" charset="0"/>
                <a:ea typeface="Exo" charset="0"/>
                <a:cs typeface="Exo" charset="0"/>
              </a:rPr>
            </a:br>
            <a:r>
              <a:rPr lang="ro-RO" sz="1800" b="1" cap="none" dirty="0">
                <a:solidFill>
                  <a:schemeClr val="bg1"/>
                </a:solidFill>
                <a:latin typeface="Athelas" panose="02000503000000020003" pitchFamily="2" charset="0"/>
                <a:ea typeface="Exo" charset="0"/>
                <a:cs typeface="Exo" charset="0"/>
              </a:rPr>
              <a:t>Asociația Bibliotecarilor din Republica Moldova</a:t>
            </a:r>
            <a:br>
              <a:rPr lang="ro-RO" sz="1800" b="1" cap="none" dirty="0">
                <a:solidFill>
                  <a:schemeClr val="bg1"/>
                </a:solidFill>
                <a:latin typeface="Athelas" panose="02000503000000020003" pitchFamily="2" charset="0"/>
                <a:ea typeface="Exo" charset="0"/>
                <a:cs typeface="Exo" charset="0"/>
              </a:rPr>
            </a:br>
            <a:r>
              <a:rPr lang="ro-RO" sz="3200" b="1" cap="none" dirty="0">
                <a:solidFill>
                  <a:srgbClr val="A40068"/>
                </a:solidFill>
                <a:latin typeface="Athelas" panose="02000503000000020003" pitchFamily="2" charset="0"/>
                <a:ea typeface="Exo" charset="0"/>
                <a:cs typeface="Exo" charset="0"/>
              </a:rPr>
              <a:t/>
            </a:r>
            <a:br>
              <a:rPr lang="ro-RO" sz="3200" b="1" cap="none" dirty="0">
                <a:solidFill>
                  <a:srgbClr val="A40068"/>
                </a:solidFill>
                <a:latin typeface="Athelas" panose="02000503000000020003" pitchFamily="2" charset="0"/>
                <a:ea typeface="Exo" charset="0"/>
                <a:cs typeface="Exo" charset="0"/>
              </a:rPr>
            </a:br>
            <a:r>
              <a:rPr lang="ro-RO" sz="1600" b="1" cap="none" dirty="0">
                <a:solidFill>
                  <a:schemeClr val="tx2">
                    <a:lumMod val="75000"/>
                  </a:schemeClr>
                </a:solidFill>
                <a:latin typeface="Athelas" panose="02000503000000020003" pitchFamily="2" charset="0"/>
                <a:ea typeface="Exo" charset="0"/>
                <a:cs typeface="Exo" charset="0"/>
              </a:rPr>
              <a:t>Decembrie</a:t>
            </a:r>
            <a:r>
              <a:rPr lang="ro-MD" sz="1600" b="1" cap="none" dirty="0">
                <a:solidFill>
                  <a:schemeClr val="tx2">
                    <a:lumMod val="75000"/>
                  </a:schemeClr>
                </a:solidFill>
                <a:latin typeface="Athelas" panose="02000503000000020003" pitchFamily="2" charset="0"/>
                <a:ea typeface="Exo" charset="0"/>
                <a:cs typeface="Exo" charset="0"/>
              </a:rPr>
              <a:t> 2024</a:t>
            </a:r>
            <a:endParaRPr lang="ro-RO" sz="1600" b="1" dirty="0">
              <a:solidFill>
                <a:schemeClr val="tx2">
                  <a:lumMod val="75000"/>
                </a:schemeClr>
              </a:solidFill>
              <a:latin typeface="Athelas" panose="02000503000000020003" pitchFamily="2" charset="0"/>
              <a:ea typeface="Exo" charset="0"/>
              <a:cs typeface="Exo" charset="0"/>
            </a:endParaRPr>
          </a:p>
        </p:txBody>
      </p:sp>
    </p:spTree>
    <p:extLst>
      <p:ext uri="{BB962C8B-B14F-4D97-AF65-F5344CB8AC3E}">
        <p14:creationId xmlns:p14="http://schemas.microsoft.com/office/powerpoint/2010/main" val="74887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B8E4CB7-9F77-498C-ED7D-48C0D37B713A}"/>
            </a:ext>
          </a:extLst>
        </p:cNvPr>
        <p:cNvGrpSpPr/>
        <p:nvPr/>
      </p:nvGrpSpPr>
      <p:grpSpPr>
        <a:xfrm>
          <a:off x="0" y="0"/>
          <a:ext cx="0" cy="0"/>
          <a:chOff x="0" y="0"/>
          <a:chExt cx="0" cy="0"/>
        </a:xfrm>
      </p:grpSpPr>
      <p:sp>
        <p:nvSpPr>
          <p:cNvPr id="19" name="Dreptunghi 17">
            <a:extLst>
              <a:ext uri="{FF2B5EF4-FFF2-40B4-BE49-F238E27FC236}">
                <a16:creationId xmlns:a16="http://schemas.microsoft.com/office/drawing/2014/main" xmlns="" id="{217BA630-0F7D-2784-E4A7-FB2ADB60052D}"/>
              </a:ext>
            </a:extLst>
          </p:cNvPr>
          <p:cNvSpPr/>
          <p:nvPr/>
        </p:nvSpPr>
        <p:spPr>
          <a:xfrm>
            <a:off x="2801007" y="2552700"/>
            <a:ext cx="6324599"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Exo" panose="00000500000000000000" pitchFamily="2" charset="0"/>
                <a:ea typeface="Eurostile" charset="0"/>
                <a:cs typeface="Eurostile" charset="0"/>
              </a:rPr>
              <a:t>PROFILUL RESPONDENȚILOR</a:t>
            </a:r>
            <a:endParaRPr lang="ro-RO" sz="3200" dirty="0">
              <a:solidFill>
                <a:schemeClr val="bg1"/>
              </a:solidFill>
              <a:latin typeface="Exo" panose="00000500000000000000" pitchFamily="2" charset="0"/>
              <a:ea typeface="Eurostile" charset="0"/>
              <a:cs typeface="Eurostile" charset="0"/>
            </a:endParaRPr>
          </a:p>
        </p:txBody>
      </p:sp>
      <p:sp>
        <p:nvSpPr>
          <p:cNvPr id="2" name="Rectangle 1">
            <a:extLst>
              <a:ext uri="{FF2B5EF4-FFF2-40B4-BE49-F238E27FC236}">
                <a16:creationId xmlns:a16="http://schemas.microsoft.com/office/drawing/2014/main" xmlns="" id="{12462546-606E-012E-2C02-7165C48ECD1C}"/>
              </a:ext>
            </a:extLst>
          </p:cNvPr>
          <p:cNvSpPr/>
          <p:nvPr/>
        </p:nvSpPr>
        <p:spPr>
          <a:xfrm>
            <a:off x="0" y="-15552"/>
            <a:ext cx="12192000" cy="687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ectangle 3">
            <a:extLst>
              <a:ext uri="{FF2B5EF4-FFF2-40B4-BE49-F238E27FC236}">
                <a16:creationId xmlns:a16="http://schemas.microsoft.com/office/drawing/2014/main" xmlns="" id="{A32F0710-5C9B-C18E-3623-04B2F327722E}"/>
              </a:ext>
            </a:extLst>
          </p:cNvPr>
          <p:cNvSpPr/>
          <p:nvPr/>
        </p:nvSpPr>
        <p:spPr>
          <a:xfrm>
            <a:off x="1967453" y="3198168"/>
            <a:ext cx="8257095" cy="461665"/>
          </a:xfrm>
          <a:prstGeom prst="rect">
            <a:avLst/>
          </a:prstGeom>
        </p:spPr>
        <p:txBody>
          <a:bodyPr wrap="square">
            <a:spAutoFit/>
          </a:bodyPr>
          <a:lstStyle/>
          <a:p>
            <a:pPr algn="ctr">
              <a:spcBef>
                <a:spcPts val="1200"/>
              </a:spcBef>
              <a:spcAft>
                <a:spcPts val="600"/>
              </a:spcAft>
            </a:pPr>
            <a:r>
              <a:rPr lang="ro-MD" sz="2400" b="1" dirty="0">
                <a:solidFill>
                  <a:schemeClr val="tx1">
                    <a:lumMod val="95000"/>
                    <a:lumOff val="5000"/>
                  </a:schemeClr>
                </a:solidFill>
                <a:latin typeface="Athelas" panose="02000503000000020003" pitchFamily="2" charset="0"/>
                <a:ea typeface="Cambria" charset="0"/>
                <a:cs typeface="Cambria" charset="0"/>
              </a:rPr>
              <a:t>CAPITOLUL I. STUDIU CANTITATIV</a:t>
            </a:r>
            <a:endParaRPr kumimoji="0" lang="en-US" altLang="en-US" sz="1800" b="0" i="0" u="none" strike="noStrike" cap="none" normalizeH="0" baseline="0" dirty="0">
              <a:ln>
                <a:noFill/>
              </a:ln>
              <a:solidFill>
                <a:schemeClr val="tx1">
                  <a:lumMod val="95000"/>
                  <a:lumOff val="5000"/>
                </a:schemeClr>
              </a:solidFill>
              <a:effectLst/>
            </a:endParaRPr>
          </a:p>
        </p:txBody>
      </p:sp>
    </p:spTree>
    <p:extLst>
      <p:ext uri="{BB962C8B-B14F-4D97-AF65-F5344CB8AC3E}">
        <p14:creationId xmlns:p14="http://schemas.microsoft.com/office/powerpoint/2010/main" val="263530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DC160-7882-846A-8A11-B0052A8105EA}"/>
              </a:ext>
            </a:extLst>
          </p:cNvPr>
          <p:cNvSpPr>
            <a:spLocks noGrp="1"/>
          </p:cNvSpPr>
          <p:nvPr>
            <p:ph type="title"/>
          </p:nvPr>
        </p:nvSpPr>
        <p:spPr>
          <a:xfrm>
            <a:off x="614784" y="17756"/>
            <a:ext cx="10068767" cy="990600"/>
          </a:xfrm>
        </p:spPr>
        <p:txBody>
          <a:bodyPr>
            <a:normAutofit/>
          </a:bodyPr>
          <a:lstStyle/>
          <a:p>
            <a:r>
              <a:rPr lang="ro-RO" b="1" dirty="0">
                <a:solidFill>
                  <a:schemeClr val="tx1"/>
                </a:solidFill>
                <a:latin typeface="Athelas" panose="02000503000000020003" pitchFamily="2" charset="0"/>
                <a:sym typeface="Exo"/>
              </a:rPr>
              <a:t>PROFILUL PARTICIPANȚILOR LA SONDAJ, N=248</a:t>
            </a:r>
            <a:r>
              <a:rPr lang="ro-MD" b="1" dirty="0">
                <a:solidFill>
                  <a:schemeClr val="tx1"/>
                </a:solidFill>
                <a:latin typeface="Athelas" panose="02000503000000020003" pitchFamily="2" charset="0"/>
                <a:sym typeface="Exo"/>
              </a:rPr>
              <a:t>, %</a:t>
            </a:r>
            <a:endParaRPr lang="en-US" b="1" dirty="0">
              <a:solidFill>
                <a:schemeClr val="tx1"/>
              </a:solidFill>
              <a:latin typeface="Athelas" panose="02000503000000020003" pitchFamily="2" charset="0"/>
            </a:endParaRPr>
          </a:p>
        </p:txBody>
      </p:sp>
      <p:sp>
        <p:nvSpPr>
          <p:cNvPr id="4" name="TextBox 7">
            <a:extLst>
              <a:ext uri="{FF2B5EF4-FFF2-40B4-BE49-F238E27FC236}">
                <a16:creationId xmlns:a16="http://schemas.microsoft.com/office/drawing/2014/main" xmlns="" id="{F410F0E1-CB40-FF02-26FA-46816C6E863A}"/>
              </a:ext>
            </a:extLst>
          </p:cNvPr>
          <p:cNvSpPr txBox="1"/>
          <p:nvPr/>
        </p:nvSpPr>
        <p:spPr>
          <a:xfrm>
            <a:off x="7116146" y="2985735"/>
            <a:ext cx="4461070" cy="1077218"/>
          </a:xfrm>
          <a:prstGeom prst="rect">
            <a:avLst/>
          </a:prstGeom>
          <a:noFill/>
        </p:spPr>
        <p:txBody>
          <a:bodyPr wrap="square" rtlCol="0">
            <a:spAutoFit/>
          </a:bodyPr>
          <a:lstStyle/>
          <a:p>
            <a:pPr>
              <a:defRPr/>
            </a:pPr>
            <a:r>
              <a:rPr lang="en-US" sz="1600" dirty="0">
                <a:latin typeface="Athelas" panose="02000503000000020003" pitchFamily="2" charset="0"/>
              </a:rPr>
              <a:t>94</a:t>
            </a:r>
            <a:r>
              <a:rPr lang="ro-MD" sz="1600" dirty="0">
                <a:latin typeface="Athelas" panose="02000503000000020003" pitchFamily="2" charset="0"/>
              </a:rPr>
              <a:t>% dintre respondenți sunt </a:t>
            </a:r>
            <a:r>
              <a:rPr lang="en-US" sz="1600" dirty="0" err="1">
                <a:latin typeface="Athelas" panose="02000503000000020003" pitchFamily="2" charset="0"/>
              </a:rPr>
              <a:t>femei</a:t>
            </a:r>
            <a:r>
              <a:rPr lang="ro-MD" sz="1600" dirty="0">
                <a:latin typeface="Athelas" panose="02000503000000020003" pitchFamily="2" charset="0"/>
              </a:rPr>
              <a:t>. 80% ocupă funcția de bibliotecar. Majoritatea respondenților au o vechime de peste 10 ani în domeniul industriei cărții și lecturii publice.</a:t>
            </a:r>
          </a:p>
        </p:txBody>
      </p:sp>
      <p:pic>
        <p:nvPicPr>
          <p:cNvPr id="3" name="Picture 2">
            <a:extLst>
              <a:ext uri="{FF2B5EF4-FFF2-40B4-BE49-F238E27FC236}">
                <a16:creationId xmlns:a16="http://schemas.microsoft.com/office/drawing/2014/main" xmlns="" id="{DADD682C-BD5A-7E5F-E4AF-1037FBA74302}"/>
              </a:ext>
            </a:extLst>
          </p:cNvPr>
          <p:cNvPicPr>
            <a:picLocks noChangeAspect="1"/>
          </p:cNvPicPr>
          <p:nvPr/>
        </p:nvPicPr>
        <p:blipFill>
          <a:blip r:embed="rId2"/>
          <a:srcRect l="18800" r="18581" b="3314"/>
          <a:stretch/>
        </p:blipFill>
        <p:spPr>
          <a:xfrm>
            <a:off x="614784" y="1456529"/>
            <a:ext cx="6228769" cy="4628073"/>
          </a:xfrm>
          <a:prstGeom prst="rect">
            <a:avLst/>
          </a:prstGeom>
        </p:spPr>
      </p:pic>
    </p:spTree>
    <p:extLst>
      <p:ext uri="{BB962C8B-B14F-4D97-AF65-F5344CB8AC3E}">
        <p14:creationId xmlns:p14="http://schemas.microsoft.com/office/powerpoint/2010/main" val="146840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404AF0-A70C-2C37-D48C-070D1E959420}"/>
            </a:ext>
          </a:extLst>
        </p:cNvPr>
        <p:cNvGrpSpPr/>
        <p:nvPr/>
      </p:nvGrpSpPr>
      <p:grpSpPr>
        <a:xfrm>
          <a:off x="0" y="0"/>
          <a:ext cx="0" cy="0"/>
          <a:chOff x="0" y="0"/>
          <a:chExt cx="0" cy="0"/>
        </a:xfrm>
      </p:grpSpPr>
      <p:sp>
        <p:nvSpPr>
          <p:cNvPr id="19" name="Dreptunghi 17">
            <a:extLst>
              <a:ext uri="{FF2B5EF4-FFF2-40B4-BE49-F238E27FC236}">
                <a16:creationId xmlns:a16="http://schemas.microsoft.com/office/drawing/2014/main" xmlns="" id="{8A3AE10D-F272-0B5F-1E20-4F7362DAD846}"/>
              </a:ext>
            </a:extLst>
          </p:cNvPr>
          <p:cNvSpPr/>
          <p:nvPr/>
        </p:nvSpPr>
        <p:spPr>
          <a:xfrm>
            <a:off x="2801007" y="2552700"/>
            <a:ext cx="6324599"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Exo" panose="00000500000000000000" pitchFamily="2" charset="0"/>
                <a:ea typeface="Eurostile" charset="0"/>
                <a:cs typeface="Eurostile" charset="0"/>
              </a:rPr>
              <a:t>PROFILUL RESPONDENȚILOR</a:t>
            </a:r>
            <a:endParaRPr lang="ro-RO" sz="3200" dirty="0">
              <a:solidFill>
                <a:schemeClr val="bg1"/>
              </a:solidFill>
              <a:latin typeface="Exo" panose="00000500000000000000" pitchFamily="2" charset="0"/>
              <a:ea typeface="Eurostile" charset="0"/>
              <a:cs typeface="Eurostile" charset="0"/>
            </a:endParaRPr>
          </a:p>
        </p:txBody>
      </p:sp>
      <p:sp>
        <p:nvSpPr>
          <p:cNvPr id="2" name="Rectangle 1">
            <a:extLst>
              <a:ext uri="{FF2B5EF4-FFF2-40B4-BE49-F238E27FC236}">
                <a16:creationId xmlns:a16="http://schemas.microsoft.com/office/drawing/2014/main" xmlns="" id="{F58AB228-83DC-8EEC-328F-5A869511A16F}"/>
              </a:ext>
            </a:extLst>
          </p:cNvPr>
          <p:cNvSpPr/>
          <p:nvPr/>
        </p:nvSpPr>
        <p:spPr>
          <a:xfrm>
            <a:off x="0" y="-15552"/>
            <a:ext cx="12192000" cy="687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ectangle 3">
            <a:extLst>
              <a:ext uri="{FF2B5EF4-FFF2-40B4-BE49-F238E27FC236}">
                <a16:creationId xmlns:a16="http://schemas.microsoft.com/office/drawing/2014/main" xmlns="" id="{4742261F-6A6D-7858-8777-B48CBF87BD18}"/>
              </a:ext>
            </a:extLst>
          </p:cNvPr>
          <p:cNvSpPr/>
          <p:nvPr/>
        </p:nvSpPr>
        <p:spPr>
          <a:xfrm>
            <a:off x="1967453" y="3198168"/>
            <a:ext cx="8257095" cy="461665"/>
          </a:xfrm>
          <a:prstGeom prst="rect">
            <a:avLst/>
          </a:prstGeom>
        </p:spPr>
        <p:txBody>
          <a:bodyPr wrap="square">
            <a:spAutoFit/>
          </a:bodyPr>
          <a:lstStyle/>
          <a:p>
            <a:pPr algn="ctr"/>
            <a:r>
              <a:rPr lang="ro-RO" sz="2400" b="1" i="1" dirty="0">
                <a:latin typeface="Athelas" panose="02000503000000020003" pitchFamily="2" charset="0"/>
                <a:ea typeface="Calibri" panose="020F0502020204030204" pitchFamily="34" charset="0"/>
                <a:cs typeface="Times New Roman" panose="02020603050405020304" pitchFamily="18" charset="0"/>
              </a:rPr>
              <a:t>Opinia despre dificultățile din industria cărții și lecturii publice</a:t>
            </a:r>
          </a:p>
        </p:txBody>
      </p:sp>
    </p:spTree>
    <p:extLst>
      <p:ext uri="{BB962C8B-B14F-4D97-AF65-F5344CB8AC3E}">
        <p14:creationId xmlns:p14="http://schemas.microsoft.com/office/powerpoint/2010/main" val="39596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fr-FR"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7</a:t>
            </a:r>
            <a:r>
              <a:rPr lang="fr-FR"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Care sunt principalele 3 dificultăți/probleme cu care dvs. sau instituția dvs. se confruntă în prezent în domeniul profesional? (scrieți răspunsul mai jos)</a:t>
            </a:r>
            <a:r>
              <a:rPr lang="ro-RO" sz="1800" b="1" dirty="0">
                <a:solidFill>
                  <a:schemeClr val="tx1"/>
                </a:solidFill>
                <a:latin typeface="Athelas" panose="02000503000000020003" pitchFamily="2" charset="0"/>
                <a:ea typeface="Exo" charset="0"/>
                <a:cs typeface="Exo" charset="0"/>
              </a:rPr>
              <a:t>,</a:t>
            </a:r>
            <a:r>
              <a:rPr lang="en-US" sz="1800" b="1" dirty="0">
                <a:solidFill>
                  <a:schemeClr val="tx1"/>
                </a:solidFill>
                <a:latin typeface="Athelas" panose="02000503000000020003" pitchFamily="2" charset="0"/>
                <a:ea typeface="Exo" charset="0"/>
                <a:cs typeface="Exo" charset="0"/>
              </a:rPr>
              <a:t> </a:t>
            </a:r>
            <a:r>
              <a:rPr lang="ro-MD" sz="1800" b="1" dirty="0">
                <a:solidFill>
                  <a:schemeClr val="tx1"/>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EBDBB80C-54A2-F341-8BDD-7B5A9E9E7B84}"/>
              </a:ext>
            </a:extLst>
          </p:cNvPr>
          <p:cNvPicPr>
            <a:picLocks noChangeAspect="1"/>
          </p:cNvPicPr>
          <p:nvPr/>
        </p:nvPicPr>
        <p:blipFill>
          <a:blip r:embed="rId3"/>
          <a:srcRect l="20619" t="3342" r="16035" b="6748"/>
          <a:stretch/>
        </p:blipFill>
        <p:spPr>
          <a:xfrm>
            <a:off x="469305" y="1497898"/>
            <a:ext cx="6646915" cy="4883447"/>
          </a:xfrm>
          <a:prstGeom prst="rect">
            <a:avLst/>
          </a:prstGeom>
        </p:spPr>
      </p:pic>
      <p:sp>
        <p:nvSpPr>
          <p:cNvPr id="5" name="TextBox 7">
            <a:extLst>
              <a:ext uri="{FF2B5EF4-FFF2-40B4-BE49-F238E27FC236}">
                <a16:creationId xmlns:a16="http://schemas.microsoft.com/office/drawing/2014/main" xmlns="" id="{70CA7F0B-83D9-6992-1255-A456FA140254}"/>
              </a:ext>
            </a:extLst>
          </p:cNvPr>
          <p:cNvSpPr txBox="1"/>
          <p:nvPr/>
        </p:nvSpPr>
        <p:spPr>
          <a:xfrm>
            <a:off x="7422204" y="2150342"/>
            <a:ext cx="3931597" cy="3293209"/>
          </a:xfrm>
          <a:prstGeom prst="rect">
            <a:avLst/>
          </a:prstGeom>
          <a:noFill/>
        </p:spPr>
        <p:txBody>
          <a:bodyPr wrap="square" rtlCol="0">
            <a:spAutoFit/>
          </a:bodyPr>
          <a:lstStyle/>
          <a:p>
            <a:pPr algn="just">
              <a:defRPr/>
            </a:pPr>
            <a:r>
              <a:rPr lang="ro-RO" sz="1600" dirty="0">
                <a:latin typeface="Athelas" panose="02000503000000020003" pitchFamily="2" charset="0"/>
              </a:rPr>
              <a:t>Respondenții au fost întrebați despre dificultățile cu care se confruntă în domeniul lor profesional. Răspunsurile spontane ale acestora indică următoarele 6 probleme principale:</a:t>
            </a:r>
          </a:p>
          <a:p>
            <a:pPr algn="just">
              <a:defRPr/>
            </a:pPr>
            <a:endParaRPr lang="ro-RO" sz="1600" dirty="0">
              <a:latin typeface="Athelas" panose="02000503000000020003" pitchFamily="2" charset="0"/>
            </a:endParaRPr>
          </a:p>
          <a:p>
            <a:pPr marL="285750" indent="-285750" algn="just">
              <a:buFont typeface="Arial" panose="020B0604020202020204" pitchFamily="34" charset="0"/>
              <a:buChar char="•"/>
              <a:defRPr/>
            </a:pPr>
            <a:r>
              <a:rPr lang="ro-RO" sz="1600" dirty="0">
                <a:latin typeface="Athelas" panose="02000503000000020003" pitchFamily="2" charset="0"/>
              </a:rPr>
              <a:t>Insuficiența financiară / buget mic – 26%</a:t>
            </a:r>
          </a:p>
          <a:p>
            <a:pPr marL="285750" indent="-285750" algn="just">
              <a:buFont typeface="Arial" panose="020B0604020202020204" pitchFamily="34" charset="0"/>
              <a:buChar char="•"/>
              <a:defRPr/>
            </a:pPr>
            <a:r>
              <a:rPr lang="ro-RO" sz="1600" dirty="0">
                <a:latin typeface="Athelas" panose="02000503000000020003" pitchFamily="2" charset="0"/>
              </a:rPr>
              <a:t>Condițiile resurselor materiale rele – 19%</a:t>
            </a:r>
          </a:p>
          <a:p>
            <a:pPr marL="285750" indent="-285750" algn="just">
              <a:buFont typeface="Arial" panose="020B0604020202020204" pitchFamily="34" charset="0"/>
              <a:buChar char="•"/>
              <a:defRPr/>
            </a:pPr>
            <a:r>
              <a:rPr lang="ro-RO" sz="1600" dirty="0">
                <a:latin typeface="Athelas" panose="02000503000000020003" pitchFamily="2" charset="0"/>
              </a:rPr>
              <a:t>Lipsa cititorilor – 17%</a:t>
            </a:r>
          </a:p>
          <a:p>
            <a:pPr marL="285750" indent="-285750" algn="just">
              <a:buFont typeface="Arial" panose="020B0604020202020204" pitchFamily="34" charset="0"/>
              <a:buChar char="•"/>
              <a:defRPr/>
            </a:pPr>
            <a:r>
              <a:rPr lang="ro-RO" sz="1600" dirty="0">
                <a:latin typeface="Athelas" panose="02000503000000020003" pitchFamily="2" charset="0"/>
              </a:rPr>
              <a:t>Dotarea insuficientă cu mijloace tehnice – 13%</a:t>
            </a:r>
          </a:p>
          <a:p>
            <a:pPr marL="285750" indent="-285750" algn="just">
              <a:buFont typeface="Arial" panose="020B0604020202020204" pitchFamily="34" charset="0"/>
              <a:buChar char="•"/>
              <a:defRPr/>
            </a:pPr>
            <a:r>
              <a:rPr lang="ro-RO" sz="1600" dirty="0">
                <a:latin typeface="Athelas" panose="02000503000000020003" pitchFamily="2" charset="0"/>
              </a:rPr>
              <a:t>Lipsa cărților – 13%</a:t>
            </a:r>
          </a:p>
          <a:p>
            <a:pPr marL="285750" indent="-285750" algn="just">
              <a:buFont typeface="Arial" panose="020B0604020202020204" pitchFamily="34" charset="0"/>
              <a:buChar char="•"/>
              <a:defRPr/>
            </a:pPr>
            <a:r>
              <a:rPr lang="ro-RO" sz="1600" dirty="0">
                <a:latin typeface="Athelas" panose="02000503000000020003" pitchFamily="2" charset="0"/>
              </a:rPr>
              <a:t>Lipsa de personal – 12%.</a:t>
            </a:r>
          </a:p>
        </p:txBody>
      </p:sp>
    </p:spTree>
    <p:extLst>
      <p:ext uri="{BB962C8B-B14F-4D97-AF65-F5344CB8AC3E}">
        <p14:creationId xmlns:p14="http://schemas.microsoft.com/office/powerpoint/2010/main" val="80512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3E1493-288F-A0EF-7837-2D81DDCE3A8E}"/>
              </a:ext>
            </a:extLst>
          </p:cNvPr>
          <p:cNvPicPr>
            <a:picLocks noChangeAspect="1"/>
          </p:cNvPicPr>
          <p:nvPr/>
        </p:nvPicPr>
        <p:blipFill>
          <a:blip r:embed="rId3"/>
          <a:srcRect l="8374" t="20559" r="44032" b="16998"/>
          <a:stretch/>
        </p:blipFill>
        <p:spPr>
          <a:xfrm>
            <a:off x="557721" y="2229131"/>
            <a:ext cx="5621526" cy="3017520"/>
          </a:xfrm>
          <a:prstGeom prst="rect">
            <a:avLst/>
          </a:prstGeom>
        </p:spPr>
      </p:pic>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Q8. </a:t>
            </a:r>
            <a:r>
              <a:rPr lang="ro-RO" sz="1800" b="1" dirty="0">
                <a:solidFill>
                  <a:schemeClr val="tx1"/>
                </a:solidFill>
                <a:latin typeface="Athelas" panose="02000503000000020003" pitchFamily="2" charset="0"/>
              </a:rPr>
              <a:t>Cum evaluați nivelul de susținere din partea statului și altor instituții pentru a depăși dificultățile / problemele cu care dvs. sau instituția dvs. se confruntă? (scrieți răspunsul mai jos)</a:t>
            </a:r>
            <a:r>
              <a:rPr lang="en-US" sz="1800" b="1" dirty="0">
                <a:solidFill>
                  <a:schemeClr val="tx1"/>
                </a:solidFill>
                <a:latin typeface="Athelas" panose="02000503000000020003" pitchFamily="2" charset="0"/>
              </a:rPr>
              <a:t>, </a:t>
            </a:r>
            <a:r>
              <a:rPr lang="ro-MD" sz="1800" b="1" dirty="0">
                <a:solidFill>
                  <a:schemeClr val="tx1"/>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sp>
        <p:nvSpPr>
          <p:cNvPr id="4" name="TextBox 3">
            <a:extLst>
              <a:ext uri="{FF2B5EF4-FFF2-40B4-BE49-F238E27FC236}">
                <a16:creationId xmlns:a16="http://schemas.microsoft.com/office/drawing/2014/main" xmlns="" id="{BDFEA19C-422E-27E0-D551-B9140FAC4F68}"/>
              </a:ext>
            </a:extLst>
          </p:cNvPr>
          <p:cNvSpPr txBox="1"/>
          <p:nvPr/>
        </p:nvSpPr>
        <p:spPr>
          <a:xfrm>
            <a:off x="7873179" y="2337507"/>
            <a:ext cx="3480621" cy="2800767"/>
          </a:xfrm>
          <a:prstGeom prst="rect">
            <a:avLst/>
          </a:prstGeom>
          <a:noFill/>
        </p:spPr>
        <p:txBody>
          <a:bodyPr wrap="square" rtlCol="0">
            <a:spAutoFit/>
          </a:bodyPr>
          <a:lstStyle/>
          <a:p>
            <a:pPr marR="0" lvl="0" indent="0" algn="just" fontAlgn="auto">
              <a:lnSpc>
                <a:spcPct val="100000"/>
              </a:lnSpc>
              <a:spcBef>
                <a:spcPts val="0"/>
              </a:spcBef>
              <a:spcAft>
                <a:spcPts val="0"/>
              </a:spcAft>
              <a:buClrTx/>
              <a:buSzTx/>
              <a:buFontTx/>
              <a:buNone/>
              <a:tabLst/>
              <a:defRPr/>
            </a:pPr>
            <a:r>
              <a:rPr lang="ro-RO" sz="1600" dirty="0">
                <a:latin typeface="Athelas" panose="02000503000000020003" pitchFamily="2" charset="0"/>
              </a:rPr>
              <a:t>Circa fiecare al cincilea respondent consideră că statul sau alte instituții oferă multă susținere respondenților pentru a depăși dificultățile cu care se confruntă.</a:t>
            </a:r>
          </a:p>
          <a:p>
            <a:pPr marR="0" lvl="0" indent="0" algn="just" fontAlgn="auto">
              <a:lnSpc>
                <a:spcPct val="100000"/>
              </a:lnSpc>
              <a:spcBef>
                <a:spcPts val="0"/>
              </a:spcBef>
              <a:spcAft>
                <a:spcPts val="0"/>
              </a:spcAft>
              <a:buClrTx/>
              <a:buSzTx/>
              <a:buFontTx/>
              <a:buNone/>
              <a:tabLst/>
              <a:defRPr/>
            </a:pPr>
            <a:endParaRPr lang="ro-RO" sz="1600" dirty="0">
              <a:latin typeface="Athelas" panose="02000503000000020003" pitchFamily="2" charset="0"/>
            </a:endParaRPr>
          </a:p>
          <a:p>
            <a:pPr marR="0" lvl="0" indent="0" algn="just" fontAlgn="auto">
              <a:lnSpc>
                <a:spcPct val="100000"/>
              </a:lnSpc>
              <a:spcBef>
                <a:spcPts val="0"/>
              </a:spcBef>
              <a:spcAft>
                <a:spcPts val="0"/>
              </a:spcAft>
              <a:buClrTx/>
              <a:buSzTx/>
              <a:buFontTx/>
              <a:buNone/>
              <a:tabLst/>
              <a:defRPr/>
            </a:pPr>
            <a:r>
              <a:rPr lang="ro-RO" sz="1600" dirty="0">
                <a:latin typeface="Athelas" panose="02000503000000020003" pitchFamily="2" charset="0"/>
              </a:rPr>
              <a:t>Totodată aproximativ trei pătrimi dintre respondenți (71%) sunt de opinia că există este mai degrabă sau foarte puțin suport din partea statului pentru depășirea problemelor instituției lor. </a:t>
            </a:r>
            <a:endParaRPr lang="ro-MD" sz="1600" dirty="0">
              <a:latin typeface="Athelas" panose="02000503000000020003" pitchFamily="2" charset="0"/>
            </a:endParaRPr>
          </a:p>
        </p:txBody>
      </p:sp>
    </p:spTree>
    <p:extLst>
      <p:ext uri="{BB962C8B-B14F-4D97-AF65-F5344CB8AC3E}">
        <p14:creationId xmlns:p14="http://schemas.microsoft.com/office/powerpoint/2010/main" val="84573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Q8. </a:t>
            </a:r>
            <a:r>
              <a:rPr lang="ro-RO" sz="1800" b="1" dirty="0">
                <a:solidFill>
                  <a:schemeClr val="tx1"/>
                </a:solidFill>
                <a:latin typeface="Athelas" panose="02000503000000020003" pitchFamily="2" charset="0"/>
              </a:rPr>
              <a:t>Cum evaluați nivelul de susținere din partea statului și altor instituții pentru a depăși dificultățile / problemele cu care dvs. sau instituția dvs. se confruntă? (scrieți răspunsul mai jos)</a:t>
            </a:r>
            <a:r>
              <a:rPr lang="en-US" sz="1800" b="1" dirty="0">
                <a:solidFill>
                  <a:schemeClr val="tx1"/>
                </a:solidFill>
                <a:latin typeface="Athelas" panose="02000503000000020003" pitchFamily="2" charset="0"/>
              </a:rPr>
              <a:t>,</a:t>
            </a:r>
            <a:r>
              <a:rPr lang="ro-RO" sz="1800" b="1" dirty="0">
                <a:solidFill>
                  <a:schemeClr val="tx1"/>
                </a:solidFill>
                <a:latin typeface="Athelas" panose="02000503000000020003" pitchFamily="2" charset="0"/>
              </a:rPr>
              <a:t> </a:t>
            </a:r>
            <a:r>
              <a:rPr lang="en-US" sz="1800" b="1" dirty="0">
                <a:solidFill>
                  <a:schemeClr val="bg1">
                    <a:lumMod val="50000"/>
                  </a:schemeClr>
                </a:solidFill>
                <a:latin typeface="Athelas" panose="02000503000000020003" pitchFamily="2" charset="0"/>
                <a:ea typeface="Exo" charset="0"/>
                <a:cs typeface="Exo" charset="0"/>
              </a:rPr>
              <a:t>%</a:t>
            </a:r>
            <a:r>
              <a:rPr lang="en-US" sz="1800" b="1" dirty="0">
                <a:solidFill>
                  <a:schemeClr val="tx1"/>
                </a:solidFill>
                <a:latin typeface="Athelas" panose="02000503000000020003" pitchFamily="2" charset="0"/>
                <a:ea typeface="Exo" charset="0"/>
                <a:cs typeface="Exo" charset="0"/>
              </a:rPr>
              <a:t/>
            </a:r>
            <a:br>
              <a:rPr lang="en-US" sz="1800" b="1" dirty="0">
                <a:solidFill>
                  <a:schemeClr val="tx1"/>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9" name="Rectangle 8">
            <a:extLst>
              <a:ext uri="{FF2B5EF4-FFF2-40B4-BE49-F238E27FC236}">
                <a16:creationId xmlns:a16="http://schemas.microsoft.com/office/drawing/2014/main" xmlns="" id="{155A355F-25FF-B22D-5EB2-FCA336D4D55F}"/>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3" name="Table 2">
            <a:extLst>
              <a:ext uri="{FF2B5EF4-FFF2-40B4-BE49-F238E27FC236}">
                <a16:creationId xmlns:a16="http://schemas.microsoft.com/office/drawing/2014/main" xmlns="" id="{3F1C6100-1FB5-DF38-F98C-F39897529B06}"/>
              </a:ext>
            </a:extLst>
          </p:cNvPr>
          <p:cNvGraphicFramePr>
            <a:graphicFrameLocks noGrp="1"/>
          </p:cNvGraphicFramePr>
          <p:nvPr>
            <p:extLst>
              <p:ext uri="{D42A27DB-BD31-4B8C-83A1-F6EECF244321}">
                <p14:modId xmlns:p14="http://schemas.microsoft.com/office/powerpoint/2010/main" val="3704763009"/>
              </p:ext>
            </p:extLst>
          </p:nvPr>
        </p:nvGraphicFramePr>
        <p:xfrm>
          <a:off x="304802" y="1339075"/>
          <a:ext cx="10345272" cy="4862330"/>
        </p:xfrm>
        <a:graphic>
          <a:graphicData uri="http://schemas.openxmlformats.org/drawingml/2006/table">
            <a:tbl>
              <a:tblPr/>
              <a:tblGrid>
                <a:gridCol w="1293159">
                  <a:extLst>
                    <a:ext uri="{9D8B030D-6E8A-4147-A177-3AD203B41FA5}">
                      <a16:colId xmlns:a16="http://schemas.microsoft.com/office/drawing/2014/main" xmlns="" val="1728596294"/>
                    </a:ext>
                  </a:extLst>
                </a:gridCol>
                <a:gridCol w="3006312">
                  <a:extLst>
                    <a:ext uri="{9D8B030D-6E8A-4147-A177-3AD203B41FA5}">
                      <a16:colId xmlns:a16="http://schemas.microsoft.com/office/drawing/2014/main" xmlns="" val="1349183478"/>
                    </a:ext>
                  </a:extLst>
                </a:gridCol>
                <a:gridCol w="473336">
                  <a:extLst>
                    <a:ext uri="{9D8B030D-6E8A-4147-A177-3AD203B41FA5}">
                      <a16:colId xmlns:a16="http://schemas.microsoft.com/office/drawing/2014/main" xmlns="" val="4241011401"/>
                    </a:ext>
                  </a:extLst>
                </a:gridCol>
                <a:gridCol w="1114493">
                  <a:extLst>
                    <a:ext uri="{9D8B030D-6E8A-4147-A177-3AD203B41FA5}">
                      <a16:colId xmlns:a16="http://schemas.microsoft.com/office/drawing/2014/main" xmlns="" val="1190448168"/>
                    </a:ext>
                  </a:extLst>
                </a:gridCol>
                <a:gridCol w="1114493">
                  <a:extLst>
                    <a:ext uri="{9D8B030D-6E8A-4147-A177-3AD203B41FA5}">
                      <a16:colId xmlns:a16="http://schemas.microsoft.com/office/drawing/2014/main" xmlns="" val="1724500759"/>
                    </a:ext>
                  </a:extLst>
                </a:gridCol>
                <a:gridCol w="1114493">
                  <a:extLst>
                    <a:ext uri="{9D8B030D-6E8A-4147-A177-3AD203B41FA5}">
                      <a16:colId xmlns:a16="http://schemas.microsoft.com/office/drawing/2014/main" xmlns="" val="4180472494"/>
                    </a:ext>
                  </a:extLst>
                </a:gridCol>
                <a:gridCol w="1114493">
                  <a:extLst>
                    <a:ext uri="{9D8B030D-6E8A-4147-A177-3AD203B41FA5}">
                      <a16:colId xmlns:a16="http://schemas.microsoft.com/office/drawing/2014/main" xmlns="" val="663237913"/>
                    </a:ext>
                  </a:extLst>
                </a:gridCol>
                <a:gridCol w="1114493">
                  <a:extLst>
                    <a:ext uri="{9D8B030D-6E8A-4147-A177-3AD203B41FA5}">
                      <a16:colId xmlns:a16="http://schemas.microsoft.com/office/drawing/2014/main" xmlns="" val="3541370896"/>
                    </a:ext>
                  </a:extLst>
                </a:gridCol>
              </a:tblGrid>
              <a:tr h="0">
                <a:tc gridSpan="2">
                  <a:txBody>
                    <a:bodyPr/>
                    <a:lstStyle/>
                    <a:p>
                      <a:pPr algn="ctr" fontAlgn="ctr"/>
                      <a:r>
                        <a:rPr lang="en-US" sz="1200" b="1" i="0" u="none" strike="noStrike" dirty="0">
                          <a:solidFill>
                            <a:srgbClr val="000000"/>
                          </a:solidFill>
                          <a:effectLst/>
                          <a:latin typeface="Athelas" panose="02000503000000020003" pitchFamily="2" charset="0"/>
                        </a:rPr>
                        <a:t>% pe </a:t>
                      </a:r>
                      <a:r>
                        <a:rPr lang="en-US" sz="1200" b="1" i="0" u="none" strike="noStrike" dirty="0" err="1">
                          <a:solidFill>
                            <a:srgbClr val="000000"/>
                          </a:solidFill>
                          <a:effectLst/>
                          <a:latin typeface="Athelas" panose="02000503000000020003" pitchFamily="2" charset="0"/>
                        </a:rPr>
                        <a:t>rând</a:t>
                      </a:r>
                      <a:endParaRPr lang="en-US" sz="1200" b="1" i="0" u="none" strike="noStrike" dirty="0">
                        <a:solidFill>
                          <a:srgbClr val="000000"/>
                        </a:solidFill>
                        <a:effectLst/>
                        <a:latin typeface="Athelas" panose="02000503000000020003" pitchFamily="2" charset="0"/>
                      </a:endParaRP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multă</a:t>
                      </a:r>
                      <a:endParaRPr lang="en-US" sz="1200" b="1" i="0" u="none" strike="noStrike" dirty="0">
                        <a:solidFill>
                          <a:srgbClr val="000000"/>
                        </a:solidFill>
                        <a:effectLst/>
                        <a:latin typeface="Athelas" panose="02000503000000020003" pitchFamily="2" charset="0"/>
                      </a:endParaRP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multă</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puțină</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Foarte puțină</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983310810"/>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248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619216343"/>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9"/>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dirty="0">
                          <a:solidFill>
                            <a:srgbClr val="000000"/>
                          </a:solidFill>
                          <a:effectLst/>
                          <a:latin typeface="Athelas" panose="02000503000000020003" pitchFamily="2" charset="0"/>
                        </a:rPr>
                        <a:t>40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D"/>
                    </a:solidFill>
                  </a:tcPr>
                </a:tc>
                <a:extLst>
                  <a:ext uri="{0D108BD9-81ED-4DB2-BD59-A6C34878D82A}">
                    <a16:rowId xmlns:a16="http://schemas.microsoft.com/office/drawing/2014/main" xmlns="" val="321089696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dirty="0">
                          <a:solidFill>
                            <a:srgbClr val="000000"/>
                          </a:solidFill>
                          <a:effectLst/>
                          <a:latin typeface="Athelas" panose="02000503000000020003" pitchFamily="2" charset="0"/>
                        </a:rPr>
                        <a:t>62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198962764"/>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298" marR="4298" marT="42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extLst>
                  <a:ext uri="{0D108BD9-81ED-4DB2-BD59-A6C34878D82A}">
                    <a16:rowId xmlns:a16="http://schemas.microsoft.com/office/drawing/2014/main" xmlns="" val="381839539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dirty="0">
                          <a:solidFill>
                            <a:srgbClr val="000000"/>
                          </a:solidFill>
                          <a:effectLst/>
                          <a:latin typeface="Athelas" panose="02000503000000020003" pitchFamily="2" charset="0"/>
                        </a:rPr>
                        <a:t>39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1200" b="0" i="0" u="none" strike="noStrike" dirty="0">
                          <a:solidFill>
                            <a:srgbClr val="000000"/>
                          </a:solidFill>
                          <a:effectLst/>
                          <a:latin typeface="Athelas" panose="02000503000000020003" pitchFamily="2" charset="0"/>
                        </a:rPr>
                        <a:t>28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extLst>
                  <a:ext uri="{0D108BD9-81ED-4DB2-BD59-A6C34878D82A}">
                    <a16:rowId xmlns:a16="http://schemas.microsoft.com/office/drawing/2014/main" xmlns="" val="136997319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1200" b="0" i="0" u="none" strike="noStrike" dirty="0">
                          <a:solidFill>
                            <a:srgbClr val="000000"/>
                          </a:solidFill>
                          <a:effectLst/>
                          <a:latin typeface="Athelas" panose="02000503000000020003" pitchFamily="2" charset="0"/>
                        </a:rPr>
                        <a:t>31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3223773506"/>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dirty="0">
                          <a:solidFill>
                            <a:srgbClr val="000000"/>
                          </a:solidFill>
                          <a:effectLst/>
                          <a:latin typeface="Athelas" panose="02000503000000020003" pitchFamily="2" charset="0"/>
                        </a:rPr>
                        <a:t>42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1200" b="0" i="0" u="none" strike="noStrike" dirty="0">
                          <a:solidFill>
                            <a:srgbClr val="000000"/>
                          </a:solidFill>
                          <a:effectLst/>
                          <a:latin typeface="Athelas" panose="02000503000000020003" pitchFamily="2" charset="0"/>
                        </a:rPr>
                        <a:t>29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extLst>
                  <a:ext uri="{0D108BD9-81ED-4DB2-BD59-A6C34878D82A}">
                    <a16:rowId xmlns:a16="http://schemas.microsoft.com/office/drawing/2014/main" xmlns="" val="1441625982"/>
                  </a:ext>
                </a:extLst>
              </a:tr>
              <a:tr h="0">
                <a:tc vMerge="1">
                  <a:txBody>
                    <a:bodyPr/>
                    <a:lstStyle/>
                    <a:p>
                      <a:endParaRPr lang="en-US"/>
                    </a:p>
                  </a:txBody>
                  <a:tcPr/>
                </a:tc>
                <a:tc>
                  <a:txBody>
                    <a:bodyPr/>
                    <a:lstStyle/>
                    <a:p>
                      <a:pPr algn="l" fontAlgn="b"/>
                      <a:r>
                        <a:rPr lang="en-US" sz="1200" b="0" i="0" u="none" strike="noStrike" dirty="0">
                          <a:solidFill>
                            <a:srgbClr val="000000"/>
                          </a:solidFill>
                          <a:effectLst/>
                          <a:latin typeface="Athelas" panose="02000503000000020003" pitchFamily="2" charset="0"/>
                        </a:rPr>
                        <a:t>Editor / </a:t>
                      </a:r>
                      <a:r>
                        <a:rPr lang="en-US" sz="1200" b="0" i="0" u="none" strike="noStrike" dirty="0" err="1">
                          <a:solidFill>
                            <a:srgbClr val="000000"/>
                          </a:solidFill>
                          <a:effectLst/>
                          <a:latin typeface="Athelas" panose="02000503000000020003" pitchFamily="2" charset="0"/>
                        </a:rPr>
                        <a:t>Traducător</a:t>
                      </a:r>
                      <a:r>
                        <a:rPr lang="en-US" sz="1200" b="0" i="0" u="none" strike="noStrike" dirty="0">
                          <a:solidFill>
                            <a:srgbClr val="000000"/>
                          </a:solidFill>
                          <a:effectLst/>
                          <a:latin typeface="Athelas" panose="02000503000000020003" pitchFamily="2" charset="0"/>
                        </a:rPr>
                        <a:t> / </a:t>
                      </a:r>
                      <a:r>
                        <a:rPr lang="en-US" sz="1200" b="0" i="0" u="none" strike="noStrike" dirty="0" err="1">
                          <a:solidFill>
                            <a:srgbClr val="000000"/>
                          </a:solidFill>
                          <a:effectLst/>
                          <a:latin typeface="Athelas" panose="02000503000000020003" pitchFamily="2" charset="0"/>
                        </a:rPr>
                        <a:t>Distribuitor</a:t>
                      </a:r>
                      <a:r>
                        <a:rPr lang="en-US" sz="1200" b="0" i="0" u="none" strike="noStrike" dirty="0">
                          <a:solidFill>
                            <a:srgbClr val="000000"/>
                          </a:solidFill>
                          <a:effectLst/>
                          <a:latin typeface="Athelas" panose="02000503000000020003" pitchFamily="2" charset="0"/>
                        </a:rPr>
                        <a:t> / </a:t>
                      </a:r>
                      <a:r>
                        <a:rPr lang="en-US" sz="1200" b="0" i="0" u="none" strike="noStrike" dirty="0" err="1">
                          <a:solidFill>
                            <a:srgbClr val="000000"/>
                          </a:solidFill>
                          <a:effectLst/>
                          <a:latin typeface="Athelas" panose="02000503000000020003" pitchFamily="2" charset="0"/>
                        </a:rPr>
                        <a:t>Scriitor</a:t>
                      </a:r>
                      <a:endParaRPr lang="en-US" sz="1200" b="0" i="0" u="none" strike="noStrike" dirty="0">
                        <a:solidFill>
                          <a:srgbClr val="000000"/>
                        </a:solidFill>
                        <a:effectLst/>
                        <a:latin typeface="Athelas" panose="02000503000000020003" pitchFamily="2" charset="0"/>
                      </a:endParaRP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2"/>
                    </a:solidFill>
                  </a:tcPr>
                </a:tc>
                <a:tc>
                  <a:txBody>
                    <a:bodyPr/>
                    <a:lstStyle/>
                    <a:p>
                      <a:pPr algn="ctr" fontAlgn="ctr"/>
                      <a:r>
                        <a:rPr lang="en-US" sz="1200" b="0" i="0" u="none" strike="noStrike" dirty="0">
                          <a:solidFill>
                            <a:srgbClr val="000000"/>
                          </a:solidFill>
                          <a:effectLst/>
                          <a:latin typeface="Athelas" panose="02000503000000020003" pitchFamily="2" charset="0"/>
                        </a:rPr>
                        <a:t>32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extLst>
                  <a:ext uri="{0D108BD9-81ED-4DB2-BD59-A6C34878D82A}">
                    <a16:rowId xmlns:a16="http://schemas.microsoft.com/office/drawing/2014/main" xmlns="" val="314449230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AAA"/>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D"/>
                    </a:solidFill>
                  </a:tcPr>
                </a:tc>
                <a:extLst>
                  <a:ext uri="{0D108BD9-81ED-4DB2-BD59-A6C34878D82A}">
                    <a16:rowId xmlns:a16="http://schemas.microsoft.com/office/drawing/2014/main" xmlns="" val="28943055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extLst>
                  <a:ext uri="{0D108BD9-81ED-4DB2-BD59-A6C34878D82A}">
                    <a16:rowId xmlns:a16="http://schemas.microsoft.com/office/drawing/2014/main" xmlns="" val="3876399771"/>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298" marR="4298" marT="42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dirty="0">
                          <a:solidFill>
                            <a:srgbClr val="000000"/>
                          </a:solidFill>
                          <a:effectLst/>
                          <a:latin typeface="Athelas" panose="02000503000000020003" pitchFamily="2" charset="0"/>
                        </a:rPr>
                        <a:t>46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1200" b="0" i="0" u="none" strike="noStrike" dirty="0">
                          <a:solidFill>
                            <a:srgbClr val="000000"/>
                          </a:solidFill>
                          <a:effectLst/>
                          <a:latin typeface="Athelas" panose="02000503000000020003" pitchFamily="2" charset="0"/>
                        </a:rPr>
                        <a:t>25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397743454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extLst>
                  <a:ext uri="{0D108BD9-81ED-4DB2-BD59-A6C34878D82A}">
                    <a16:rowId xmlns:a16="http://schemas.microsoft.com/office/drawing/2014/main" xmlns="" val="37494041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1200" b="0" i="0" u="none" strike="noStrike" dirty="0">
                          <a:solidFill>
                            <a:srgbClr val="000000"/>
                          </a:solidFill>
                          <a:effectLst/>
                          <a:latin typeface="Athelas" panose="02000503000000020003" pitchFamily="2" charset="0"/>
                        </a:rPr>
                        <a:t>24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xmlns="" val="164354194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dirty="0">
                          <a:solidFill>
                            <a:srgbClr val="000000"/>
                          </a:solidFill>
                          <a:effectLst/>
                          <a:latin typeface="Athelas" panose="02000503000000020003" pitchFamily="2" charset="0"/>
                        </a:rPr>
                        <a:t>27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1200" b="0" i="0" u="none" strike="noStrike" dirty="0">
                          <a:solidFill>
                            <a:srgbClr val="000000"/>
                          </a:solidFill>
                          <a:effectLst/>
                          <a:latin typeface="Athelas" panose="02000503000000020003" pitchFamily="2" charset="0"/>
                        </a:rPr>
                        <a:t>42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200" b="0" i="0" u="none" strike="noStrike" dirty="0">
                          <a:solidFill>
                            <a:srgbClr val="000000"/>
                          </a:solidFill>
                          <a:effectLst/>
                          <a:latin typeface="Athelas" panose="02000503000000020003" pitchFamily="2" charset="0"/>
                        </a:rPr>
                        <a:t>23</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xmlns="" val="512455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A"/>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200" b="0" i="0" u="none" strike="noStrike" dirty="0">
                          <a:solidFill>
                            <a:srgbClr val="000000"/>
                          </a:solidFill>
                          <a:effectLst/>
                          <a:latin typeface="Athelas" panose="02000503000000020003" pitchFamily="2" charset="0"/>
                        </a:rPr>
                        <a:t>18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extLst>
                  <a:ext uri="{0D108BD9-81ED-4DB2-BD59-A6C34878D82A}">
                    <a16:rowId xmlns:a16="http://schemas.microsoft.com/office/drawing/2014/main" xmlns="" val="271273974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FAEB"/>
                    </a:solidFill>
                  </a:tcPr>
                </a:tc>
                <a:extLst>
                  <a:ext uri="{0D108BD9-81ED-4DB2-BD59-A6C34878D82A}">
                    <a16:rowId xmlns:a16="http://schemas.microsoft.com/office/drawing/2014/main" xmlns="" val="232117414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1200" b="0" i="0" u="none" strike="noStrike">
                          <a:solidFill>
                            <a:srgbClr val="000000"/>
                          </a:solidFill>
                          <a:effectLst/>
                          <a:latin typeface="Athelas" panose="02000503000000020003" pitchFamily="2" charset="0"/>
                        </a:rPr>
                        <a:t>51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7A2"/>
                    </a:solidFill>
                  </a:tcPr>
                </a:tc>
                <a:tc>
                  <a:txBody>
                    <a:bodyPr/>
                    <a:lstStyle/>
                    <a:p>
                      <a:pPr algn="ctr" fontAlgn="ctr"/>
                      <a:r>
                        <a:rPr lang="en-US" sz="1200" b="0" i="0" u="none" strike="noStrike" dirty="0">
                          <a:solidFill>
                            <a:srgbClr val="000000"/>
                          </a:solidFill>
                          <a:effectLst/>
                          <a:latin typeface="Athelas" panose="02000503000000020003" pitchFamily="2" charset="0"/>
                        </a:rPr>
                        <a:t>29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FFC"/>
                    </a:solidFill>
                  </a:tcPr>
                </a:tc>
                <a:extLst>
                  <a:ext uri="{0D108BD9-81ED-4DB2-BD59-A6C34878D82A}">
                    <a16:rowId xmlns:a16="http://schemas.microsoft.com/office/drawing/2014/main" xmlns="" val="266889889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extLst>
                  <a:ext uri="{0D108BD9-81ED-4DB2-BD59-A6C34878D82A}">
                    <a16:rowId xmlns:a16="http://schemas.microsoft.com/office/drawing/2014/main" xmlns="" val="343779702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AE9"/>
                    </a:solid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E598"/>
                    </a:solidFill>
                  </a:tcPr>
                </a:tc>
                <a:tc>
                  <a:txBody>
                    <a:bodyPr/>
                    <a:lstStyle/>
                    <a:p>
                      <a:pPr algn="ctr" fontAlgn="ctr"/>
                      <a:r>
                        <a:rPr lang="en-US" sz="1200" b="0" i="0" u="none" strike="noStrike" dirty="0">
                          <a:solidFill>
                            <a:srgbClr val="000000"/>
                          </a:solidFill>
                          <a:effectLst/>
                          <a:latin typeface="Athelas" panose="02000503000000020003" pitchFamily="2" charset="0"/>
                        </a:rPr>
                        <a:t>23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EF8"/>
                    </a:solidFill>
                  </a:tcPr>
                </a:tc>
                <a:extLst>
                  <a:ext uri="{0D108BD9-81ED-4DB2-BD59-A6C34878D82A}">
                    <a16:rowId xmlns:a16="http://schemas.microsoft.com/office/drawing/2014/main" xmlns="" val="4194506693"/>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298" marR="4298" marT="42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dirty="0">
                          <a:solidFill>
                            <a:srgbClr val="000000"/>
                          </a:solidFill>
                          <a:effectLst/>
                          <a:latin typeface="Athelas" panose="02000503000000020003" pitchFamily="2" charset="0"/>
                        </a:rPr>
                        <a:t>16</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extLst>
                  <a:ext uri="{0D108BD9-81ED-4DB2-BD59-A6C34878D82A}">
                    <a16:rowId xmlns:a16="http://schemas.microsoft.com/office/drawing/2014/main" xmlns="" val="294809154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dirty="0">
                          <a:solidFill>
                            <a:srgbClr val="000000"/>
                          </a:solidFill>
                          <a:effectLst/>
                          <a:latin typeface="Athelas" panose="02000503000000020003" pitchFamily="2" charset="0"/>
                        </a:rPr>
                        <a:t>25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200" b="0" i="0" u="none" strike="noStrike" dirty="0">
                          <a:solidFill>
                            <a:srgbClr val="000000"/>
                          </a:solidFill>
                          <a:effectLst/>
                          <a:latin typeface="Athelas" panose="02000503000000020003" pitchFamily="2" charset="0"/>
                        </a:rPr>
                        <a:t>14</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extLst>
                  <a:ext uri="{0D108BD9-81ED-4DB2-BD59-A6C34878D82A}">
                    <a16:rowId xmlns:a16="http://schemas.microsoft.com/office/drawing/2014/main" xmlns="" val="113873499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50441393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3268037017"/>
                  </a:ext>
                </a:extLst>
              </a:tr>
              <a:tr h="0">
                <a:tc vMerge="1">
                  <a:txBody>
                    <a:bodyPr/>
                    <a:lstStyle/>
                    <a:p>
                      <a:endParaRPr lang="en-US"/>
                    </a:p>
                  </a:txBody>
                  <a:tcPr/>
                </a:tc>
                <a:tc>
                  <a:txBody>
                    <a:bodyPr/>
                    <a:lstStyle/>
                    <a:p>
                      <a:pPr algn="l" fontAlgn="b"/>
                      <a:r>
                        <a:rPr lang="en-US" sz="1200" b="0" i="0" u="none" strike="noStrike" dirty="0">
                          <a:solidFill>
                            <a:srgbClr val="000000"/>
                          </a:solidFill>
                          <a:effectLst/>
                          <a:latin typeface="Athelas" panose="02000503000000020003" pitchFamily="2" charset="0"/>
                        </a:rPr>
                        <a:t>31+ ani</a:t>
                      </a:r>
                    </a:p>
                  </a:txBody>
                  <a:tcPr marL="4298" marR="4298" marT="42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298" marR="4298" marT="42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298" marR="4298" marT="429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954086691"/>
                  </a:ext>
                </a:extLst>
              </a:tr>
            </a:tbl>
          </a:graphicData>
        </a:graphic>
      </p:graphicFrame>
    </p:spTree>
    <p:extLst>
      <p:ext uri="{BB962C8B-B14F-4D97-AF65-F5344CB8AC3E}">
        <p14:creationId xmlns:p14="http://schemas.microsoft.com/office/powerpoint/2010/main" val="167052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9</a:t>
            </a:r>
            <a:r>
              <a:rPr lang="en-US"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Care sunt principalele 3 dificultăți/probleme cu care industria cărții și lecturii publice în RM se confruntă în prezent? (scrieți răspunsul mai jos)</a:t>
            </a:r>
            <a:r>
              <a:rPr lang="en-US" sz="1800" b="1" dirty="0">
                <a:solidFill>
                  <a:schemeClr val="tx1">
                    <a:lumMod val="95000"/>
                    <a:lumOff val="5000"/>
                  </a:schemeClr>
                </a:solidFill>
                <a:latin typeface="Athelas" panose="02000503000000020003" pitchFamily="2" charset="0"/>
                <a:ea typeface="Exo" charset="0"/>
                <a:cs typeface="Exo" charset="0"/>
              </a:rPr>
              <a:t>, </a:t>
            </a:r>
            <a:r>
              <a:rPr lang="ro-MD"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4" name="Picture 3">
            <a:extLst>
              <a:ext uri="{FF2B5EF4-FFF2-40B4-BE49-F238E27FC236}">
                <a16:creationId xmlns:a16="http://schemas.microsoft.com/office/drawing/2014/main" xmlns="" id="{BA4233D9-2453-380F-4FAC-2DDDA63AFAAD}"/>
              </a:ext>
            </a:extLst>
          </p:cNvPr>
          <p:cNvPicPr>
            <a:picLocks noChangeAspect="1"/>
          </p:cNvPicPr>
          <p:nvPr/>
        </p:nvPicPr>
        <p:blipFill>
          <a:blip r:embed="rId3"/>
          <a:srcRect l="27720" t="5083" r="14275" b="4413"/>
          <a:stretch/>
        </p:blipFill>
        <p:spPr>
          <a:xfrm>
            <a:off x="304802" y="1444679"/>
            <a:ext cx="7253589" cy="4913253"/>
          </a:xfrm>
          <a:prstGeom prst="rect">
            <a:avLst/>
          </a:prstGeom>
        </p:spPr>
      </p:pic>
      <p:sp>
        <p:nvSpPr>
          <p:cNvPr id="7" name="TextBox 7">
            <a:extLst>
              <a:ext uri="{FF2B5EF4-FFF2-40B4-BE49-F238E27FC236}">
                <a16:creationId xmlns:a16="http://schemas.microsoft.com/office/drawing/2014/main" xmlns="" id="{2130FADD-E343-B381-985D-43D3D6AF4245}"/>
              </a:ext>
            </a:extLst>
          </p:cNvPr>
          <p:cNvSpPr txBox="1"/>
          <p:nvPr/>
        </p:nvSpPr>
        <p:spPr>
          <a:xfrm>
            <a:off x="7952503" y="2377811"/>
            <a:ext cx="3401297" cy="3046988"/>
          </a:xfrm>
          <a:prstGeom prst="rect">
            <a:avLst/>
          </a:prstGeom>
          <a:noFill/>
        </p:spPr>
        <p:txBody>
          <a:bodyPr wrap="square" rtlCol="0">
            <a:spAutoFit/>
          </a:bodyPr>
          <a:lstStyle/>
          <a:p>
            <a:pPr algn="just">
              <a:defRPr/>
            </a:pPr>
            <a:r>
              <a:rPr lang="ro-RO" sz="1600" dirty="0">
                <a:latin typeface="Athelas" panose="02000503000000020003" pitchFamily="2" charset="0"/>
              </a:rPr>
              <a:t>Respondenții au fost întrebați să indice, fără a li se oferi variantele de răspuns, care sunt principalele 3 dificultăți cu care se confruntă industria cărții și lecturii publice în prezent:</a:t>
            </a:r>
          </a:p>
          <a:p>
            <a:pPr algn="just">
              <a:defRPr/>
            </a:pPr>
            <a:endParaRPr lang="ro-RO" sz="1600" dirty="0">
              <a:latin typeface="Athelas" panose="02000503000000020003" pitchFamily="2" charset="0"/>
            </a:endParaRPr>
          </a:p>
          <a:p>
            <a:pPr marL="285750" indent="-285750" algn="just">
              <a:buFont typeface="Arial" panose="020B0604020202020204" pitchFamily="34" charset="0"/>
              <a:buChar char="•"/>
              <a:defRPr/>
            </a:pPr>
            <a:r>
              <a:rPr lang="ro-RO" sz="1600" dirty="0">
                <a:latin typeface="Athelas" panose="02000503000000020003" pitchFamily="2" charset="0"/>
              </a:rPr>
              <a:t>Finanțarea insuficientă – 24% </a:t>
            </a:r>
          </a:p>
          <a:p>
            <a:pPr marL="285750" indent="-285750" algn="just">
              <a:buFont typeface="Arial" panose="020B0604020202020204" pitchFamily="34" charset="0"/>
              <a:buChar char="•"/>
              <a:defRPr/>
            </a:pPr>
            <a:r>
              <a:rPr lang="ro-RO" sz="1600" dirty="0">
                <a:latin typeface="Athelas" panose="02000503000000020003" pitchFamily="2" charset="0"/>
              </a:rPr>
              <a:t>Lipsa interesului pentru lectură – 23%</a:t>
            </a:r>
          </a:p>
          <a:p>
            <a:pPr marL="285750" indent="-285750" algn="just">
              <a:buFont typeface="Arial" panose="020B0604020202020204" pitchFamily="34" charset="0"/>
              <a:buChar char="•"/>
              <a:defRPr/>
            </a:pPr>
            <a:r>
              <a:rPr lang="ro-RO" sz="1600" dirty="0">
                <a:latin typeface="Athelas" panose="02000503000000020003" pitchFamily="2" charset="0"/>
              </a:rPr>
              <a:t>Prețul ridicat pentru procesul de producere a cărților – 16%.</a:t>
            </a:r>
            <a:endParaRPr lang="ro-MD" sz="1600" dirty="0">
              <a:latin typeface="Athelas" panose="02000503000000020003" pitchFamily="2" charset="0"/>
            </a:endParaRPr>
          </a:p>
        </p:txBody>
      </p:sp>
    </p:spTree>
    <p:extLst>
      <p:ext uri="{BB962C8B-B14F-4D97-AF65-F5344CB8AC3E}">
        <p14:creationId xmlns:p14="http://schemas.microsoft.com/office/powerpoint/2010/main" val="149562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reptunghi 17">
            <a:extLst>
              <a:ext uri="{FF2B5EF4-FFF2-40B4-BE49-F238E27FC236}">
                <a16:creationId xmlns:a16="http://schemas.microsoft.com/office/drawing/2014/main" xmlns="" id="{5F6E5AD7-05A7-4F23-9AB9-684CAA7CAE4C}"/>
              </a:ext>
            </a:extLst>
          </p:cNvPr>
          <p:cNvSpPr/>
          <p:nvPr/>
        </p:nvSpPr>
        <p:spPr>
          <a:xfrm>
            <a:off x="2801007" y="2552700"/>
            <a:ext cx="6324599"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Exo" panose="00000500000000000000" pitchFamily="2" charset="0"/>
                <a:ea typeface="Eurostile" charset="0"/>
                <a:cs typeface="Eurostile" charset="0"/>
              </a:rPr>
              <a:t>PROFILUL RESPONDENȚILOR</a:t>
            </a:r>
            <a:endParaRPr lang="ro-RO" sz="3200" dirty="0">
              <a:solidFill>
                <a:schemeClr val="bg1"/>
              </a:solidFill>
              <a:latin typeface="Exo" panose="00000500000000000000" pitchFamily="2" charset="0"/>
              <a:ea typeface="Eurostile" charset="0"/>
              <a:cs typeface="Eurostile" charset="0"/>
            </a:endParaRPr>
          </a:p>
        </p:txBody>
      </p:sp>
      <p:sp>
        <p:nvSpPr>
          <p:cNvPr id="2" name="Rectangle 1">
            <a:extLst>
              <a:ext uri="{FF2B5EF4-FFF2-40B4-BE49-F238E27FC236}">
                <a16:creationId xmlns:a16="http://schemas.microsoft.com/office/drawing/2014/main" xmlns="" id="{088A6296-9DFD-4548-8894-3D43C44F1AE2}"/>
              </a:ext>
            </a:extLst>
          </p:cNvPr>
          <p:cNvSpPr/>
          <p:nvPr/>
        </p:nvSpPr>
        <p:spPr>
          <a:xfrm>
            <a:off x="0" y="-15552"/>
            <a:ext cx="12192000" cy="687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ectangle 3">
            <a:extLst>
              <a:ext uri="{FF2B5EF4-FFF2-40B4-BE49-F238E27FC236}">
                <a16:creationId xmlns:a16="http://schemas.microsoft.com/office/drawing/2014/main" xmlns="" id="{3E9D4059-84A7-46D6-8687-AB579BC7919D}"/>
              </a:ext>
            </a:extLst>
          </p:cNvPr>
          <p:cNvSpPr/>
          <p:nvPr/>
        </p:nvSpPr>
        <p:spPr>
          <a:xfrm>
            <a:off x="1967453" y="3198168"/>
            <a:ext cx="8257095" cy="830997"/>
          </a:xfrm>
          <a:prstGeom prst="rect">
            <a:avLst/>
          </a:prstGeom>
        </p:spPr>
        <p:txBody>
          <a:bodyPr wrap="square">
            <a:spAutoFit/>
          </a:bodyPr>
          <a:lstStyle/>
          <a:p>
            <a:pPr algn="ctr"/>
            <a:r>
              <a:rPr lang="ro-RO" sz="2400" b="1" i="1" dirty="0">
                <a:latin typeface="Athelas" panose="02000503000000020003" pitchFamily="2" charset="0"/>
                <a:ea typeface="Calibri" panose="020F0502020204030204" pitchFamily="34" charset="0"/>
                <a:cs typeface="Times New Roman" panose="02020603050405020304" pitchFamily="18" charset="0"/>
              </a:rPr>
              <a:t>Opinia despre legislația și infrastructura din industria cărții și lecturii publice</a:t>
            </a:r>
          </a:p>
        </p:txBody>
      </p:sp>
    </p:spTree>
    <p:extLst>
      <p:ext uri="{BB962C8B-B14F-4D97-AF65-F5344CB8AC3E}">
        <p14:creationId xmlns:p14="http://schemas.microsoft.com/office/powerpoint/2010/main" val="193620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fr-FR" sz="1800" b="1" dirty="0">
                <a:solidFill>
                  <a:schemeClr val="tx1"/>
                </a:solidFill>
                <a:latin typeface="Athelas" panose="02000503000000020003" pitchFamily="2" charset="0"/>
              </a:rPr>
              <a:t>Q</a:t>
            </a:r>
            <a:r>
              <a:rPr lang="ro-RO" sz="1800" b="1" dirty="0">
                <a:solidFill>
                  <a:schemeClr val="tx1"/>
                </a:solidFill>
                <a:latin typeface="Athelas" panose="02000503000000020003" pitchFamily="2" charset="0"/>
              </a:rPr>
              <a:t>10</a:t>
            </a:r>
            <a:r>
              <a:rPr lang="fr-FR"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ați aprecia nivelul dvs. de informare despre legislația </a:t>
            </a:r>
            <a:r>
              <a:rPr lang="ro-RO" sz="1800" b="1" dirty="0" err="1">
                <a:solidFill>
                  <a:schemeClr val="tx1"/>
                </a:solidFill>
                <a:latin typeface="Athelas" panose="02000503000000020003" pitchFamily="2" charset="0"/>
              </a:rPr>
              <a:t>şi</a:t>
            </a:r>
            <a:r>
              <a:rPr lang="ro-RO" sz="1800" b="1" dirty="0">
                <a:solidFill>
                  <a:schemeClr val="tx1"/>
                </a:solidFill>
                <a:latin typeface="Athelas" panose="02000503000000020003" pitchFamily="2" charset="0"/>
              </a:rPr>
              <a:t> cadrul de reglementare privind industria cărții și lecturii publice în RM? (selectați un răspuns)</a:t>
            </a:r>
            <a:r>
              <a:rPr lang="fr-FR" sz="1800" b="1" dirty="0">
                <a:solidFill>
                  <a:schemeClr val="tx1"/>
                </a:solidFill>
                <a:latin typeface="Athelas" panose="02000503000000020003" pitchFamily="2" charset="0"/>
              </a:rPr>
              <a:t>,</a:t>
            </a:r>
            <a:r>
              <a:rPr lang="ro-MD" sz="1800" b="1" dirty="0">
                <a:solidFill>
                  <a:schemeClr val="tx1"/>
                </a:solidFill>
                <a:latin typeface="Athelas" panose="02000503000000020003" pitchFamily="2" charset="0"/>
              </a:rPr>
              <a:t> N=248, </a:t>
            </a:r>
            <a:r>
              <a:rPr lang="en-US" sz="1800" b="1" dirty="0">
                <a:solidFill>
                  <a:schemeClr val="bg1">
                    <a:lumMod val="50000"/>
                  </a:schemeClr>
                </a:solidFill>
                <a:latin typeface="Athelas" panose="02000503000000020003" pitchFamily="2" charset="0"/>
                <a:ea typeface="Exo" charset="0"/>
                <a:cs typeface="Exo" charset="0"/>
              </a:rPr>
              <a:t>%</a:t>
            </a:r>
          </a:p>
        </p:txBody>
      </p:sp>
      <p:sp>
        <p:nvSpPr>
          <p:cNvPr id="5" name="TextBox 4">
            <a:extLst>
              <a:ext uri="{FF2B5EF4-FFF2-40B4-BE49-F238E27FC236}">
                <a16:creationId xmlns:a16="http://schemas.microsoft.com/office/drawing/2014/main" xmlns="" id="{C24BFA2F-21B7-0364-A5A0-2403DDFA90F8}"/>
              </a:ext>
            </a:extLst>
          </p:cNvPr>
          <p:cNvSpPr txBox="1"/>
          <p:nvPr/>
        </p:nvSpPr>
        <p:spPr>
          <a:xfrm>
            <a:off x="7509753" y="3176613"/>
            <a:ext cx="3844047" cy="1323439"/>
          </a:xfrm>
          <a:prstGeom prst="rect">
            <a:avLst/>
          </a:prstGeom>
          <a:noFill/>
        </p:spPr>
        <p:txBody>
          <a:bodyPr wrap="square" rtlCol="0">
            <a:spAutoFit/>
          </a:bodyPr>
          <a:lstStyle/>
          <a:p>
            <a:pPr algn="just"/>
            <a:r>
              <a:rPr lang="ro-MD" sz="1600" dirty="0">
                <a:latin typeface="Athelas" panose="02000503000000020003" pitchFamily="2" charset="0"/>
              </a:rPr>
              <a:t>Două treimi dintre respondenți (66%) au indicat că sunt foarte sau mai degrabă informați despre legislația și cadrul de reglementare privind industria cărții și lecturii publice în Republica Moldova. </a:t>
            </a:r>
          </a:p>
        </p:txBody>
      </p:sp>
      <p:pic>
        <p:nvPicPr>
          <p:cNvPr id="3" name="Picture 2">
            <a:extLst>
              <a:ext uri="{FF2B5EF4-FFF2-40B4-BE49-F238E27FC236}">
                <a16:creationId xmlns:a16="http://schemas.microsoft.com/office/drawing/2014/main" xmlns="" id="{A4FAF3F4-94FA-4034-C40A-4E76673C63A9}"/>
              </a:ext>
            </a:extLst>
          </p:cNvPr>
          <p:cNvPicPr>
            <a:picLocks noChangeAspect="1"/>
          </p:cNvPicPr>
          <p:nvPr/>
        </p:nvPicPr>
        <p:blipFill>
          <a:blip r:embed="rId3"/>
          <a:srcRect l="2690" t="20426" r="29603" b="17079"/>
          <a:stretch/>
        </p:blipFill>
        <p:spPr>
          <a:xfrm>
            <a:off x="304802" y="2361921"/>
            <a:ext cx="5791198" cy="2952824"/>
          </a:xfrm>
          <a:prstGeom prst="rect">
            <a:avLst/>
          </a:prstGeom>
        </p:spPr>
      </p:pic>
    </p:spTree>
    <p:extLst>
      <p:ext uri="{BB962C8B-B14F-4D97-AF65-F5344CB8AC3E}">
        <p14:creationId xmlns:p14="http://schemas.microsoft.com/office/powerpoint/2010/main" val="205983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fr-FR" sz="1800" b="1" dirty="0">
                <a:solidFill>
                  <a:schemeClr val="tx1"/>
                </a:solidFill>
                <a:latin typeface="Athelas" panose="02000503000000020003" pitchFamily="2" charset="0"/>
              </a:rPr>
              <a:t>Q</a:t>
            </a:r>
            <a:r>
              <a:rPr lang="ro-RO" sz="1800" b="1" dirty="0">
                <a:solidFill>
                  <a:schemeClr val="tx1"/>
                </a:solidFill>
                <a:latin typeface="Athelas" panose="02000503000000020003" pitchFamily="2" charset="0"/>
              </a:rPr>
              <a:t>10</a:t>
            </a:r>
            <a:r>
              <a:rPr lang="fr-FR"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ați aprecia nivelul dvs. de informare despre legislația </a:t>
            </a:r>
            <a:r>
              <a:rPr lang="ro-RO" sz="1800" b="1" dirty="0" err="1">
                <a:solidFill>
                  <a:schemeClr val="tx1"/>
                </a:solidFill>
                <a:latin typeface="Athelas" panose="02000503000000020003" pitchFamily="2" charset="0"/>
              </a:rPr>
              <a:t>şi</a:t>
            </a:r>
            <a:r>
              <a:rPr lang="ro-RO" sz="1800" b="1" dirty="0">
                <a:solidFill>
                  <a:schemeClr val="tx1"/>
                </a:solidFill>
                <a:latin typeface="Athelas" panose="02000503000000020003" pitchFamily="2" charset="0"/>
              </a:rPr>
              <a:t> cadrul de reglementare privind industria cărții și lecturii publice în RM? (selectați un răspuns)</a:t>
            </a:r>
            <a:r>
              <a:rPr lang="fr-FR" sz="1800" b="1" dirty="0">
                <a:solidFill>
                  <a:schemeClr val="tx1"/>
                </a:solidFill>
                <a:latin typeface="Athelas" panose="02000503000000020003" pitchFamily="2" charset="0"/>
              </a:rPr>
              <a:t>,</a:t>
            </a:r>
            <a:r>
              <a:rPr lang="ro-MD" sz="1800" b="1" dirty="0">
                <a:solidFill>
                  <a:schemeClr val="tx1"/>
                </a:solidFill>
                <a:latin typeface="Athelas" panose="02000503000000020003" pitchFamily="2" charset="0"/>
              </a:rPr>
              <a:t>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DF681026-54DB-B03F-1880-D5FF5DC69CE5}"/>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EC9B1DD6-A619-533B-BCAA-399E988013A8}"/>
              </a:ext>
            </a:extLst>
          </p:cNvPr>
          <p:cNvGraphicFramePr>
            <a:graphicFrameLocks noGrp="1"/>
          </p:cNvGraphicFramePr>
          <p:nvPr>
            <p:extLst>
              <p:ext uri="{D42A27DB-BD31-4B8C-83A1-F6EECF244321}">
                <p14:modId xmlns:p14="http://schemas.microsoft.com/office/powerpoint/2010/main" val="3711828100"/>
              </p:ext>
            </p:extLst>
          </p:nvPr>
        </p:nvGraphicFramePr>
        <p:xfrm>
          <a:off x="304802" y="1338713"/>
          <a:ext cx="11049000" cy="4863055"/>
        </p:xfrm>
        <a:graphic>
          <a:graphicData uri="http://schemas.openxmlformats.org/drawingml/2006/table">
            <a:tbl>
              <a:tblPr/>
              <a:tblGrid>
                <a:gridCol w="1082934">
                  <a:extLst>
                    <a:ext uri="{9D8B030D-6E8A-4147-A177-3AD203B41FA5}">
                      <a16:colId xmlns:a16="http://schemas.microsoft.com/office/drawing/2014/main" xmlns="" val="2360462967"/>
                    </a:ext>
                  </a:extLst>
                </a:gridCol>
                <a:gridCol w="3012142">
                  <a:extLst>
                    <a:ext uri="{9D8B030D-6E8A-4147-A177-3AD203B41FA5}">
                      <a16:colId xmlns:a16="http://schemas.microsoft.com/office/drawing/2014/main" xmlns="" val="3899844784"/>
                    </a:ext>
                  </a:extLst>
                </a:gridCol>
                <a:gridCol w="505609">
                  <a:extLst>
                    <a:ext uri="{9D8B030D-6E8A-4147-A177-3AD203B41FA5}">
                      <a16:colId xmlns:a16="http://schemas.microsoft.com/office/drawing/2014/main" xmlns="" val="1143087875"/>
                    </a:ext>
                  </a:extLst>
                </a:gridCol>
                <a:gridCol w="1289663">
                  <a:extLst>
                    <a:ext uri="{9D8B030D-6E8A-4147-A177-3AD203B41FA5}">
                      <a16:colId xmlns:a16="http://schemas.microsoft.com/office/drawing/2014/main" xmlns="" val="1280659920"/>
                    </a:ext>
                  </a:extLst>
                </a:gridCol>
                <a:gridCol w="1289663">
                  <a:extLst>
                    <a:ext uri="{9D8B030D-6E8A-4147-A177-3AD203B41FA5}">
                      <a16:colId xmlns:a16="http://schemas.microsoft.com/office/drawing/2014/main" xmlns="" val="2673692838"/>
                    </a:ext>
                  </a:extLst>
                </a:gridCol>
                <a:gridCol w="1289663">
                  <a:extLst>
                    <a:ext uri="{9D8B030D-6E8A-4147-A177-3AD203B41FA5}">
                      <a16:colId xmlns:a16="http://schemas.microsoft.com/office/drawing/2014/main" xmlns="" val="3619705068"/>
                    </a:ext>
                  </a:extLst>
                </a:gridCol>
                <a:gridCol w="1289663">
                  <a:extLst>
                    <a:ext uri="{9D8B030D-6E8A-4147-A177-3AD203B41FA5}">
                      <a16:colId xmlns:a16="http://schemas.microsoft.com/office/drawing/2014/main" xmlns="" val="3401428266"/>
                    </a:ext>
                  </a:extLst>
                </a:gridCol>
                <a:gridCol w="1289663">
                  <a:extLst>
                    <a:ext uri="{9D8B030D-6E8A-4147-A177-3AD203B41FA5}">
                      <a16:colId xmlns:a16="http://schemas.microsoft.com/office/drawing/2014/main" xmlns="" val="326681076"/>
                    </a:ext>
                  </a:extLst>
                </a:gridCol>
              </a:tblGrid>
              <a:tr h="0">
                <a:tc gridSpan="2">
                  <a:txBody>
                    <a:bodyPr/>
                    <a:lstStyle/>
                    <a:p>
                      <a:pPr algn="ctr" fontAlgn="ctr"/>
                      <a:r>
                        <a:rPr lang="en-US" sz="1200" b="1" i="0" u="none" strike="noStrike" dirty="0">
                          <a:solidFill>
                            <a:srgbClr val="000000"/>
                          </a:solidFill>
                          <a:effectLst/>
                          <a:latin typeface="Athelas" panose="02000503000000020003" pitchFamily="2" charset="0"/>
                        </a:rPr>
                        <a:t>% pe </a:t>
                      </a:r>
                      <a:r>
                        <a:rPr lang="en-US" sz="1200" b="1" i="0" u="none" strike="noStrike" dirty="0" err="1">
                          <a:solidFill>
                            <a:srgbClr val="000000"/>
                          </a:solidFill>
                          <a:effectLst/>
                          <a:latin typeface="Athelas" panose="02000503000000020003" pitchFamily="2" charset="0"/>
                        </a:rPr>
                        <a:t>rând</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informat</a:t>
                      </a:r>
                      <a:r>
                        <a:rPr lang="en-US" sz="1200" b="1" i="0" u="none" strike="noStrike" dirty="0">
                          <a:solidFill>
                            <a:srgbClr val="000000"/>
                          </a:solidFill>
                          <a:effectLst/>
                          <a:latin typeface="Athelas" panose="02000503000000020003" pitchFamily="2" charset="0"/>
                        </a:rPr>
                        <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latin typeface="Athelas" panose="02000503000000020003" pitchFamily="2" charset="0"/>
                        </a:rPr>
                        <a:t>Mai </a:t>
                      </a:r>
                      <a:r>
                        <a:rPr lang="en-US" sz="1200" b="1" i="0" u="none" strike="noStrike" dirty="0" err="1">
                          <a:solidFill>
                            <a:srgbClr val="000000"/>
                          </a:solidFill>
                          <a:effectLst/>
                          <a:latin typeface="Athelas" panose="02000503000000020003" pitchFamily="2" charset="0"/>
                        </a:rPr>
                        <a:t>degrabă</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informat</a:t>
                      </a:r>
                      <a:r>
                        <a:rPr lang="en-US" sz="1200" b="1" i="0" u="none" strike="noStrike" dirty="0">
                          <a:solidFill>
                            <a:srgbClr val="000000"/>
                          </a:solidFill>
                          <a:effectLst/>
                          <a:latin typeface="Athelas" panose="02000503000000020003" pitchFamily="2" charset="0"/>
                        </a:rPr>
                        <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neinformat/ă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 informat/ă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805114652"/>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4161625768"/>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extLst>
                  <a:ext uri="{0D108BD9-81ED-4DB2-BD59-A6C34878D82A}">
                    <a16:rowId xmlns:a16="http://schemas.microsoft.com/office/drawing/2014/main" xmlns="" val="233742998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dirty="0">
                          <a:solidFill>
                            <a:srgbClr val="000000"/>
                          </a:solidFill>
                          <a:effectLst/>
                          <a:latin typeface="Athelas" panose="02000503000000020003" pitchFamily="2" charset="0"/>
                        </a:rPr>
                        <a:t>85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74844958"/>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63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16609216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dirty="0">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52834775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59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dirty="0">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dirty="0">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3678503622"/>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DB6"/>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extLst>
                  <a:ext uri="{0D108BD9-81ED-4DB2-BD59-A6C34878D82A}">
                    <a16:rowId xmlns:a16="http://schemas.microsoft.com/office/drawing/2014/main" xmlns="" val="66342832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a:solidFill>
                            <a:srgbClr val="000000"/>
                          </a:solidFill>
                          <a:effectLst/>
                          <a:latin typeface="Athelas" panose="02000503000000020003" pitchFamily="2" charset="0"/>
                        </a:rPr>
                        <a:t>63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B"/>
                    </a:solidFill>
                  </a:tcPr>
                </a:tc>
                <a:tc>
                  <a:txBody>
                    <a:bodyPr/>
                    <a:lstStyle/>
                    <a:p>
                      <a:pPr algn="ctr" fontAlgn="ctr"/>
                      <a:r>
                        <a:rPr lang="en-US" sz="1200" b="0" i="0" u="none" strike="noStrike" dirty="0">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8"/>
                    </a:solidFill>
                  </a:tcPr>
                </a:tc>
                <a:extLst>
                  <a:ext uri="{0D108BD9-81ED-4DB2-BD59-A6C34878D82A}">
                    <a16:rowId xmlns:a16="http://schemas.microsoft.com/office/drawing/2014/main" xmlns="" val="309104326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D"/>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8E0"/>
                    </a:solidFill>
                  </a:tcPr>
                </a:tc>
                <a:tc>
                  <a:txBody>
                    <a:bodyPr/>
                    <a:lstStyle/>
                    <a:p>
                      <a:pPr algn="ctr" fontAlgn="ctr"/>
                      <a:r>
                        <a:rPr lang="en-US" sz="1200" b="0"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extLst>
                  <a:ext uri="{0D108BD9-81ED-4DB2-BD59-A6C34878D82A}">
                    <a16:rowId xmlns:a16="http://schemas.microsoft.com/office/drawing/2014/main" xmlns="" val="20022699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78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E59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F8E2"/>
                    </a:solidFill>
                  </a:tcPr>
                </a:tc>
                <a:extLst>
                  <a:ext uri="{0D108BD9-81ED-4DB2-BD59-A6C34878D82A}">
                    <a16:rowId xmlns:a16="http://schemas.microsoft.com/office/drawing/2014/main" xmlns="" val="157076315"/>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dirty="0">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33556100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8887317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81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54588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81928823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1200" b="0" i="0" u="none" strike="noStrike">
                          <a:solidFill>
                            <a:srgbClr val="000000"/>
                          </a:solidFill>
                          <a:effectLst/>
                          <a:latin typeface="Athelas" panose="02000503000000020003" pitchFamily="2" charset="0"/>
                        </a:rPr>
                        <a:t>51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extLst>
                  <a:ext uri="{0D108BD9-81ED-4DB2-BD59-A6C34878D82A}">
                    <a16:rowId xmlns:a16="http://schemas.microsoft.com/office/drawing/2014/main" xmlns="" val="197570529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C"/>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C"/>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0"/>
                    </a:solidFill>
                  </a:tcPr>
                </a:tc>
                <a:extLst>
                  <a:ext uri="{0D108BD9-81ED-4DB2-BD59-A6C34878D82A}">
                    <a16:rowId xmlns:a16="http://schemas.microsoft.com/office/drawing/2014/main" xmlns="" val="272266804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tc>
                  <a:txBody>
                    <a:bodyPr/>
                    <a:lstStyle/>
                    <a:p>
                      <a:pPr algn="ctr" fontAlgn="ctr"/>
                      <a:r>
                        <a:rPr lang="en-US" sz="1200" b="0" i="0" u="none" strike="noStrike">
                          <a:solidFill>
                            <a:srgbClr val="000000"/>
                          </a:solidFill>
                          <a:effectLst/>
                          <a:latin typeface="Athelas" panose="02000503000000020003" pitchFamily="2" charset="0"/>
                        </a:rPr>
                        <a:t>63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B"/>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C"/>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extLst>
                  <a:ext uri="{0D108BD9-81ED-4DB2-BD59-A6C34878D82A}">
                    <a16:rowId xmlns:a16="http://schemas.microsoft.com/office/drawing/2014/main" xmlns="" val="391607899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1200" b="0"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F0"/>
                    </a:solidFill>
                  </a:tcPr>
                </a:tc>
                <a:extLst>
                  <a:ext uri="{0D108BD9-81ED-4DB2-BD59-A6C34878D82A}">
                    <a16:rowId xmlns:a16="http://schemas.microsoft.com/office/drawing/2014/main" xmlns="" val="62788415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BEC"/>
                    </a:solidFill>
                  </a:tcPr>
                </a:tc>
                <a:tc>
                  <a:txBody>
                    <a:bodyPr/>
                    <a:lstStyle/>
                    <a:p>
                      <a:pPr algn="ctr" fontAlgn="ctr"/>
                      <a:r>
                        <a:rPr lang="en-US" sz="1200" b="0" i="0" u="none" strike="noStrike">
                          <a:solidFill>
                            <a:srgbClr val="000000"/>
                          </a:solidFill>
                          <a:effectLst/>
                          <a:latin typeface="Athelas" panose="02000503000000020003" pitchFamily="2" charset="0"/>
                        </a:rPr>
                        <a:t>60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9E6"/>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D"/>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2264174707"/>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418152652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xmlns="" val="230663753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59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364766190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259491119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813106307"/>
                  </a:ext>
                </a:extLst>
              </a:tr>
            </a:tbl>
          </a:graphicData>
        </a:graphic>
      </p:graphicFrame>
    </p:spTree>
    <p:extLst>
      <p:ext uri="{BB962C8B-B14F-4D97-AF65-F5344CB8AC3E}">
        <p14:creationId xmlns:p14="http://schemas.microsoft.com/office/powerpoint/2010/main" val="396893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BA2DFE6-E71A-9BE5-FAFB-0C4C4C1ED388}"/>
              </a:ext>
            </a:extLst>
          </p:cNvPr>
          <p:cNvSpPr/>
          <p:nvPr/>
        </p:nvSpPr>
        <p:spPr>
          <a:xfrm>
            <a:off x="0" y="1"/>
            <a:ext cx="12192000" cy="1066799"/>
          </a:xfrm>
          <a:prstGeom prst="rect">
            <a:avLst/>
          </a:prstGeom>
          <a:solidFill>
            <a:schemeClr val="bg1">
              <a:lumMod val="9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600" dirty="0">
              <a:latin typeface="Cambria" charset="0"/>
              <a:ea typeface="Cambria" charset="0"/>
              <a:cs typeface="Cambria" charset="0"/>
            </a:endParaRPr>
          </a:p>
        </p:txBody>
      </p:sp>
      <p:sp>
        <p:nvSpPr>
          <p:cNvPr id="4" name="TextBox 3"/>
          <p:cNvSpPr txBox="1"/>
          <p:nvPr/>
        </p:nvSpPr>
        <p:spPr>
          <a:xfrm>
            <a:off x="611157" y="1590035"/>
            <a:ext cx="9867744" cy="3677930"/>
          </a:xfrm>
          <a:prstGeom prst="rect">
            <a:avLst/>
          </a:prstGeom>
          <a:noFill/>
        </p:spPr>
        <p:txBody>
          <a:bodyPr wrap="square" rtlCol="0">
            <a:spAutoFit/>
          </a:bodyPr>
          <a:lstStyle/>
          <a:p>
            <a:pPr algn="just">
              <a:spcBef>
                <a:spcPts val="1200"/>
              </a:spcBef>
              <a:spcAft>
                <a:spcPts val="600"/>
              </a:spcAft>
            </a:pPr>
            <a:r>
              <a:rPr lang="ro-MD" sz="1600" b="1" dirty="0">
                <a:latin typeface="Athelas" panose="02000503000000020003" pitchFamily="2" charset="0"/>
                <a:ea typeface="Cambria" charset="0"/>
                <a:cs typeface="Cambria" charset="0"/>
                <a:hlinkClick r:id="rId2" action="ppaction://hlinksldjump">
                  <a:extLst>
                    <a:ext uri="{A12FA001-AC4F-418D-AE19-62706E023703}">
                      <ahyp:hlinkClr xmlns:ahyp="http://schemas.microsoft.com/office/drawing/2018/hyperlinkcolor" xmlns="" val="tx"/>
                    </a:ext>
                  </a:extLst>
                </a:hlinkClick>
              </a:rPr>
              <a:t>REZUMAT</a:t>
            </a:r>
            <a:endParaRPr lang="ro-MD" sz="1600" b="1" dirty="0">
              <a:latin typeface="Athelas" panose="02000503000000020003" pitchFamily="2" charset="0"/>
              <a:ea typeface="Cambria" charset="0"/>
              <a:cs typeface="Cambria" charset="0"/>
            </a:endParaRPr>
          </a:p>
          <a:p>
            <a:pPr marR="0" lvl="0" indent="0" algn="just" fontAlgn="base">
              <a:lnSpc>
                <a:spcPct val="100000"/>
              </a:lnSpc>
              <a:spcBef>
                <a:spcPts val="1200"/>
              </a:spcBef>
              <a:spcAft>
                <a:spcPts val="600"/>
              </a:spcAft>
              <a:buClrTx/>
              <a:buSzTx/>
              <a:buFontTx/>
              <a:buNone/>
              <a:tabLst>
                <a:tab pos="6203950" algn="r"/>
              </a:tabLst>
            </a:pPr>
            <a:r>
              <a:rPr lang="en-GB" altLang="en-US" sz="1600" b="1" dirty="0">
                <a:solidFill>
                  <a:schemeClr val="tx1">
                    <a:lumMod val="95000"/>
                    <a:lumOff val="5000"/>
                  </a:schemeClr>
                </a:solidFill>
                <a:latin typeface="Athelas" panose="02000503000000020003" pitchFamily="2" charset="0"/>
                <a:ea typeface="Cambria" charset="0"/>
                <a:hlinkClick r:id="rId3" action="ppaction://hlinksldjump">
                  <a:extLst>
                    <a:ext uri="{A12FA001-AC4F-418D-AE19-62706E023703}">
                      <ahyp:hlinkClr xmlns:ahyp="http://schemas.microsoft.com/office/drawing/2018/hyperlinkcolor" xmlns="" val="tx"/>
                    </a:ext>
                  </a:extLst>
                </a:hlinkClick>
              </a:rPr>
              <a:t>CAPITOLUL I. STUDIU CANTITATIV</a:t>
            </a:r>
            <a:endParaRPr lang="en-GB" altLang="en-US" sz="1600" b="1" dirty="0">
              <a:solidFill>
                <a:schemeClr val="tx1">
                  <a:lumMod val="95000"/>
                  <a:lumOff val="5000"/>
                </a:schemeClr>
              </a:solidFill>
              <a:latin typeface="Athelas" panose="02000503000000020003" pitchFamily="2" charset="0"/>
              <a:ea typeface="Cambria" charset="0"/>
            </a:endParaRPr>
          </a:p>
          <a:p>
            <a:pPr algn="just" fontAlgn="base">
              <a:spcBef>
                <a:spcPts val="1200"/>
              </a:spcBef>
              <a:spcAft>
                <a:spcPts val="600"/>
              </a:spcAft>
              <a:tabLst>
                <a:tab pos="6203950" algn="r"/>
              </a:tabLst>
            </a:pPr>
            <a:r>
              <a:rPr lang="ro-RO"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Opinia</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despre</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dificultățile</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din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industria</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cărții</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lecturii</a:t>
            </a:r>
            <a:r>
              <a:rPr lang="en-US" altLang="en-US" sz="1600" b="1" dirty="0">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4" action="ppaction://hlinksldjump">
                  <a:extLst>
                    <a:ext uri="{A12FA001-AC4F-418D-AE19-62706E023703}">
                      <ahyp:hlinkClr xmlns:ahyp="http://schemas.microsoft.com/office/drawing/2018/hyperlinkcolor" xmlns="" val="tx"/>
                    </a:ext>
                  </a:extLst>
                </a:hlinkClick>
              </a:rPr>
              <a:t>publice</a:t>
            </a:r>
            <a:endParaRPr lang="en-US" altLang="en-US" sz="1600" b="1" dirty="0">
              <a:solidFill>
                <a:schemeClr val="tx1">
                  <a:lumMod val="95000"/>
                  <a:lumOff val="5000"/>
                </a:schemeClr>
              </a:solidFill>
              <a:latin typeface="Athelas" panose="02000503000000020003" pitchFamily="2" charset="0"/>
              <a:ea typeface="Cambria" charset="0"/>
            </a:endParaRPr>
          </a:p>
          <a:p>
            <a:pPr marR="0" lvl="0" indent="0" algn="just" fontAlgn="base">
              <a:lnSpc>
                <a:spcPct val="100000"/>
              </a:lnSpc>
              <a:spcBef>
                <a:spcPts val="1200"/>
              </a:spcBef>
              <a:spcAft>
                <a:spcPts val="600"/>
              </a:spcAft>
              <a:buClrTx/>
              <a:buSzTx/>
              <a:buFontTx/>
              <a:buNone/>
              <a:tabLst>
                <a:tab pos="6203950" algn="r"/>
              </a:tabLst>
            </a:pPr>
            <a:r>
              <a:rPr lang="ro-RO"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Opinia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despre</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legislația</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infrastructura</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din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industria</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cărții</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lecturii</a:t>
            </a:r>
            <a:r>
              <a:rPr lang="en-US" altLang="en-US" sz="1600" b="1" dirty="0">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5" action="ppaction://hlinksldjump">
                  <a:extLst>
                    <a:ext uri="{A12FA001-AC4F-418D-AE19-62706E023703}">
                      <ahyp:hlinkClr xmlns:ahyp="http://schemas.microsoft.com/office/drawing/2018/hyperlinkcolor" xmlns="" val="tx"/>
                    </a:ext>
                  </a:extLst>
                </a:hlinkClick>
              </a:rPr>
              <a:t>publice</a:t>
            </a:r>
            <a:endParaRPr lang="en-US" altLang="en-US" sz="1600" b="1" dirty="0">
              <a:solidFill>
                <a:schemeClr val="tx1">
                  <a:lumMod val="95000"/>
                  <a:lumOff val="5000"/>
                </a:schemeClr>
              </a:solidFill>
              <a:latin typeface="Athelas" panose="02000503000000020003" pitchFamily="2" charset="0"/>
              <a:ea typeface="Cambria" charset="0"/>
            </a:endParaRPr>
          </a:p>
          <a:p>
            <a:pPr marR="0" lvl="0" indent="0" algn="just" fontAlgn="base">
              <a:lnSpc>
                <a:spcPct val="100000"/>
              </a:lnSpc>
              <a:spcBef>
                <a:spcPts val="1200"/>
              </a:spcBef>
              <a:spcAft>
                <a:spcPts val="600"/>
              </a:spcAft>
              <a:buClrTx/>
              <a:buSzTx/>
              <a:buFontTx/>
              <a:buNone/>
              <a:tabLst>
                <a:tab pos="6203950" algn="r"/>
              </a:tabLst>
            </a:pPr>
            <a:r>
              <a:rPr lang="ro-RO"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Opinia</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despre</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resursele</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umane</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din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industria</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cărții</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lecturii</a:t>
            </a:r>
            <a:r>
              <a:rPr lang="en-US" altLang="en-US" sz="1600" b="1" dirty="0">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6" action="ppaction://hlinksldjump">
                  <a:extLst>
                    <a:ext uri="{A12FA001-AC4F-418D-AE19-62706E023703}">
                      <ahyp:hlinkClr xmlns:ahyp="http://schemas.microsoft.com/office/drawing/2018/hyperlinkcolor" xmlns="" val="tx"/>
                    </a:ext>
                  </a:extLst>
                </a:hlinkClick>
              </a:rPr>
              <a:t>publice</a:t>
            </a:r>
            <a:endParaRPr lang="ro-RO" altLang="en-US" sz="1600" b="1" dirty="0">
              <a:solidFill>
                <a:schemeClr val="tx1">
                  <a:lumMod val="95000"/>
                  <a:lumOff val="5000"/>
                </a:schemeClr>
              </a:solidFill>
              <a:latin typeface="Athelas" panose="02000503000000020003" pitchFamily="2" charset="0"/>
              <a:ea typeface="Cambria" charset="0"/>
            </a:endParaRPr>
          </a:p>
          <a:p>
            <a:pPr algn="just" fontAlgn="base">
              <a:spcBef>
                <a:spcPts val="1200"/>
              </a:spcBef>
              <a:spcAft>
                <a:spcPts val="600"/>
              </a:spcAft>
              <a:tabLst>
                <a:tab pos="6203950" algn="r"/>
              </a:tabLst>
            </a:pPr>
            <a:r>
              <a:rPr lang="ro-RO"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Opinia</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despre</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resursele</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ro-RO"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financiare și materiale</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din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industria</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cărții</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lecturii</a:t>
            </a:r>
            <a:r>
              <a:rPr lang="en-US" altLang="en-US" sz="1600" b="1" dirty="0">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7" action="ppaction://hlinksldjump">
                  <a:extLst>
                    <a:ext uri="{A12FA001-AC4F-418D-AE19-62706E023703}">
                      <ahyp:hlinkClr xmlns:ahyp="http://schemas.microsoft.com/office/drawing/2018/hyperlinkcolor" xmlns="" val="tx"/>
                    </a:ext>
                  </a:extLst>
                </a:hlinkClick>
              </a:rPr>
              <a:t>publice</a:t>
            </a:r>
            <a:endParaRPr lang="ro-RO" altLang="en-US" sz="1600" b="1" dirty="0">
              <a:solidFill>
                <a:schemeClr val="tx1">
                  <a:lumMod val="95000"/>
                  <a:lumOff val="5000"/>
                </a:schemeClr>
              </a:solidFill>
              <a:latin typeface="Athelas" panose="02000503000000020003" pitchFamily="2" charset="0"/>
              <a:ea typeface="Cambria" charset="0"/>
            </a:endParaRPr>
          </a:p>
          <a:p>
            <a:pPr algn="just" fontAlgn="base">
              <a:spcBef>
                <a:spcPts val="1200"/>
              </a:spcBef>
              <a:spcAft>
                <a:spcPts val="600"/>
              </a:spcAft>
              <a:tabLst>
                <a:tab pos="6203950" algn="r"/>
              </a:tabLst>
            </a:pPr>
            <a:r>
              <a:rPr lang="en-US" altLang="en-US" sz="1600" b="1" dirty="0" err="1">
                <a:solidFill>
                  <a:schemeClr val="tx1">
                    <a:lumMod val="95000"/>
                    <a:lumOff val="5000"/>
                  </a:schemeClr>
                </a:solidFill>
                <a:latin typeface="Athelas" panose="02000503000000020003" pitchFamily="2" charset="0"/>
                <a:ea typeface="Cambria" charset="0"/>
                <a:hlinkClick r:id="rId8" action="ppaction://hlinksldjump">
                  <a:extLst>
                    <a:ext uri="{A12FA001-AC4F-418D-AE19-62706E023703}">
                      <ahyp:hlinkClr xmlns:ahyp="http://schemas.microsoft.com/office/drawing/2018/hyperlinkcolor" xmlns="" val="tx"/>
                    </a:ext>
                  </a:extLst>
                </a:hlinkClick>
              </a:rPr>
              <a:t>Oportunități</a:t>
            </a:r>
            <a:r>
              <a:rPr lang="en-US" altLang="en-US" sz="1600" b="1" dirty="0">
                <a:solidFill>
                  <a:schemeClr val="tx1">
                    <a:lumMod val="95000"/>
                    <a:lumOff val="5000"/>
                  </a:schemeClr>
                </a:solidFill>
                <a:latin typeface="Athelas" panose="02000503000000020003" pitchFamily="2" charset="0"/>
                <a:ea typeface="Cambria" charset="0"/>
                <a:hlinkClick r:id="rId8"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8" action="ppaction://hlinksldjump">
                  <a:extLst>
                    <a:ext uri="{A12FA001-AC4F-418D-AE19-62706E023703}">
                      <ahyp:hlinkClr xmlns:ahyp="http://schemas.microsoft.com/office/drawing/2018/hyperlinkcolor" xmlns="" val="tx"/>
                    </a:ext>
                  </a:extLst>
                </a:hlinkClick>
              </a:rPr>
              <a:t>și</a:t>
            </a:r>
            <a:r>
              <a:rPr lang="en-US" altLang="en-US" sz="1600" b="1" dirty="0">
                <a:solidFill>
                  <a:schemeClr val="tx1">
                    <a:lumMod val="95000"/>
                    <a:lumOff val="5000"/>
                  </a:schemeClr>
                </a:solidFill>
                <a:latin typeface="Athelas" panose="02000503000000020003" pitchFamily="2" charset="0"/>
                <a:ea typeface="Cambria" charset="0"/>
                <a:hlinkClick r:id="rId8" action="ppaction://hlinksldjump">
                  <a:extLst>
                    <a:ext uri="{A12FA001-AC4F-418D-AE19-62706E023703}">
                      <ahyp:hlinkClr xmlns:ahyp="http://schemas.microsoft.com/office/drawing/2018/hyperlinkcolor" xmlns="" val="tx"/>
                    </a:ext>
                  </a:extLst>
                </a:hlinkClick>
              </a:rPr>
              <a:t> </a:t>
            </a:r>
            <a:r>
              <a:rPr lang="en-US" altLang="en-US" sz="1600" b="1" dirty="0" err="1">
                <a:solidFill>
                  <a:schemeClr val="tx1">
                    <a:lumMod val="95000"/>
                    <a:lumOff val="5000"/>
                  </a:schemeClr>
                </a:solidFill>
                <a:latin typeface="Athelas" panose="02000503000000020003" pitchFamily="2" charset="0"/>
                <a:ea typeface="Cambria" charset="0"/>
                <a:hlinkClick r:id="rId8" action="ppaction://hlinksldjump">
                  <a:extLst>
                    <a:ext uri="{A12FA001-AC4F-418D-AE19-62706E023703}">
                      <ahyp:hlinkClr xmlns:ahyp="http://schemas.microsoft.com/office/drawing/2018/hyperlinkcolor" xmlns="" val="tx"/>
                    </a:ext>
                  </a:extLst>
                </a:hlinkClick>
              </a:rPr>
              <a:t>sugestii</a:t>
            </a:r>
            <a:endParaRPr lang="en-US" altLang="en-US" sz="1600" b="1" dirty="0">
              <a:solidFill>
                <a:schemeClr val="tx1">
                  <a:lumMod val="95000"/>
                  <a:lumOff val="5000"/>
                </a:schemeClr>
              </a:solidFill>
              <a:latin typeface="Athelas" panose="02000503000000020003" pitchFamily="2" charset="0"/>
              <a:ea typeface="Cambria" charset="0"/>
            </a:endParaRPr>
          </a:p>
          <a:p>
            <a:pPr marR="0" lvl="0" indent="0" algn="just" fontAlgn="base">
              <a:lnSpc>
                <a:spcPct val="100000"/>
              </a:lnSpc>
              <a:spcBef>
                <a:spcPts val="1200"/>
              </a:spcBef>
              <a:spcAft>
                <a:spcPts val="600"/>
              </a:spcAft>
              <a:buClrTx/>
              <a:buSzTx/>
              <a:buFontTx/>
              <a:buNone/>
              <a:tabLst>
                <a:tab pos="6203950" algn="r"/>
              </a:tabLst>
            </a:pPr>
            <a:r>
              <a:rPr lang="en-GB" altLang="en-US" sz="1600" b="1" dirty="0">
                <a:solidFill>
                  <a:schemeClr val="tx1">
                    <a:lumMod val="95000"/>
                    <a:lumOff val="5000"/>
                  </a:schemeClr>
                </a:solidFill>
                <a:latin typeface="Athelas" panose="02000503000000020003" pitchFamily="2" charset="0"/>
                <a:ea typeface="Cambria" charset="0"/>
                <a:hlinkClick r:id="rId9" action="ppaction://hlinksldjump">
                  <a:extLst>
                    <a:ext uri="{A12FA001-AC4F-418D-AE19-62706E023703}">
                      <ahyp:hlinkClr xmlns:ahyp="http://schemas.microsoft.com/office/drawing/2018/hyperlinkcolor" xmlns="" val="tx"/>
                    </a:ext>
                  </a:extLst>
                </a:hlinkClick>
              </a:rPr>
              <a:t>CAPITOLUL II. STUDIU CALITATIV</a:t>
            </a:r>
            <a:endParaRPr lang="en-GB" altLang="en-US" sz="1600" b="1" dirty="0">
              <a:solidFill>
                <a:schemeClr val="tx1">
                  <a:lumMod val="95000"/>
                  <a:lumOff val="5000"/>
                </a:schemeClr>
              </a:solidFill>
              <a:latin typeface="Athelas" panose="02000503000000020003" pitchFamily="2" charset="0"/>
              <a:ea typeface="Cambria" charset="0"/>
            </a:endParaRPr>
          </a:p>
        </p:txBody>
      </p:sp>
      <p:sp>
        <p:nvSpPr>
          <p:cNvPr id="6" name="Title 1">
            <a:extLst>
              <a:ext uri="{FF2B5EF4-FFF2-40B4-BE49-F238E27FC236}">
                <a16:creationId xmlns:a16="http://schemas.microsoft.com/office/drawing/2014/main" xmlns="" id="{DB47CA19-898D-4920-BBE7-C15B5D59718B}"/>
              </a:ext>
            </a:extLst>
          </p:cNvPr>
          <p:cNvSpPr txBox="1">
            <a:spLocks/>
          </p:cNvSpPr>
          <p:nvPr/>
        </p:nvSpPr>
        <p:spPr>
          <a:xfrm>
            <a:off x="611157" y="17250"/>
            <a:ext cx="7848601" cy="990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o-RO" sz="2400" b="1" dirty="0">
                <a:latin typeface="Athelas" panose="02000503000000020003" pitchFamily="2" charset="0"/>
                <a:ea typeface="Exo" charset="0"/>
                <a:cs typeface="Exo" charset="0"/>
              </a:rPr>
              <a:t>CUPRINS</a:t>
            </a:r>
            <a:endParaRPr lang="x-none" sz="2400" b="1" dirty="0">
              <a:latin typeface="Athelas" panose="02000503000000020003" pitchFamily="2" charset="0"/>
              <a:ea typeface="Exo" charset="0"/>
              <a:cs typeface="Exo" charset="0"/>
            </a:endParaRPr>
          </a:p>
        </p:txBody>
      </p:sp>
    </p:spTree>
    <p:extLst>
      <p:ext uri="{BB962C8B-B14F-4D97-AF65-F5344CB8AC3E}">
        <p14:creationId xmlns:p14="http://schemas.microsoft.com/office/powerpoint/2010/main" val="182699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D1EE5BC-7024-54B6-14A5-15C65A259930}"/>
              </a:ext>
            </a:extLst>
          </p:cNvPr>
          <p:cNvPicPr>
            <a:picLocks noChangeAspect="1"/>
          </p:cNvPicPr>
          <p:nvPr/>
        </p:nvPicPr>
        <p:blipFill>
          <a:blip r:embed="rId3"/>
          <a:srcRect l="2671" t="20294" r="29335" b="18800"/>
          <a:stretch/>
        </p:blipFill>
        <p:spPr>
          <a:xfrm>
            <a:off x="304802" y="2293828"/>
            <a:ext cx="5791198" cy="3084854"/>
          </a:xfrm>
          <a:prstGeom prst="rect">
            <a:avLst/>
          </a:prstGeom>
        </p:spPr>
      </p:pic>
      <p:sp>
        <p:nvSpPr>
          <p:cNvPr id="6" name="Title 1"/>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11</a:t>
            </a:r>
            <a:r>
              <a:rPr lang="en-US"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În ce măsură considerați că legislația </a:t>
            </a:r>
            <a:r>
              <a:rPr lang="ro-RO" sz="1800" b="1" dirty="0" err="1">
                <a:solidFill>
                  <a:schemeClr val="tx1"/>
                </a:solidFill>
                <a:latin typeface="Athelas" panose="02000503000000020003" pitchFamily="2" charset="0"/>
              </a:rPr>
              <a:t>şi</a:t>
            </a:r>
            <a:r>
              <a:rPr lang="ro-RO" sz="1800" b="1" dirty="0">
                <a:solidFill>
                  <a:schemeClr val="tx1"/>
                </a:solidFill>
                <a:latin typeface="Athelas" panose="02000503000000020003" pitchFamily="2" charset="0"/>
              </a:rPr>
              <a:t> cadrul de reglementare privind industria cărții și lecturii publice în RM reflectă situația și cerințele reale ale domeniului? (selectați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sp>
        <p:nvSpPr>
          <p:cNvPr id="3" name="TextBox 2">
            <a:extLst>
              <a:ext uri="{FF2B5EF4-FFF2-40B4-BE49-F238E27FC236}">
                <a16:creationId xmlns:a16="http://schemas.microsoft.com/office/drawing/2014/main" xmlns="" id="{3BB9A9CB-3A4F-DE54-8AE5-25B44D5F6F78}"/>
              </a:ext>
            </a:extLst>
          </p:cNvPr>
          <p:cNvSpPr txBox="1"/>
          <p:nvPr/>
        </p:nvSpPr>
        <p:spPr>
          <a:xfrm>
            <a:off x="7873179" y="3429000"/>
            <a:ext cx="3480621" cy="1569660"/>
          </a:xfrm>
          <a:prstGeom prst="rect">
            <a:avLst/>
          </a:prstGeom>
          <a:noFill/>
        </p:spPr>
        <p:txBody>
          <a:bodyPr wrap="square" rtlCol="0">
            <a:spAutoFit/>
          </a:bodyPr>
          <a:lstStyle/>
          <a:p>
            <a:pPr algn="just"/>
            <a:r>
              <a:rPr lang="ro-MD" sz="1600" dirty="0">
                <a:latin typeface="Athelas" panose="02000503000000020003" pitchFamily="2" charset="0"/>
              </a:rPr>
              <a:t>Două treimi dintre participanți (66%) consideră că legislația și cadrul de reglementare privind industria cărții și lecturii publice reflectă, cel puțin în măsură medie, situația și cerințele reale ale domeniului. </a:t>
            </a:r>
          </a:p>
        </p:txBody>
      </p:sp>
    </p:spTree>
    <p:extLst>
      <p:ext uri="{BB962C8B-B14F-4D97-AF65-F5344CB8AC3E}">
        <p14:creationId xmlns:p14="http://schemas.microsoft.com/office/powerpoint/2010/main" val="385221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11</a:t>
            </a:r>
            <a:r>
              <a:rPr lang="en-US"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În ce măsură considerați că legislația </a:t>
            </a:r>
            <a:r>
              <a:rPr lang="ro-RO" sz="1800" b="1" dirty="0" err="1">
                <a:solidFill>
                  <a:schemeClr val="tx1"/>
                </a:solidFill>
                <a:latin typeface="Athelas" panose="02000503000000020003" pitchFamily="2" charset="0"/>
              </a:rPr>
              <a:t>şi</a:t>
            </a:r>
            <a:r>
              <a:rPr lang="ro-RO" sz="1800" b="1" dirty="0">
                <a:solidFill>
                  <a:schemeClr val="tx1"/>
                </a:solidFill>
                <a:latin typeface="Athelas" panose="02000503000000020003" pitchFamily="2" charset="0"/>
              </a:rPr>
              <a:t> cadrul de reglementare privind industria cărții și lecturii publice în RM reflectă situația și cerințele reale ale domeniului? (selectați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D5BFFAC3-689C-B5C1-F931-56535CD42D67}"/>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472407AC-940B-159B-C5E5-C5E0F6D27737}"/>
              </a:ext>
            </a:extLst>
          </p:cNvPr>
          <p:cNvGraphicFramePr>
            <a:graphicFrameLocks noGrp="1"/>
          </p:cNvGraphicFramePr>
          <p:nvPr>
            <p:extLst>
              <p:ext uri="{D42A27DB-BD31-4B8C-83A1-F6EECF244321}">
                <p14:modId xmlns:p14="http://schemas.microsoft.com/office/powerpoint/2010/main" val="2537412838"/>
              </p:ext>
            </p:extLst>
          </p:nvPr>
        </p:nvGraphicFramePr>
        <p:xfrm>
          <a:off x="304795" y="1338713"/>
          <a:ext cx="11049005" cy="4863055"/>
        </p:xfrm>
        <a:graphic>
          <a:graphicData uri="http://schemas.openxmlformats.org/drawingml/2006/table">
            <a:tbl>
              <a:tblPr/>
              <a:tblGrid>
                <a:gridCol w="1136729">
                  <a:extLst>
                    <a:ext uri="{9D8B030D-6E8A-4147-A177-3AD203B41FA5}">
                      <a16:colId xmlns:a16="http://schemas.microsoft.com/office/drawing/2014/main" xmlns="" val="1543800155"/>
                    </a:ext>
                  </a:extLst>
                </a:gridCol>
                <a:gridCol w="3012141">
                  <a:extLst>
                    <a:ext uri="{9D8B030D-6E8A-4147-A177-3AD203B41FA5}">
                      <a16:colId xmlns:a16="http://schemas.microsoft.com/office/drawing/2014/main" xmlns="" val="1233584930"/>
                    </a:ext>
                  </a:extLst>
                </a:gridCol>
                <a:gridCol w="462579">
                  <a:extLst>
                    <a:ext uri="{9D8B030D-6E8A-4147-A177-3AD203B41FA5}">
                      <a16:colId xmlns:a16="http://schemas.microsoft.com/office/drawing/2014/main" xmlns="" val="3110489368"/>
                    </a:ext>
                  </a:extLst>
                </a:gridCol>
                <a:gridCol w="1072926">
                  <a:extLst>
                    <a:ext uri="{9D8B030D-6E8A-4147-A177-3AD203B41FA5}">
                      <a16:colId xmlns:a16="http://schemas.microsoft.com/office/drawing/2014/main" xmlns="" val="1383233147"/>
                    </a:ext>
                  </a:extLst>
                </a:gridCol>
                <a:gridCol w="1072926">
                  <a:extLst>
                    <a:ext uri="{9D8B030D-6E8A-4147-A177-3AD203B41FA5}">
                      <a16:colId xmlns:a16="http://schemas.microsoft.com/office/drawing/2014/main" xmlns="" val="915062467"/>
                    </a:ext>
                  </a:extLst>
                </a:gridCol>
                <a:gridCol w="1072926">
                  <a:extLst>
                    <a:ext uri="{9D8B030D-6E8A-4147-A177-3AD203B41FA5}">
                      <a16:colId xmlns:a16="http://schemas.microsoft.com/office/drawing/2014/main" xmlns="" val="4116199155"/>
                    </a:ext>
                  </a:extLst>
                </a:gridCol>
                <a:gridCol w="1072926">
                  <a:extLst>
                    <a:ext uri="{9D8B030D-6E8A-4147-A177-3AD203B41FA5}">
                      <a16:colId xmlns:a16="http://schemas.microsoft.com/office/drawing/2014/main" xmlns="" val="807878248"/>
                    </a:ext>
                  </a:extLst>
                </a:gridCol>
                <a:gridCol w="1072926">
                  <a:extLst>
                    <a:ext uri="{9D8B030D-6E8A-4147-A177-3AD203B41FA5}">
                      <a16:colId xmlns:a16="http://schemas.microsoft.com/office/drawing/2014/main" xmlns="" val="803982665"/>
                    </a:ext>
                  </a:extLst>
                </a:gridCol>
                <a:gridCol w="1072926">
                  <a:extLst>
                    <a:ext uri="{9D8B030D-6E8A-4147-A177-3AD203B41FA5}">
                      <a16:colId xmlns:a16="http://schemas.microsoft.com/office/drawing/2014/main" xmlns="" val="2202558104"/>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Complet</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măsură mare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măsură medie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mică măsură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975016814"/>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256262209"/>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dirty="0">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FE599"/>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6"/>
                    </a:solidFill>
                  </a:tcPr>
                </a:tc>
                <a:extLst>
                  <a:ext uri="{0D108BD9-81ED-4DB2-BD59-A6C34878D82A}">
                    <a16:rowId xmlns:a16="http://schemas.microsoft.com/office/drawing/2014/main" xmlns="" val="239750786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FBF0"/>
                    </a:solidFill>
                  </a:tcPr>
                </a:tc>
                <a:tc>
                  <a:txBody>
                    <a:bodyPr/>
                    <a:lstStyle/>
                    <a:p>
                      <a:pPr algn="ctr" fontAlgn="ctr"/>
                      <a:r>
                        <a:rPr lang="en-US" sz="1200" b="0" i="0" u="none" strike="noStrike" dirty="0">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7E7A0"/>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630566840"/>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4274986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dirty="0">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extLst>
                  <a:ext uri="{0D108BD9-81ED-4DB2-BD59-A6C34878D82A}">
                    <a16:rowId xmlns:a16="http://schemas.microsoft.com/office/drawing/2014/main" xmlns="" val="122205640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1200" b="0" i="0" u="none" strike="noStrike" dirty="0">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extLst>
                  <a:ext uri="{0D108BD9-81ED-4DB2-BD59-A6C34878D82A}">
                    <a16:rowId xmlns:a16="http://schemas.microsoft.com/office/drawing/2014/main" xmlns="" val="610324477"/>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1"/>
                    </a:solidFill>
                  </a:tcPr>
                </a:tc>
                <a:tc>
                  <a:txBody>
                    <a:bodyPr/>
                    <a:lstStyle/>
                    <a:p>
                      <a:pPr algn="ctr" fontAlgn="ctr"/>
                      <a:r>
                        <a:rPr lang="en-US" sz="1200" b="0" i="0" u="none" strike="noStrike" dirty="0">
                          <a:solidFill>
                            <a:srgbClr val="000000"/>
                          </a:solidFill>
                          <a:effectLst/>
                          <a:latin typeface="Athelas" panose="02000503000000020003" pitchFamily="2" charset="0"/>
                        </a:rPr>
                        <a:t>51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DE597"/>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F9E7"/>
                    </a:solidFill>
                  </a:tcPr>
                </a:tc>
                <a:extLst>
                  <a:ext uri="{0D108BD9-81ED-4DB2-BD59-A6C34878D82A}">
                    <a16:rowId xmlns:a16="http://schemas.microsoft.com/office/drawing/2014/main" xmlns="" val="112840379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1200" b="0" i="0" u="none" strike="noStrike" dirty="0">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9"/>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extLst>
                  <a:ext uri="{0D108BD9-81ED-4DB2-BD59-A6C34878D82A}">
                    <a16:rowId xmlns:a16="http://schemas.microsoft.com/office/drawing/2014/main" xmlns="" val="58490814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CF"/>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1200" b="0" i="0" u="none" strike="noStrike" dirty="0">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extLst>
                  <a:ext uri="{0D108BD9-81ED-4DB2-BD59-A6C34878D82A}">
                    <a16:rowId xmlns:a16="http://schemas.microsoft.com/office/drawing/2014/main" xmlns="" val="242368725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AE9"/>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extLst>
                  <a:ext uri="{0D108BD9-81ED-4DB2-BD59-A6C34878D82A}">
                    <a16:rowId xmlns:a16="http://schemas.microsoft.com/office/drawing/2014/main" xmlns="" val="2129673484"/>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xmlns="" val="291419257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dirty="0">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extLst>
                  <a:ext uri="{0D108BD9-81ED-4DB2-BD59-A6C34878D82A}">
                    <a16:rowId xmlns:a16="http://schemas.microsoft.com/office/drawing/2014/main" xmlns="" val="180360707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62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xmlns="" val="297671168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293070929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F7DE"/>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E69E"/>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F7DE"/>
                    </a:solidFill>
                  </a:tcPr>
                </a:tc>
                <a:tc>
                  <a:txBody>
                    <a:bodyPr/>
                    <a:lstStyle/>
                    <a:p>
                      <a:pPr algn="ctr" fontAlgn="ctr"/>
                      <a:r>
                        <a:rPr lang="en-US" sz="1200" b="0" i="0" u="none" strike="noStrike" dirty="0">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tc>
                  <a:txBody>
                    <a:bodyPr/>
                    <a:lstStyle/>
                    <a:p>
                      <a:pPr algn="ctr" fontAlgn="ctr"/>
                      <a:r>
                        <a:rPr lang="en-US" sz="1200" b="0" i="0" u="none" strike="noStrike" dirty="0">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F7DE"/>
                    </a:solidFill>
                  </a:tcPr>
                </a:tc>
                <a:extLst>
                  <a:ext uri="{0D108BD9-81ED-4DB2-BD59-A6C34878D82A}">
                    <a16:rowId xmlns:a16="http://schemas.microsoft.com/office/drawing/2014/main" xmlns="" val="238438569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6DC"/>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1200" b="0" i="0" u="none" strike="noStrike" dirty="0">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extLst>
                  <a:ext uri="{0D108BD9-81ED-4DB2-BD59-A6C34878D82A}">
                    <a16:rowId xmlns:a16="http://schemas.microsoft.com/office/drawing/2014/main" xmlns="" val="24949486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1E69A"/>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417917716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413449401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F4D5"/>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F7DD"/>
                    </a:solidFill>
                  </a:tcPr>
                </a:tc>
                <a:extLst>
                  <a:ext uri="{0D108BD9-81ED-4DB2-BD59-A6C34878D82A}">
                    <a16:rowId xmlns:a16="http://schemas.microsoft.com/office/drawing/2014/main" xmlns="" val="3093097296"/>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dirty="0">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xmlns="" val="312251739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dirty="0">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xmlns="" val="114761938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1200" b="0" i="0" u="none" strike="noStrike" dirty="0">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415770175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209325741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extLst>
                  <a:ext uri="{0D108BD9-81ED-4DB2-BD59-A6C34878D82A}">
                    <a16:rowId xmlns:a16="http://schemas.microsoft.com/office/drawing/2014/main" xmlns="" val="2712067668"/>
                  </a:ext>
                </a:extLst>
              </a:tr>
            </a:tbl>
          </a:graphicData>
        </a:graphic>
      </p:graphicFrame>
    </p:spTree>
    <p:extLst>
      <p:ext uri="{BB962C8B-B14F-4D97-AF65-F5344CB8AC3E}">
        <p14:creationId xmlns:p14="http://schemas.microsoft.com/office/powerpoint/2010/main" val="54605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C16581-8EEE-C04D-202B-04D678E9520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4356BFD3-3C30-B906-8400-82A0613CB238}"/>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12</a:t>
            </a:r>
            <a:r>
              <a:rPr lang="en-US"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În ce măsură considerați că sunt necesare reforme legislative în industria cărții și lecturii publice în RM? (selectați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4" name="Picture 3">
            <a:extLst>
              <a:ext uri="{FF2B5EF4-FFF2-40B4-BE49-F238E27FC236}">
                <a16:creationId xmlns:a16="http://schemas.microsoft.com/office/drawing/2014/main" xmlns="" id="{5024A897-1D4B-621C-96D8-F46231B23F0C}"/>
              </a:ext>
            </a:extLst>
          </p:cNvPr>
          <p:cNvPicPr>
            <a:picLocks noChangeAspect="1"/>
          </p:cNvPicPr>
          <p:nvPr/>
        </p:nvPicPr>
        <p:blipFill>
          <a:blip r:embed="rId3"/>
          <a:srcRect l="3298" t="22665" r="20670" b="16505"/>
          <a:stretch/>
        </p:blipFill>
        <p:spPr>
          <a:xfrm>
            <a:off x="304802" y="2497813"/>
            <a:ext cx="6173819" cy="2910930"/>
          </a:xfrm>
          <a:prstGeom prst="rect">
            <a:avLst/>
          </a:prstGeom>
        </p:spPr>
      </p:pic>
      <p:sp>
        <p:nvSpPr>
          <p:cNvPr id="2" name="TextBox 1">
            <a:extLst>
              <a:ext uri="{FF2B5EF4-FFF2-40B4-BE49-F238E27FC236}">
                <a16:creationId xmlns:a16="http://schemas.microsoft.com/office/drawing/2014/main" xmlns="" id="{D905C5BF-B1E6-45C1-489B-4F10B6E1F46A}"/>
              </a:ext>
            </a:extLst>
          </p:cNvPr>
          <p:cNvSpPr txBox="1"/>
          <p:nvPr/>
        </p:nvSpPr>
        <p:spPr>
          <a:xfrm>
            <a:off x="7873179" y="3244174"/>
            <a:ext cx="3480621" cy="830997"/>
          </a:xfrm>
          <a:prstGeom prst="rect">
            <a:avLst/>
          </a:prstGeom>
          <a:noFill/>
        </p:spPr>
        <p:txBody>
          <a:bodyPr wrap="square" rtlCol="0">
            <a:spAutoFit/>
          </a:bodyPr>
          <a:lstStyle/>
          <a:p>
            <a:pPr algn="just"/>
            <a:r>
              <a:rPr lang="ro-MD" sz="1600" dirty="0">
                <a:latin typeface="Athelas" panose="02000503000000020003" pitchFamily="2" charset="0"/>
              </a:rPr>
              <a:t>Majoritatea respondenților (88%) consideră că reformele legislative sunt, în general, necesare în industria cărții. </a:t>
            </a:r>
          </a:p>
        </p:txBody>
      </p:sp>
    </p:spTree>
    <p:extLst>
      <p:ext uri="{BB962C8B-B14F-4D97-AF65-F5344CB8AC3E}">
        <p14:creationId xmlns:p14="http://schemas.microsoft.com/office/powerpoint/2010/main" val="286368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D80E37-4E78-2031-19B2-586F6E14CC1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57B64936-6201-ED68-A3E0-AE8596072523}"/>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12</a:t>
            </a:r>
            <a:r>
              <a:rPr lang="en-US"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În ce măsură considerați că sunt necesare reforme legislative în industria cărții și lecturii publice în RM? (selectați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97AE79DD-9FBF-AD9C-5017-4E4348D3ED20}"/>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01D8B2F1-3B9B-4BA6-3941-8DCC8A9DEBFC}"/>
              </a:ext>
            </a:extLst>
          </p:cNvPr>
          <p:cNvGraphicFramePr>
            <a:graphicFrameLocks noGrp="1"/>
          </p:cNvGraphicFramePr>
          <p:nvPr>
            <p:extLst>
              <p:ext uri="{D42A27DB-BD31-4B8C-83A1-F6EECF244321}">
                <p14:modId xmlns:p14="http://schemas.microsoft.com/office/powerpoint/2010/main" val="282733212"/>
              </p:ext>
            </p:extLst>
          </p:nvPr>
        </p:nvGraphicFramePr>
        <p:xfrm>
          <a:off x="304803" y="1339825"/>
          <a:ext cx="11048997" cy="4860830"/>
        </p:xfrm>
        <a:graphic>
          <a:graphicData uri="http://schemas.openxmlformats.org/drawingml/2006/table">
            <a:tbl>
              <a:tblPr/>
              <a:tblGrid>
                <a:gridCol w="1269998">
                  <a:extLst>
                    <a:ext uri="{9D8B030D-6E8A-4147-A177-3AD203B41FA5}">
                      <a16:colId xmlns:a16="http://schemas.microsoft.com/office/drawing/2014/main" xmlns="" val="710283200"/>
                    </a:ext>
                  </a:extLst>
                </a:gridCol>
                <a:gridCol w="3018715">
                  <a:extLst>
                    <a:ext uri="{9D8B030D-6E8A-4147-A177-3AD203B41FA5}">
                      <a16:colId xmlns:a16="http://schemas.microsoft.com/office/drawing/2014/main" xmlns="" val="1040655431"/>
                    </a:ext>
                  </a:extLst>
                </a:gridCol>
                <a:gridCol w="484094">
                  <a:extLst>
                    <a:ext uri="{9D8B030D-6E8A-4147-A177-3AD203B41FA5}">
                      <a16:colId xmlns:a16="http://schemas.microsoft.com/office/drawing/2014/main" xmlns="" val="2393099623"/>
                    </a:ext>
                  </a:extLst>
                </a:gridCol>
                <a:gridCol w="1255238">
                  <a:extLst>
                    <a:ext uri="{9D8B030D-6E8A-4147-A177-3AD203B41FA5}">
                      <a16:colId xmlns:a16="http://schemas.microsoft.com/office/drawing/2014/main" xmlns="" val="2903303868"/>
                    </a:ext>
                  </a:extLst>
                </a:gridCol>
                <a:gridCol w="1255238">
                  <a:extLst>
                    <a:ext uri="{9D8B030D-6E8A-4147-A177-3AD203B41FA5}">
                      <a16:colId xmlns:a16="http://schemas.microsoft.com/office/drawing/2014/main" xmlns="" val="1513886128"/>
                    </a:ext>
                  </a:extLst>
                </a:gridCol>
                <a:gridCol w="1255238">
                  <a:extLst>
                    <a:ext uri="{9D8B030D-6E8A-4147-A177-3AD203B41FA5}">
                      <a16:colId xmlns:a16="http://schemas.microsoft.com/office/drawing/2014/main" xmlns="" val="2489870751"/>
                    </a:ext>
                  </a:extLst>
                </a:gridCol>
                <a:gridCol w="1255238">
                  <a:extLst>
                    <a:ext uri="{9D8B030D-6E8A-4147-A177-3AD203B41FA5}">
                      <a16:colId xmlns:a16="http://schemas.microsoft.com/office/drawing/2014/main" xmlns="" val="2736090727"/>
                    </a:ext>
                  </a:extLst>
                </a:gridCol>
                <a:gridCol w="1255238">
                  <a:extLst>
                    <a:ext uri="{9D8B030D-6E8A-4147-A177-3AD203B41FA5}">
                      <a16:colId xmlns:a16="http://schemas.microsoft.com/office/drawing/2014/main" xmlns="" val="2085699455"/>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N</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necesare</a:t>
                      </a:r>
                      <a:endParaRPr lang="en-US" sz="1200" b="1" i="0" u="none" strike="noStrike" dirty="0">
                        <a:solidFill>
                          <a:srgbClr val="000000"/>
                        </a:solidFill>
                        <a:effectLst/>
                        <a:latin typeface="Athelas" panose="02000503000000020003" pitchFamily="2" charset="0"/>
                      </a:endParaRP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necesare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thelas" panose="02000503000000020003" pitchFamily="2" charset="0"/>
                        </a:rPr>
                        <a:t>Mai degrabă nu sunt necesare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 necesare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1430421010"/>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37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51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616016893"/>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1200" b="0" i="0" u="none" strike="noStrike" dirty="0">
                          <a:solidFill>
                            <a:srgbClr val="000000"/>
                          </a:solidFill>
                          <a:effectLst/>
                          <a:latin typeface="Athelas" panose="02000503000000020003" pitchFamily="2" charset="0"/>
                        </a:rPr>
                        <a:t>51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DB6"/>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270430337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F1C8"/>
                    </a:solidFill>
                  </a:tcPr>
                </a:tc>
                <a:tc>
                  <a:txBody>
                    <a:bodyPr/>
                    <a:lstStyle/>
                    <a:p>
                      <a:pPr algn="ctr" fontAlgn="ctr"/>
                      <a:r>
                        <a:rPr lang="en-US" sz="1200" b="0" i="0" u="none" strike="noStrike" dirty="0">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603108015"/>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dirty="0">
                          <a:solidFill>
                            <a:srgbClr val="000000"/>
                          </a:solidFill>
                          <a:effectLst/>
                          <a:latin typeface="Athelas" panose="02000503000000020003" pitchFamily="2" charset="0"/>
                        </a:rPr>
                        <a:t>53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12846742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173113353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Athelas" panose="02000503000000020003" pitchFamily="2" charset="0"/>
                        </a:rPr>
                        <a:t>60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955369444"/>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200" b="0" i="0" u="none" strike="noStrike">
                          <a:solidFill>
                            <a:srgbClr val="000000"/>
                          </a:solidFill>
                          <a:effectLst/>
                          <a:latin typeface="Athelas" panose="02000503000000020003" pitchFamily="2" charset="0"/>
                        </a:rPr>
                        <a:t>51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5"/>
                    </a:solidFill>
                  </a:tcPr>
                </a:tc>
                <a:extLst>
                  <a:ext uri="{0D108BD9-81ED-4DB2-BD59-A6C34878D82A}">
                    <a16:rowId xmlns:a16="http://schemas.microsoft.com/office/drawing/2014/main" xmlns="" val="30003819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6"/>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FFC"/>
                    </a:solidFill>
                  </a:tcPr>
                </a:tc>
                <a:extLst>
                  <a:ext uri="{0D108BD9-81ED-4DB2-BD59-A6C34878D82A}">
                    <a16:rowId xmlns:a16="http://schemas.microsoft.com/office/drawing/2014/main" xmlns="" val="348192693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281371123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1200" b="0" i="0" u="none" strike="noStrike">
                          <a:solidFill>
                            <a:srgbClr val="000000"/>
                          </a:solidFill>
                          <a:effectLst/>
                          <a:latin typeface="Athelas" panose="02000503000000020003" pitchFamily="2" charset="0"/>
                        </a:rPr>
                        <a:t>78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25565290"/>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dirty="0">
                          <a:solidFill>
                            <a:srgbClr val="000000"/>
                          </a:solidFill>
                          <a:effectLst/>
                          <a:latin typeface="Athelas" panose="02000503000000020003" pitchFamily="2" charset="0"/>
                        </a:rPr>
                        <a:t>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56542319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127357696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200" b="0" i="0" u="none" strike="noStrike">
                          <a:solidFill>
                            <a:srgbClr val="000000"/>
                          </a:solidFill>
                          <a:effectLst/>
                          <a:latin typeface="Athelas" panose="02000503000000020003" pitchFamily="2" charset="0"/>
                        </a:rPr>
                        <a:t>71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256069022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546902526"/>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C"/>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26699562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EB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extLst>
                  <a:ext uri="{0D108BD9-81ED-4DB2-BD59-A6C34878D82A}">
                    <a16:rowId xmlns:a16="http://schemas.microsoft.com/office/drawing/2014/main" xmlns="" val="78227488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F1C7"/>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4"/>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290283663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4EAAC"/>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4178022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FBE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DF6"/>
                    </a:solidFill>
                  </a:tcPr>
                </a:tc>
                <a:extLst>
                  <a:ext uri="{0D108BD9-81ED-4DB2-BD59-A6C34878D82A}">
                    <a16:rowId xmlns:a16="http://schemas.microsoft.com/office/drawing/2014/main" xmlns="" val="2776733556"/>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xmlns="" val="226417358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extLst>
                  <a:ext uri="{0D108BD9-81ED-4DB2-BD59-A6C34878D82A}">
                    <a16:rowId xmlns:a16="http://schemas.microsoft.com/office/drawing/2014/main" xmlns="" val="103850188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36991891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53872121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552628692"/>
                  </a:ext>
                </a:extLst>
              </a:tr>
            </a:tbl>
          </a:graphicData>
        </a:graphic>
      </p:graphicFrame>
    </p:spTree>
    <p:extLst>
      <p:ext uri="{BB962C8B-B14F-4D97-AF65-F5344CB8AC3E}">
        <p14:creationId xmlns:p14="http://schemas.microsoft.com/office/powerpoint/2010/main" val="258681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38DAC7-F471-EA6C-7F6D-C7759FD5097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B1EEF78B-9038-DB24-09C3-312381E6DDDE}"/>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13</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Care sunt principalele domenii ale industriei cărții și lecturii publice în RM care sunt insuficient reglementate în prezent?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4" name="Picture 3">
            <a:extLst>
              <a:ext uri="{FF2B5EF4-FFF2-40B4-BE49-F238E27FC236}">
                <a16:creationId xmlns:a16="http://schemas.microsoft.com/office/drawing/2014/main" xmlns="" id="{0A7F468C-7DBB-4B15-3DA4-B689F41CB0CF}"/>
              </a:ext>
            </a:extLst>
          </p:cNvPr>
          <p:cNvPicPr>
            <a:picLocks noChangeAspect="1"/>
          </p:cNvPicPr>
          <p:nvPr/>
        </p:nvPicPr>
        <p:blipFill>
          <a:blip r:embed="rId3"/>
          <a:srcRect l="27948" t="5835" r="8858" b="5334"/>
          <a:stretch/>
        </p:blipFill>
        <p:spPr>
          <a:xfrm>
            <a:off x="304802" y="1630277"/>
            <a:ext cx="7498078" cy="4621212"/>
          </a:xfrm>
          <a:prstGeom prst="rect">
            <a:avLst/>
          </a:prstGeom>
        </p:spPr>
      </p:pic>
      <p:sp>
        <p:nvSpPr>
          <p:cNvPr id="7" name="TextBox 7">
            <a:extLst>
              <a:ext uri="{FF2B5EF4-FFF2-40B4-BE49-F238E27FC236}">
                <a16:creationId xmlns:a16="http://schemas.microsoft.com/office/drawing/2014/main" xmlns="" id="{4E1B6065-8AED-0D72-B75B-C78FE7BDF2F9}"/>
              </a:ext>
            </a:extLst>
          </p:cNvPr>
          <p:cNvSpPr txBox="1"/>
          <p:nvPr/>
        </p:nvSpPr>
        <p:spPr>
          <a:xfrm>
            <a:off x="7802880" y="2049172"/>
            <a:ext cx="3934695" cy="3293209"/>
          </a:xfrm>
          <a:prstGeom prst="rect">
            <a:avLst/>
          </a:prstGeom>
          <a:noFill/>
        </p:spPr>
        <p:txBody>
          <a:bodyPr wrap="square" rtlCol="0">
            <a:spAutoFit/>
          </a:bodyPr>
          <a:lstStyle/>
          <a:p>
            <a:pPr algn="just">
              <a:defRPr/>
            </a:pPr>
            <a:r>
              <a:rPr lang="ro-RO" sz="1600" dirty="0">
                <a:latin typeface="Athelas" panose="02000503000000020003" pitchFamily="2" charset="0"/>
              </a:rPr>
              <a:t>Respondenții au fost rugați să scrie principalele domenii ale industriei cărții și lecturii publice care sunt insuficient reglementate în prezent; cel mai des, au fost menționate următoarele top 5 domenii:</a:t>
            </a:r>
          </a:p>
          <a:p>
            <a:pPr algn="just">
              <a:defRPr/>
            </a:pPr>
            <a:endParaRPr lang="ro-RO" sz="1600" dirty="0">
              <a:latin typeface="Athelas" panose="02000503000000020003" pitchFamily="2" charset="0"/>
            </a:endParaRPr>
          </a:p>
          <a:p>
            <a:pPr marL="285750" indent="-285750" algn="just">
              <a:buFont typeface="Arial" panose="020B0604020202020204" pitchFamily="34" charset="0"/>
              <a:buChar char="•"/>
              <a:defRPr/>
            </a:pPr>
            <a:r>
              <a:rPr lang="ro-RO" sz="1600" dirty="0">
                <a:latin typeface="Athelas" panose="02000503000000020003" pitchFamily="2" charset="0"/>
              </a:rPr>
              <a:t>Promovarea cărților (10%) </a:t>
            </a:r>
          </a:p>
          <a:p>
            <a:pPr marL="285750" indent="-285750" algn="just">
              <a:buFont typeface="Arial" panose="020B0604020202020204" pitchFamily="34" charset="0"/>
              <a:buChar char="•"/>
              <a:defRPr/>
            </a:pPr>
            <a:r>
              <a:rPr lang="ro-RO" sz="1600" dirty="0">
                <a:latin typeface="Athelas" panose="02000503000000020003" pitchFamily="2" charset="0"/>
              </a:rPr>
              <a:t>Sistemul de finanțare a bibliotecilor (8%)</a:t>
            </a:r>
          </a:p>
          <a:p>
            <a:pPr marL="285750" indent="-285750" algn="just">
              <a:buFont typeface="Arial" panose="020B0604020202020204" pitchFamily="34" charset="0"/>
              <a:buChar char="•"/>
              <a:defRPr/>
            </a:pPr>
            <a:r>
              <a:rPr lang="ro-RO" sz="1600" dirty="0">
                <a:latin typeface="Athelas" panose="02000503000000020003" pitchFamily="2" charset="0"/>
              </a:rPr>
              <a:t>Protecția drepturilor de autor (6%)</a:t>
            </a:r>
          </a:p>
          <a:p>
            <a:pPr marL="285750" indent="-285750" algn="just">
              <a:buFont typeface="Arial" panose="020B0604020202020204" pitchFamily="34" charset="0"/>
              <a:buChar char="•"/>
              <a:defRPr/>
            </a:pPr>
            <a:r>
              <a:rPr lang="ro-RO" sz="1600" dirty="0">
                <a:latin typeface="Athelas" panose="02000503000000020003" pitchFamily="2" charset="0"/>
              </a:rPr>
              <a:t>Reglementarea bibliotecilor/editurilor (6%)</a:t>
            </a:r>
          </a:p>
          <a:p>
            <a:pPr marL="285750" indent="-285750" algn="just">
              <a:buFont typeface="Arial" panose="020B0604020202020204" pitchFamily="34" charset="0"/>
              <a:buChar char="•"/>
              <a:defRPr/>
            </a:pPr>
            <a:r>
              <a:rPr lang="ro-RO" sz="1600" dirty="0">
                <a:latin typeface="Athelas" panose="02000503000000020003" pitchFamily="2" charset="0"/>
              </a:rPr>
              <a:t>Reglementările în sistemul educațional (6%).</a:t>
            </a:r>
          </a:p>
        </p:txBody>
      </p:sp>
    </p:spTree>
    <p:extLst>
      <p:ext uri="{BB962C8B-B14F-4D97-AF65-F5344CB8AC3E}">
        <p14:creationId xmlns:p14="http://schemas.microsoft.com/office/powerpoint/2010/main" val="102501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6B7BB2-0AC3-32D8-A9B7-45778852121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6F5BC6B3-438C-C1FB-E123-4938195D138E}"/>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14</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ați aprecia nivelul dvs. de informare despre Codul Deontologic al Bibliotecarului? (selectați un răspuns), </a:t>
            </a:r>
            <a:r>
              <a:rPr lang="ro-RO" sz="1800" b="1" dirty="0">
                <a:solidFill>
                  <a:schemeClr val="tx1">
                    <a:lumMod val="95000"/>
                    <a:lumOff val="5000"/>
                  </a:schemeClr>
                </a:solidFill>
                <a:latin typeface="Athelas" panose="02000503000000020003" pitchFamily="2" charset="0"/>
                <a:ea typeface="Exo" charset="0"/>
                <a:cs typeface="Exo" charset="0"/>
              </a:rPr>
              <a:t>N=199,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bg1">
                    <a:lumMod val="50000"/>
                  </a:schemeClr>
                </a:solidFill>
                <a:latin typeface="Athelas" panose="02000503000000020003" pitchFamily="2" charset="0"/>
                <a:ea typeface="Exo" charset="0"/>
                <a:cs typeface="Exo" charset="0"/>
              </a:rPr>
              <a:t> din bibliotecari</a:t>
            </a:r>
            <a:endParaRPr lang="en-US" sz="1800" b="1" dirty="0">
              <a:solidFill>
                <a:schemeClr val="bg1">
                  <a:lumMod val="50000"/>
                </a:schemeClr>
              </a:solidFill>
              <a:latin typeface="Athelas" panose="02000503000000020003" pitchFamily="2" charset="0"/>
              <a:ea typeface="Exo" charset="0"/>
              <a:cs typeface="Exo" charset="0"/>
            </a:endParaRPr>
          </a:p>
        </p:txBody>
      </p:sp>
      <p:pic>
        <p:nvPicPr>
          <p:cNvPr id="2" name="Picture 1">
            <a:extLst>
              <a:ext uri="{FF2B5EF4-FFF2-40B4-BE49-F238E27FC236}">
                <a16:creationId xmlns:a16="http://schemas.microsoft.com/office/drawing/2014/main" xmlns="" id="{7BB15189-A059-3B36-12A5-413172556F68}"/>
              </a:ext>
            </a:extLst>
          </p:cNvPr>
          <p:cNvPicPr>
            <a:picLocks noChangeAspect="1"/>
          </p:cNvPicPr>
          <p:nvPr/>
        </p:nvPicPr>
        <p:blipFill>
          <a:blip r:embed="rId3"/>
          <a:srcRect l="2468" t="17678" r="31375" b="19173"/>
          <a:stretch/>
        </p:blipFill>
        <p:spPr>
          <a:xfrm>
            <a:off x="304802" y="2532546"/>
            <a:ext cx="5791198" cy="2870125"/>
          </a:xfrm>
          <a:prstGeom prst="rect">
            <a:avLst/>
          </a:prstGeom>
        </p:spPr>
      </p:pic>
      <p:sp>
        <p:nvSpPr>
          <p:cNvPr id="4" name="TextBox 3">
            <a:extLst>
              <a:ext uri="{FF2B5EF4-FFF2-40B4-BE49-F238E27FC236}">
                <a16:creationId xmlns:a16="http://schemas.microsoft.com/office/drawing/2014/main" xmlns="" id="{882DCA63-2383-D6CA-453E-6E0DDF5F98AC}"/>
              </a:ext>
            </a:extLst>
          </p:cNvPr>
          <p:cNvSpPr txBox="1"/>
          <p:nvPr/>
        </p:nvSpPr>
        <p:spPr>
          <a:xfrm>
            <a:off x="7873179" y="3434080"/>
            <a:ext cx="3480621" cy="1077218"/>
          </a:xfrm>
          <a:prstGeom prst="rect">
            <a:avLst/>
          </a:prstGeom>
          <a:noFill/>
        </p:spPr>
        <p:txBody>
          <a:bodyPr wrap="square" rtlCol="0">
            <a:spAutoFit/>
          </a:bodyPr>
          <a:lstStyle/>
          <a:p>
            <a:pPr algn="just"/>
            <a:r>
              <a:rPr lang="ro-MD" sz="1600" dirty="0">
                <a:latin typeface="Athelas" panose="02000503000000020003" pitchFamily="2" charset="0"/>
              </a:rPr>
              <a:t>Circa trei pătrimi dintre bibliotecari consideră că sunt informați despre Codul Deontologic al Bibliotecarului (78%). </a:t>
            </a:r>
          </a:p>
        </p:txBody>
      </p:sp>
    </p:spTree>
    <p:extLst>
      <p:ext uri="{BB962C8B-B14F-4D97-AF65-F5344CB8AC3E}">
        <p14:creationId xmlns:p14="http://schemas.microsoft.com/office/powerpoint/2010/main" val="256998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8A7B1C-92FA-E65B-D53E-714FA93BC6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C21B3E42-9171-DBCC-2EB6-CBCB23B9593A}"/>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14</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ați aprecia nivelul dvs. de informare despre Codul Deontologic al Bibliotecarului? (selectați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bg1">
                    <a:lumMod val="50000"/>
                  </a:schemeClr>
                </a:solidFill>
                <a:latin typeface="Athelas" panose="02000503000000020003" pitchFamily="2" charset="0"/>
                <a:ea typeface="Exo" charset="0"/>
                <a:cs typeface="Exo" charset="0"/>
              </a:rPr>
              <a:t> din bibliotecari</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A351EEA4-FD9C-E13A-75B6-C1250EB7F6CB}"/>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E8986D07-0357-AB3E-5B8B-36CA05DA50EC}"/>
              </a:ext>
            </a:extLst>
          </p:cNvPr>
          <p:cNvGraphicFramePr>
            <a:graphicFrameLocks noGrp="1"/>
          </p:cNvGraphicFramePr>
          <p:nvPr>
            <p:extLst>
              <p:ext uri="{D42A27DB-BD31-4B8C-83A1-F6EECF244321}">
                <p14:modId xmlns:p14="http://schemas.microsoft.com/office/powerpoint/2010/main" val="1705148082"/>
              </p:ext>
            </p:extLst>
          </p:nvPr>
        </p:nvGraphicFramePr>
        <p:xfrm>
          <a:off x="304802" y="1338713"/>
          <a:ext cx="11048996" cy="4863055"/>
        </p:xfrm>
        <a:graphic>
          <a:graphicData uri="http://schemas.openxmlformats.org/drawingml/2006/table">
            <a:tbl>
              <a:tblPr/>
              <a:tblGrid>
                <a:gridCol w="1351278">
                  <a:extLst>
                    <a:ext uri="{9D8B030D-6E8A-4147-A177-3AD203B41FA5}">
                      <a16:colId xmlns:a16="http://schemas.microsoft.com/office/drawing/2014/main" xmlns="" val="175725173"/>
                    </a:ext>
                  </a:extLst>
                </a:gridCol>
                <a:gridCol w="3023496">
                  <a:extLst>
                    <a:ext uri="{9D8B030D-6E8A-4147-A177-3AD203B41FA5}">
                      <a16:colId xmlns:a16="http://schemas.microsoft.com/office/drawing/2014/main" xmlns="" val="3731995144"/>
                    </a:ext>
                  </a:extLst>
                </a:gridCol>
                <a:gridCol w="494852">
                  <a:extLst>
                    <a:ext uri="{9D8B030D-6E8A-4147-A177-3AD203B41FA5}">
                      <a16:colId xmlns:a16="http://schemas.microsoft.com/office/drawing/2014/main" xmlns="" val="834338064"/>
                    </a:ext>
                  </a:extLst>
                </a:gridCol>
                <a:gridCol w="1235874">
                  <a:extLst>
                    <a:ext uri="{9D8B030D-6E8A-4147-A177-3AD203B41FA5}">
                      <a16:colId xmlns:a16="http://schemas.microsoft.com/office/drawing/2014/main" xmlns="" val="3723973540"/>
                    </a:ext>
                  </a:extLst>
                </a:gridCol>
                <a:gridCol w="1235874">
                  <a:extLst>
                    <a:ext uri="{9D8B030D-6E8A-4147-A177-3AD203B41FA5}">
                      <a16:colId xmlns:a16="http://schemas.microsoft.com/office/drawing/2014/main" xmlns="" val="477821318"/>
                    </a:ext>
                  </a:extLst>
                </a:gridCol>
                <a:gridCol w="1235874">
                  <a:extLst>
                    <a:ext uri="{9D8B030D-6E8A-4147-A177-3AD203B41FA5}">
                      <a16:colId xmlns:a16="http://schemas.microsoft.com/office/drawing/2014/main" xmlns="" val="1984346253"/>
                    </a:ext>
                  </a:extLst>
                </a:gridCol>
                <a:gridCol w="1235874">
                  <a:extLst>
                    <a:ext uri="{9D8B030D-6E8A-4147-A177-3AD203B41FA5}">
                      <a16:colId xmlns:a16="http://schemas.microsoft.com/office/drawing/2014/main" xmlns="" val="4079246408"/>
                    </a:ext>
                  </a:extLst>
                </a:gridCol>
                <a:gridCol w="1235874">
                  <a:extLst>
                    <a:ext uri="{9D8B030D-6E8A-4147-A177-3AD203B41FA5}">
                      <a16:colId xmlns:a16="http://schemas.microsoft.com/office/drawing/2014/main" xmlns="" val="2079356551"/>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informat</a:t>
                      </a:r>
                      <a:r>
                        <a:rPr lang="en-US" sz="1200" b="1" i="0" u="none" strike="noStrike" dirty="0">
                          <a:solidFill>
                            <a:srgbClr val="000000"/>
                          </a:solidFill>
                          <a:effectLst/>
                          <a:latin typeface="Athelas" panose="02000503000000020003" pitchFamily="2" charset="0"/>
                        </a:rPr>
                        <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latin typeface="Athelas" panose="02000503000000020003" pitchFamily="2" charset="0"/>
                        </a:rPr>
                        <a:t>Mai </a:t>
                      </a:r>
                      <a:r>
                        <a:rPr lang="en-US" sz="1200" b="1" i="0" u="none" strike="noStrike" dirty="0" err="1">
                          <a:solidFill>
                            <a:srgbClr val="000000"/>
                          </a:solidFill>
                          <a:effectLst/>
                          <a:latin typeface="Athelas" panose="02000503000000020003" pitchFamily="2" charset="0"/>
                        </a:rPr>
                        <a:t>degrabă</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informat</a:t>
                      </a:r>
                      <a:r>
                        <a:rPr lang="en-US" sz="1200" b="1" i="0" u="none" strike="noStrike" dirty="0">
                          <a:solidFill>
                            <a:srgbClr val="000000"/>
                          </a:solidFill>
                          <a:effectLst/>
                          <a:latin typeface="Athelas" panose="02000503000000020003" pitchFamily="2" charset="0"/>
                        </a:rPr>
                        <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neinformat/ă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 informat/ă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1770232370"/>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681191051"/>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1200" b="0" i="0" u="none" strike="noStrike" dirty="0">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0"/>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extLst>
                  <a:ext uri="{0D108BD9-81ED-4DB2-BD59-A6C34878D82A}">
                    <a16:rowId xmlns:a16="http://schemas.microsoft.com/office/drawing/2014/main" xmlns="" val="131392991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100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650839847"/>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37052321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86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233481861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95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dirty="0">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2534176980"/>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F0"/>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8"/>
                    </a:solidFill>
                  </a:tcPr>
                </a:tc>
                <a:extLst>
                  <a:ext uri="{0D108BD9-81ED-4DB2-BD59-A6C34878D82A}">
                    <a16:rowId xmlns:a16="http://schemas.microsoft.com/office/drawing/2014/main" xmlns="" val="233726283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extLst>
                  <a:ext uri="{0D108BD9-81ED-4DB2-BD59-A6C34878D82A}">
                    <a16:rowId xmlns:a16="http://schemas.microsoft.com/office/drawing/2014/main" xmlns="" val="395118340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106515242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100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58863011"/>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21978276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13402043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59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04366639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32246688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53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E0"/>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73826950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1200" b="0"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extLst>
                  <a:ext uri="{0D108BD9-81ED-4DB2-BD59-A6C34878D82A}">
                    <a16:rowId xmlns:a16="http://schemas.microsoft.com/office/drawing/2014/main" xmlns="" val="220657777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extLst>
                  <a:ext uri="{0D108BD9-81ED-4DB2-BD59-A6C34878D82A}">
                    <a16:rowId xmlns:a16="http://schemas.microsoft.com/office/drawing/2014/main" xmlns="" val="297202937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E"/>
                    </a:solidFill>
                  </a:tcPr>
                </a:tc>
                <a:extLst>
                  <a:ext uri="{0D108BD9-81ED-4DB2-BD59-A6C34878D82A}">
                    <a16:rowId xmlns:a16="http://schemas.microsoft.com/office/drawing/2014/main" xmlns="" val="213121306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DF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1129938435"/>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118990502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ABAB"/>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130768386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ABAB"/>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118399977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AEAE"/>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extLst>
                  <a:ext uri="{0D108BD9-81ED-4DB2-BD59-A6C34878D82A}">
                    <a16:rowId xmlns:a16="http://schemas.microsoft.com/office/drawing/2014/main" xmlns="" val="163586716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1868258125"/>
                  </a:ext>
                </a:extLst>
              </a:tr>
            </a:tbl>
          </a:graphicData>
        </a:graphic>
      </p:graphicFrame>
    </p:spTree>
    <p:extLst>
      <p:ext uri="{BB962C8B-B14F-4D97-AF65-F5344CB8AC3E}">
        <p14:creationId xmlns:p14="http://schemas.microsoft.com/office/powerpoint/2010/main" val="4099036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0415A3-47AE-EAC4-395D-918970CC650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256285F-18F4-7853-D444-278E174BB84E}"/>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15</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evaluați infrastructura existentă în industria cărții și lecturii publice în RM (rețelele de biblioteci, librării, distribuitori etc.)? (selectați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CC01F43F-F1E1-0488-C5DA-563158EDA00A}"/>
              </a:ext>
            </a:extLst>
          </p:cNvPr>
          <p:cNvPicPr>
            <a:picLocks noChangeAspect="1"/>
          </p:cNvPicPr>
          <p:nvPr/>
        </p:nvPicPr>
        <p:blipFill>
          <a:blip r:embed="rId3"/>
          <a:srcRect l="5117" t="21461" r="36494" b="16624"/>
          <a:stretch/>
        </p:blipFill>
        <p:spPr>
          <a:xfrm>
            <a:off x="304802" y="2287078"/>
            <a:ext cx="5791198" cy="3114840"/>
          </a:xfrm>
          <a:prstGeom prst="rect">
            <a:avLst/>
          </a:prstGeom>
        </p:spPr>
      </p:pic>
      <p:sp>
        <p:nvSpPr>
          <p:cNvPr id="3" name="TextBox 2">
            <a:extLst>
              <a:ext uri="{FF2B5EF4-FFF2-40B4-BE49-F238E27FC236}">
                <a16:creationId xmlns:a16="http://schemas.microsoft.com/office/drawing/2014/main" xmlns="" id="{0E5B92AB-9E6A-C06C-7E6F-7CC65C13BCE4}"/>
              </a:ext>
            </a:extLst>
          </p:cNvPr>
          <p:cNvSpPr txBox="1"/>
          <p:nvPr/>
        </p:nvSpPr>
        <p:spPr>
          <a:xfrm>
            <a:off x="7873179" y="3182778"/>
            <a:ext cx="3480621" cy="1323439"/>
          </a:xfrm>
          <a:prstGeom prst="rect">
            <a:avLst/>
          </a:prstGeom>
          <a:noFill/>
        </p:spPr>
        <p:txBody>
          <a:bodyPr wrap="square" rtlCol="0">
            <a:spAutoFit/>
          </a:bodyPr>
          <a:lstStyle/>
          <a:p>
            <a:pPr algn="just"/>
            <a:r>
              <a:rPr lang="ro-RO" sz="1600" dirty="0">
                <a:latin typeface="Athelas" panose="02000503000000020003" pitchFamily="2" charset="0"/>
              </a:rPr>
              <a:t>Opinia despre infrastructura existentă în industria cărții a fost divizată. Totodată, circa jumătate dintre respondenți consideră că aceasta este bună (50%). </a:t>
            </a:r>
          </a:p>
        </p:txBody>
      </p:sp>
    </p:spTree>
    <p:extLst>
      <p:ext uri="{BB962C8B-B14F-4D97-AF65-F5344CB8AC3E}">
        <p14:creationId xmlns:p14="http://schemas.microsoft.com/office/powerpoint/2010/main" val="26044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1B40A3-47D7-E38C-8758-847BF9220CC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E017FC7-E4DE-0545-5EC6-A245EB9E2212}"/>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15</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Cum evaluați infrastructura existentă în industria cărții și lecturii publice în RM (rețelele de biblioteci, librării, distribuitori etc.)? (selectați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82262DE0-C7A3-BA97-3F94-AB028E81431F}"/>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E59B59AA-925C-F9C5-52DB-ACBBC1AB0F31}"/>
              </a:ext>
            </a:extLst>
          </p:cNvPr>
          <p:cNvGraphicFramePr>
            <a:graphicFrameLocks noGrp="1"/>
          </p:cNvGraphicFramePr>
          <p:nvPr>
            <p:extLst>
              <p:ext uri="{D42A27DB-BD31-4B8C-83A1-F6EECF244321}">
                <p14:modId xmlns:p14="http://schemas.microsoft.com/office/powerpoint/2010/main" val="363007529"/>
              </p:ext>
            </p:extLst>
          </p:nvPr>
        </p:nvGraphicFramePr>
        <p:xfrm>
          <a:off x="304802" y="1338713"/>
          <a:ext cx="11049000" cy="4863055"/>
        </p:xfrm>
        <a:graphic>
          <a:graphicData uri="http://schemas.openxmlformats.org/drawingml/2006/table">
            <a:tbl>
              <a:tblPr/>
              <a:tblGrid>
                <a:gridCol w="1427179">
                  <a:extLst>
                    <a:ext uri="{9D8B030D-6E8A-4147-A177-3AD203B41FA5}">
                      <a16:colId xmlns:a16="http://schemas.microsoft.com/office/drawing/2014/main" xmlns="" val="1304749973"/>
                    </a:ext>
                  </a:extLst>
                </a:gridCol>
                <a:gridCol w="3001384">
                  <a:extLst>
                    <a:ext uri="{9D8B030D-6E8A-4147-A177-3AD203B41FA5}">
                      <a16:colId xmlns:a16="http://schemas.microsoft.com/office/drawing/2014/main" xmlns="" val="3598268220"/>
                    </a:ext>
                  </a:extLst>
                </a:gridCol>
                <a:gridCol w="516367">
                  <a:extLst>
                    <a:ext uri="{9D8B030D-6E8A-4147-A177-3AD203B41FA5}">
                      <a16:colId xmlns:a16="http://schemas.microsoft.com/office/drawing/2014/main" xmlns="" val="1079421627"/>
                    </a:ext>
                  </a:extLst>
                </a:gridCol>
                <a:gridCol w="1220814">
                  <a:extLst>
                    <a:ext uri="{9D8B030D-6E8A-4147-A177-3AD203B41FA5}">
                      <a16:colId xmlns:a16="http://schemas.microsoft.com/office/drawing/2014/main" xmlns="" val="3773085943"/>
                    </a:ext>
                  </a:extLst>
                </a:gridCol>
                <a:gridCol w="1220814">
                  <a:extLst>
                    <a:ext uri="{9D8B030D-6E8A-4147-A177-3AD203B41FA5}">
                      <a16:colId xmlns:a16="http://schemas.microsoft.com/office/drawing/2014/main" xmlns="" val="2158180444"/>
                    </a:ext>
                  </a:extLst>
                </a:gridCol>
                <a:gridCol w="1220814">
                  <a:extLst>
                    <a:ext uri="{9D8B030D-6E8A-4147-A177-3AD203B41FA5}">
                      <a16:colId xmlns:a16="http://schemas.microsoft.com/office/drawing/2014/main" xmlns="" val="1472088473"/>
                    </a:ext>
                  </a:extLst>
                </a:gridCol>
                <a:gridCol w="1220814">
                  <a:extLst>
                    <a:ext uri="{9D8B030D-6E8A-4147-A177-3AD203B41FA5}">
                      <a16:colId xmlns:a16="http://schemas.microsoft.com/office/drawing/2014/main" xmlns="" val="2943491945"/>
                    </a:ext>
                  </a:extLst>
                </a:gridCol>
                <a:gridCol w="1220814">
                  <a:extLst>
                    <a:ext uri="{9D8B030D-6E8A-4147-A177-3AD203B41FA5}">
                      <a16:colId xmlns:a16="http://schemas.microsoft.com/office/drawing/2014/main" xmlns="" val="2923493393"/>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bună</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Oarecum bună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Satisfăcătoare</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Nesatisfăcătoare </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489781007"/>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913243698"/>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49073496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E597"/>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229604001"/>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dirty="0">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2446879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xmlns="" val="295924752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dirty="0">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2676462259"/>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8"/>
                    </a:solidFill>
                  </a:tcPr>
                </a:tc>
                <a:extLst>
                  <a:ext uri="{0D108BD9-81ED-4DB2-BD59-A6C34878D82A}">
                    <a16:rowId xmlns:a16="http://schemas.microsoft.com/office/drawing/2014/main" xmlns="" val="38583244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54496652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extLst>
                  <a:ext uri="{0D108BD9-81ED-4DB2-BD59-A6C34878D82A}">
                    <a16:rowId xmlns:a16="http://schemas.microsoft.com/office/drawing/2014/main" xmlns="" val="295136820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8F3CD"/>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9E6"/>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190482307"/>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405613974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B0B0"/>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356819308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95103043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33328904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extLst>
                  <a:ext uri="{0D108BD9-81ED-4DB2-BD59-A6C34878D82A}">
                    <a16:rowId xmlns:a16="http://schemas.microsoft.com/office/drawing/2014/main" xmlns="" val="321956312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C"/>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31358501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FAE8"/>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1"/>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0E59A"/>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extLst>
                  <a:ext uri="{0D108BD9-81ED-4DB2-BD59-A6C34878D82A}">
                    <a16:rowId xmlns:a16="http://schemas.microsoft.com/office/drawing/2014/main" xmlns="" val="418120963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09308334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3E69D"/>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9E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622971052"/>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33613062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67413282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65791445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77517063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CACAC"/>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579812250"/>
                  </a:ext>
                </a:extLst>
              </a:tr>
            </a:tbl>
          </a:graphicData>
        </a:graphic>
      </p:graphicFrame>
    </p:spTree>
    <p:extLst>
      <p:ext uri="{BB962C8B-B14F-4D97-AF65-F5344CB8AC3E}">
        <p14:creationId xmlns:p14="http://schemas.microsoft.com/office/powerpoint/2010/main" val="270588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AD9166-7C18-8091-8755-1D34A9F9195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341E24E-EF38-F422-B2CF-83385AA8502A}"/>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16</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Ce schimbări sau îmbunătățiri considerați că sunt necesare în infrastructura industriei cărții și lecturii publice?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4" name="Picture 3">
            <a:extLst>
              <a:ext uri="{FF2B5EF4-FFF2-40B4-BE49-F238E27FC236}">
                <a16:creationId xmlns:a16="http://schemas.microsoft.com/office/drawing/2014/main" xmlns="" id="{C5D294E9-1CE0-375A-CDCC-55324C4061C4}"/>
              </a:ext>
            </a:extLst>
          </p:cNvPr>
          <p:cNvPicPr>
            <a:picLocks noChangeAspect="1"/>
          </p:cNvPicPr>
          <p:nvPr/>
        </p:nvPicPr>
        <p:blipFill>
          <a:blip r:embed="rId3"/>
          <a:srcRect l="33204" t="5207" r="13441" b="3981"/>
          <a:stretch/>
        </p:blipFill>
        <p:spPr>
          <a:xfrm>
            <a:off x="304802" y="1255132"/>
            <a:ext cx="6916271" cy="5265475"/>
          </a:xfrm>
          <a:prstGeom prst="rect">
            <a:avLst/>
          </a:prstGeom>
        </p:spPr>
      </p:pic>
      <p:sp>
        <p:nvSpPr>
          <p:cNvPr id="3" name="TextBox 7">
            <a:extLst>
              <a:ext uri="{FF2B5EF4-FFF2-40B4-BE49-F238E27FC236}">
                <a16:creationId xmlns:a16="http://schemas.microsoft.com/office/drawing/2014/main" xmlns="" id="{F91BBF2C-7754-4307-0E8B-AF66E94824D6}"/>
              </a:ext>
            </a:extLst>
          </p:cNvPr>
          <p:cNvSpPr txBox="1"/>
          <p:nvPr/>
        </p:nvSpPr>
        <p:spPr>
          <a:xfrm>
            <a:off x="7516382" y="2360459"/>
            <a:ext cx="3934695" cy="2800767"/>
          </a:xfrm>
          <a:prstGeom prst="rect">
            <a:avLst/>
          </a:prstGeom>
          <a:noFill/>
        </p:spPr>
        <p:txBody>
          <a:bodyPr wrap="square" rtlCol="0">
            <a:spAutoFit/>
          </a:bodyPr>
          <a:lstStyle/>
          <a:p>
            <a:pPr algn="just">
              <a:defRPr/>
            </a:pPr>
            <a:r>
              <a:rPr lang="ro-RO" sz="1600" dirty="0">
                <a:latin typeface="Athelas" panose="02000503000000020003" pitchFamily="2" charset="0"/>
              </a:rPr>
              <a:t>Fără a li se oferi variantele de răspuns, respondenții au specificat ce schimbări sunt necesare în infrastructura domeniului. </a:t>
            </a:r>
          </a:p>
          <a:p>
            <a:pPr algn="just">
              <a:defRPr/>
            </a:pPr>
            <a:endParaRPr lang="ro-RO" sz="1600" dirty="0">
              <a:latin typeface="Athelas" panose="02000503000000020003" pitchFamily="2" charset="0"/>
            </a:endParaRPr>
          </a:p>
          <a:p>
            <a:pPr algn="just">
              <a:defRPr/>
            </a:pPr>
            <a:r>
              <a:rPr lang="ro-RO" sz="1600" dirty="0">
                <a:latin typeface="Athelas" panose="02000503000000020003" pitchFamily="2" charset="0"/>
              </a:rPr>
              <a:t>Top 5 îmbunătățiri menționate:</a:t>
            </a:r>
          </a:p>
          <a:p>
            <a:pPr algn="just">
              <a:defRPr/>
            </a:pPr>
            <a:endParaRPr lang="ro-RO" sz="1600" dirty="0">
              <a:latin typeface="Athelas" panose="02000503000000020003" pitchFamily="2" charset="0"/>
            </a:endParaRPr>
          </a:p>
          <a:p>
            <a:pPr marL="285750" indent="-285750" algn="just">
              <a:buFont typeface="Arial" panose="020B0604020202020204" pitchFamily="34" charset="0"/>
              <a:buChar char="•"/>
              <a:defRPr/>
            </a:pPr>
            <a:r>
              <a:rPr lang="ro-RO" sz="1600" dirty="0">
                <a:latin typeface="Athelas" panose="02000503000000020003" pitchFamily="2" charset="0"/>
              </a:rPr>
              <a:t>Renovarea bibliotecilor – 18% </a:t>
            </a:r>
          </a:p>
          <a:p>
            <a:pPr marL="285750" indent="-285750" algn="just">
              <a:buFont typeface="Arial" panose="020B0604020202020204" pitchFamily="34" charset="0"/>
              <a:buChar char="•"/>
              <a:defRPr/>
            </a:pPr>
            <a:r>
              <a:rPr lang="ro-RO" sz="1600" dirty="0">
                <a:latin typeface="Athelas" panose="02000503000000020003" pitchFamily="2" charset="0"/>
              </a:rPr>
              <a:t>Campanii de promovare a lecturii – 17%</a:t>
            </a:r>
          </a:p>
          <a:p>
            <a:pPr marL="285750" indent="-285750" algn="just">
              <a:buFont typeface="Arial" panose="020B0604020202020204" pitchFamily="34" charset="0"/>
              <a:buChar char="•"/>
              <a:defRPr/>
            </a:pPr>
            <a:r>
              <a:rPr lang="ro-RO" sz="1600" dirty="0">
                <a:latin typeface="Athelas" panose="02000503000000020003" pitchFamily="2" charset="0"/>
              </a:rPr>
              <a:t>Înnoirea fondului de cărți– 15%</a:t>
            </a:r>
          </a:p>
          <a:p>
            <a:pPr marL="285750" indent="-285750" algn="just">
              <a:buFont typeface="Arial" panose="020B0604020202020204" pitchFamily="34" charset="0"/>
              <a:buChar char="•"/>
              <a:defRPr/>
            </a:pPr>
            <a:r>
              <a:rPr lang="ro-RO" sz="1600" dirty="0">
                <a:latin typeface="Athelas" panose="02000503000000020003" pitchFamily="2" charset="0"/>
              </a:rPr>
              <a:t>Buget mai mare – 11%</a:t>
            </a:r>
          </a:p>
          <a:p>
            <a:pPr marL="285750" indent="-285750" algn="just">
              <a:buFont typeface="Arial" panose="020B0604020202020204" pitchFamily="34" charset="0"/>
              <a:buChar char="•"/>
              <a:defRPr/>
            </a:pPr>
            <a:r>
              <a:rPr lang="ro-RO" sz="1600" dirty="0">
                <a:latin typeface="Athelas" panose="02000503000000020003" pitchFamily="2" charset="0"/>
              </a:rPr>
              <a:t>Digitalizarea bibliotecilor – 8%. </a:t>
            </a:r>
          </a:p>
        </p:txBody>
      </p:sp>
    </p:spTree>
    <p:extLst>
      <p:ext uri="{BB962C8B-B14F-4D97-AF65-F5344CB8AC3E}">
        <p14:creationId xmlns:p14="http://schemas.microsoft.com/office/powerpoint/2010/main" val="41017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1157" y="17250"/>
            <a:ext cx="7848601" cy="990600"/>
          </a:xfrm>
        </p:spPr>
        <p:txBody>
          <a:bodyPr>
            <a:normAutofit/>
          </a:bodyPr>
          <a:lstStyle/>
          <a:p>
            <a:r>
              <a:rPr lang="en-GB" sz="2400" b="1" dirty="0">
                <a:solidFill>
                  <a:schemeClr val="tx1"/>
                </a:solidFill>
                <a:latin typeface="Athelas" panose="02000503000000020003" pitchFamily="2" charset="0"/>
                <a:ea typeface="Exo" charset="0"/>
                <a:cs typeface="Exo" charset="0"/>
              </a:rPr>
              <a:t>MET</a:t>
            </a:r>
            <a:r>
              <a:rPr lang="ro-RO" sz="2400" b="1" dirty="0">
                <a:solidFill>
                  <a:schemeClr val="tx1"/>
                </a:solidFill>
                <a:latin typeface="Athelas" panose="02000503000000020003" pitchFamily="2" charset="0"/>
                <a:ea typeface="Exo" charset="0"/>
                <a:cs typeface="Exo" charset="0"/>
              </a:rPr>
              <a:t>ODOLOGIE – STUDIU CANTITATIV</a:t>
            </a:r>
            <a:endParaRPr lang="x-none" sz="2400" b="1" dirty="0">
              <a:solidFill>
                <a:schemeClr val="tx1"/>
              </a:solidFill>
              <a:latin typeface="Athelas" panose="02000503000000020003" pitchFamily="2" charset="0"/>
              <a:ea typeface="Exo" charset="0"/>
              <a:cs typeface="Exo" charset="0"/>
            </a:endParaRPr>
          </a:p>
        </p:txBody>
      </p:sp>
      <p:sp>
        <p:nvSpPr>
          <p:cNvPr id="4" name="Rectangle 3"/>
          <p:cNvSpPr/>
          <p:nvPr/>
        </p:nvSpPr>
        <p:spPr>
          <a:xfrm>
            <a:off x="611157" y="1961339"/>
            <a:ext cx="10864563" cy="3862596"/>
          </a:xfrm>
          <a:prstGeom prst="rect">
            <a:avLst/>
          </a:prstGeom>
        </p:spPr>
        <p:txBody>
          <a:bodyPr wrap="square">
            <a:spAutoFit/>
          </a:bodyPr>
          <a:lstStyle/>
          <a:p>
            <a:pPr algn="just">
              <a:spcBef>
                <a:spcPts val="600"/>
              </a:spcBef>
              <a:spcAft>
                <a:spcPts val="600"/>
              </a:spcAft>
            </a:pPr>
            <a:r>
              <a:rPr lang="ro-RO" b="1" dirty="0">
                <a:latin typeface="Athelas" panose="02000503000000020003" pitchFamily="2" charset="0"/>
              </a:rPr>
              <a:t>SCOPUL STUDIULUI</a:t>
            </a:r>
            <a:r>
              <a:rPr lang="en-US" b="1" dirty="0">
                <a:latin typeface="Athelas" panose="02000503000000020003" pitchFamily="2" charset="0"/>
              </a:rPr>
              <a:t>: </a:t>
            </a:r>
            <a:r>
              <a:rPr lang="ro-RO" dirty="0">
                <a:latin typeface="Athelas" panose="02000503000000020003" pitchFamily="2" charset="0"/>
              </a:rPr>
              <a:t>Evaluarea </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și diagnosticarea sectorului industriei cărții și lecturii publice din Republica Moldova în vederea elaborării programului “Dezvoltarea industriei cărții și lecturii publice pentru perioada 2024 - 2030 în Republica Moldova”</a:t>
            </a:r>
            <a:endParaRPr lang="ro-RO" dirty="0">
              <a:latin typeface="Athelas" panose="02000503000000020003" pitchFamily="2" charset="0"/>
            </a:endParaRPr>
          </a:p>
          <a:p>
            <a:pPr algn="just">
              <a:spcBef>
                <a:spcPts val="600"/>
              </a:spcBef>
              <a:spcAft>
                <a:spcPts val="600"/>
              </a:spcAft>
            </a:pPr>
            <a:r>
              <a:rPr lang="ro-RO" b="1" dirty="0">
                <a:latin typeface="Athelas" panose="02000503000000020003" pitchFamily="2" charset="0"/>
              </a:rPr>
              <a:t>MĂRIME EȘANTION</a:t>
            </a:r>
            <a:r>
              <a:rPr lang="en-GB" b="1" dirty="0">
                <a:latin typeface="Athelas" panose="02000503000000020003" pitchFamily="2" charset="0"/>
              </a:rPr>
              <a:t>: </a:t>
            </a:r>
            <a:r>
              <a:rPr lang="ro-RO" dirty="0">
                <a:latin typeface="Athelas" panose="02000503000000020003" pitchFamily="2" charset="0"/>
              </a:rPr>
              <a:t>248 respondenți </a:t>
            </a:r>
          </a:p>
          <a:p>
            <a:pPr algn="just">
              <a:spcBef>
                <a:spcPts val="600"/>
              </a:spcBef>
              <a:spcAft>
                <a:spcPts val="600"/>
              </a:spcAft>
            </a:pPr>
            <a:r>
              <a:rPr lang="ro-RO" b="1" i="0" u="none" strike="noStrike" cap="none" dirty="0">
                <a:latin typeface="Athelas" panose="02000503000000020003" pitchFamily="2" charset="0"/>
                <a:ea typeface="Exo"/>
                <a:cs typeface="Exo"/>
                <a:sym typeface="Exo"/>
              </a:rPr>
              <a:t>RESPONDENȚI</a:t>
            </a:r>
            <a:r>
              <a:rPr lang="en-US" i="0" u="none" strike="noStrike" cap="none" dirty="0">
                <a:latin typeface="Athelas" panose="02000503000000020003" pitchFamily="2" charset="0"/>
                <a:ea typeface="Exo"/>
                <a:cs typeface="Exo"/>
                <a:sym typeface="Exo"/>
              </a:rPr>
              <a:t>:</a:t>
            </a:r>
            <a:r>
              <a:rPr lang="ro-RO" i="0" u="none" strike="noStrike" cap="none" dirty="0">
                <a:latin typeface="Athelas" panose="02000503000000020003" pitchFamily="2" charset="0"/>
                <a:ea typeface="Exo"/>
                <a:cs typeface="Exo"/>
                <a:sym typeface="Exo"/>
              </a:rPr>
              <a:t> </a:t>
            </a:r>
            <a:r>
              <a:rPr lang="ro-RO" i="0" u="none" strike="noStrike" cap="none" dirty="0">
                <a:latin typeface="Athelas" panose="02000503000000020003" pitchFamily="2" charset="0"/>
                <a:ea typeface="Exo"/>
                <a:cs typeface="Times New Roman" panose="02020603050405020304" pitchFamily="18" charset="0"/>
                <a:sym typeface="Exo"/>
              </a:rPr>
              <a:t>S</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pecialiști-cheie din sectorul industriei cărții și lecturii publice </a:t>
            </a:r>
          </a:p>
          <a:p>
            <a:pPr algn="just">
              <a:spcBef>
                <a:spcPts val="600"/>
              </a:spcBef>
              <a:spcAft>
                <a:spcPts val="600"/>
              </a:spcAft>
            </a:pPr>
            <a:r>
              <a:rPr lang="ro-RO" b="1" dirty="0">
                <a:latin typeface="Athelas" panose="02000503000000020003" pitchFamily="2" charset="0"/>
                <a:sym typeface="Exo"/>
              </a:rPr>
              <a:t>EȘANTION: </a:t>
            </a:r>
            <a:r>
              <a:rPr lang="ro-RO" b="1" dirty="0">
                <a:latin typeface="Athelas" panose="02000503000000020003" pitchFamily="2" charset="0"/>
                <a:cs typeface="Times New Roman" panose="02020603050405020304" pitchFamily="18" charset="0"/>
                <a:sym typeface="Exo"/>
              </a:rPr>
              <a:t>D</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e conveniență (național)</a:t>
            </a:r>
            <a:endParaRPr lang="ro-RO" i="0" u="none" strike="noStrike" cap="none" dirty="0">
              <a:solidFill>
                <a:schemeClr val="dk1"/>
              </a:solidFill>
              <a:latin typeface="Athelas" panose="02000503000000020003" pitchFamily="2" charset="0"/>
              <a:ea typeface="Exo"/>
              <a:cs typeface="Exo"/>
              <a:sym typeface="Exo"/>
            </a:endParaRPr>
          </a:p>
          <a:p>
            <a:pPr>
              <a:spcBef>
                <a:spcPts val="600"/>
              </a:spcBef>
              <a:spcAft>
                <a:spcPts val="600"/>
              </a:spcAft>
            </a:pPr>
            <a:r>
              <a:rPr lang="ro-RO" b="1" dirty="0">
                <a:latin typeface="Athelas" panose="02000503000000020003" pitchFamily="2" charset="0"/>
                <a:ea typeface="Exo" charset="0"/>
                <a:cs typeface="Exo" charset="0"/>
              </a:rPr>
              <a:t>METODA DE COLECTARE</a:t>
            </a:r>
            <a:r>
              <a:rPr lang="en-US" dirty="0">
                <a:latin typeface="Athelas" panose="02000503000000020003" pitchFamily="2" charset="0"/>
                <a:ea typeface="Exo" charset="0"/>
                <a:cs typeface="Exo" charset="0"/>
              </a:rPr>
              <a:t>: </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SAQ (Self-</a:t>
            </a:r>
            <a:r>
              <a:rPr lang="ro-RO" sz="1800" dirty="0" err="1">
                <a:effectLst/>
                <a:latin typeface="Athelas" panose="02000503000000020003" pitchFamily="2" charset="0"/>
                <a:ea typeface="Times New Roman" panose="02020603050405020304" pitchFamily="18" charset="0"/>
                <a:cs typeface="Times New Roman" panose="02020603050405020304" pitchFamily="18" charset="0"/>
              </a:rPr>
              <a:t>Administered</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 </a:t>
            </a:r>
            <a:r>
              <a:rPr lang="ro-RO" sz="1800" dirty="0" err="1">
                <a:effectLst/>
                <a:latin typeface="Athelas" panose="02000503000000020003" pitchFamily="2" charset="0"/>
                <a:ea typeface="Times New Roman" panose="02020603050405020304" pitchFamily="18" charset="0"/>
                <a:cs typeface="Times New Roman" panose="02020603050405020304" pitchFamily="18" charset="0"/>
              </a:rPr>
              <a:t>Questionnaire</a:t>
            </a:r>
            <a:r>
              <a:rPr lang="ro-RO" sz="1800" dirty="0">
                <a:effectLst/>
                <a:latin typeface="Athelas" panose="02000503000000020003" pitchFamily="2" charset="0"/>
                <a:ea typeface="Times New Roman" panose="02020603050405020304" pitchFamily="18" charset="0"/>
                <a:cs typeface="Times New Roman" panose="02020603050405020304" pitchFamily="18" charset="0"/>
              </a:rPr>
              <a:t> – chestionar auto-administrat)</a:t>
            </a:r>
            <a:endParaRPr lang="ro-MD" dirty="0">
              <a:solidFill>
                <a:schemeClr val="dk1"/>
              </a:solidFill>
              <a:latin typeface="Athelas" panose="02000503000000020003" pitchFamily="2" charset="0"/>
            </a:endParaRPr>
          </a:p>
          <a:p>
            <a:pPr>
              <a:spcBef>
                <a:spcPts val="600"/>
              </a:spcBef>
              <a:spcAft>
                <a:spcPts val="600"/>
              </a:spcAft>
            </a:pPr>
            <a:r>
              <a:rPr lang="ro-RO" b="1" dirty="0">
                <a:latin typeface="Athelas" panose="02000503000000020003" pitchFamily="2" charset="0"/>
                <a:ea typeface="Exo" charset="0"/>
                <a:cs typeface="Exo" charset="0"/>
              </a:rPr>
              <a:t>PERIOADA DE COLECTARE A DATELOR</a:t>
            </a:r>
            <a:r>
              <a:rPr lang="en-US" b="1" dirty="0">
                <a:latin typeface="Athelas" panose="02000503000000020003" pitchFamily="2" charset="0"/>
                <a:ea typeface="Exo" charset="0"/>
                <a:cs typeface="Exo" charset="0"/>
              </a:rPr>
              <a:t>:</a:t>
            </a:r>
            <a:r>
              <a:rPr lang="ro-RO" b="1" dirty="0">
                <a:latin typeface="Athelas" panose="02000503000000020003" pitchFamily="2" charset="0"/>
                <a:ea typeface="Exo" charset="0"/>
                <a:cs typeface="Exo" charset="0"/>
              </a:rPr>
              <a:t> </a:t>
            </a:r>
            <a:r>
              <a:rPr lang="ro-RO" dirty="0">
                <a:latin typeface="Athelas" panose="02000503000000020003" pitchFamily="2" charset="0"/>
                <a:ea typeface="Exo" charset="0"/>
                <a:cs typeface="Exo" charset="0"/>
              </a:rPr>
              <a:t>8 – 28 noiembrie 2024</a:t>
            </a:r>
            <a:endParaRPr lang="ro-MD" dirty="0">
              <a:latin typeface="Athelas" panose="02000503000000020003" pitchFamily="2" charset="0"/>
            </a:endParaRPr>
          </a:p>
          <a:p>
            <a:pPr>
              <a:spcBef>
                <a:spcPts val="600"/>
              </a:spcBef>
              <a:spcAft>
                <a:spcPts val="600"/>
              </a:spcAft>
            </a:pPr>
            <a:endParaRPr lang="ro-MD" dirty="0">
              <a:latin typeface="Athelas" panose="02000503000000020003" pitchFamily="2" charset="0"/>
            </a:endParaRPr>
          </a:p>
          <a:p>
            <a:pPr>
              <a:spcAft>
                <a:spcPts val="800"/>
              </a:spcAft>
            </a:pPr>
            <a:r>
              <a:rPr lang="ro-RO" sz="1600" dirty="0">
                <a:solidFill>
                  <a:schemeClr val="bg1">
                    <a:lumMod val="50000"/>
                  </a:schemeClr>
                </a:solidFill>
                <a:latin typeface="Athelas" panose="02000503000000020003" pitchFamily="2" charset="0"/>
                <a:ea typeface="Cambria" charset="0"/>
                <a:cs typeface="Cambria" charset="0"/>
              </a:rPr>
              <a:t>*</a:t>
            </a:r>
            <a:r>
              <a:rPr lang="ro-RO" sz="1400" dirty="0">
                <a:solidFill>
                  <a:schemeClr val="bg1">
                    <a:lumMod val="50000"/>
                  </a:schemeClr>
                </a:solidFill>
                <a:latin typeface="Athelas" panose="02000503000000020003" pitchFamily="2" charset="0"/>
                <a:ea typeface="Cambria" charset="0"/>
                <a:cs typeface="Cambria" charset="0"/>
              </a:rPr>
              <a:t>Se recomandă interpretarea cu atenție a datelor cu baza de calcul mică (nr. de respondenți mai mic de 20 / N=&lt;20)</a:t>
            </a:r>
            <a:r>
              <a:rPr lang="ro-MD" dirty="0">
                <a:solidFill>
                  <a:schemeClr val="bg1">
                    <a:lumMod val="50000"/>
                  </a:schemeClr>
                </a:solidFill>
                <a:latin typeface="Athelas" panose="02000503000000020003" pitchFamily="2" charset="0"/>
              </a:rPr>
              <a:t>.</a:t>
            </a:r>
            <a:endParaRPr lang="en-GB" dirty="0">
              <a:solidFill>
                <a:schemeClr val="bg1">
                  <a:lumMod val="50000"/>
                </a:schemeClr>
              </a:solidFill>
              <a:latin typeface="Athelas" panose="02000503000000020003" pitchFamily="2" charset="0"/>
            </a:endParaRPr>
          </a:p>
        </p:txBody>
      </p:sp>
    </p:spTree>
    <p:extLst>
      <p:ext uri="{BB962C8B-B14F-4D97-AF65-F5344CB8AC3E}">
        <p14:creationId xmlns:p14="http://schemas.microsoft.com/office/powerpoint/2010/main" val="1934693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598D79-57AA-DA22-8F0E-B33864215B5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DEE2772-A45D-4045-2ABA-3041A8808528}"/>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17</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În opinia dvs., cum poate statul sprijini mai bine infrastructura industriei cărții și lecturii publice? (puteți selecta câteva răspunsuri),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5" name="Picture 4">
            <a:extLst>
              <a:ext uri="{FF2B5EF4-FFF2-40B4-BE49-F238E27FC236}">
                <a16:creationId xmlns:a16="http://schemas.microsoft.com/office/drawing/2014/main" xmlns="" id="{78508FEF-C01C-BA6E-1F32-414C32B44805}"/>
              </a:ext>
            </a:extLst>
          </p:cNvPr>
          <p:cNvPicPr>
            <a:picLocks noChangeAspect="1"/>
          </p:cNvPicPr>
          <p:nvPr/>
        </p:nvPicPr>
        <p:blipFill>
          <a:blip r:embed="rId3"/>
          <a:srcRect l="33615" t="4451" r="10800" b="4883"/>
          <a:stretch/>
        </p:blipFill>
        <p:spPr>
          <a:xfrm>
            <a:off x="1603665" y="1773434"/>
            <a:ext cx="8451272" cy="3311132"/>
          </a:xfrm>
          <a:prstGeom prst="rect">
            <a:avLst/>
          </a:prstGeom>
        </p:spPr>
      </p:pic>
      <p:sp>
        <p:nvSpPr>
          <p:cNvPr id="2" name="TextBox 7">
            <a:extLst>
              <a:ext uri="{FF2B5EF4-FFF2-40B4-BE49-F238E27FC236}">
                <a16:creationId xmlns:a16="http://schemas.microsoft.com/office/drawing/2014/main" xmlns="" id="{02337B8E-4CE8-E4CB-316B-99745E509047}"/>
              </a:ext>
            </a:extLst>
          </p:cNvPr>
          <p:cNvSpPr txBox="1"/>
          <p:nvPr/>
        </p:nvSpPr>
        <p:spPr>
          <a:xfrm>
            <a:off x="304802" y="5654159"/>
            <a:ext cx="10954140" cy="830997"/>
          </a:xfrm>
          <a:prstGeom prst="rect">
            <a:avLst/>
          </a:prstGeom>
          <a:noFill/>
        </p:spPr>
        <p:txBody>
          <a:bodyPr wrap="square" rtlCol="0">
            <a:spAutoFit/>
          </a:bodyPr>
          <a:lstStyle/>
          <a:p>
            <a:r>
              <a:rPr lang="ro-MD" sz="1600" dirty="0">
                <a:latin typeface="Athelas" panose="02000503000000020003" pitchFamily="2" charset="0"/>
              </a:rPr>
              <a:t>Modernizarea și extinderea spațiilor bibliotecilor (64%) și organizarea campaniilor naționale de promovare a lecturii (60%) sunt considerate de către respondenți drept principalele 2 metode prin care statul poate susține infrastructura industriei cărții și lecturii publice. </a:t>
            </a:r>
          </a:p>
        </p:txBody>
      </p:sp>
    </p:spTree>
    <p:extLst>
      <p:ext uri="{BB962C8B-B14F-4D97-AF65-F5344CB8AC3E}">
        <p14:creationId xmlns:p14="http://schemas.microsoft.com/office/powerpoint/2010/main" val="290293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870FA8-D621-6D55-CBD4-884CF4A0F18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3FB74B1-9158-9F57-A173-8B9554A8247C}"/>
              </a:ext>
            </a:extLst>
          </p:cNvPr>
          <p:cNvSpPr>
            <a:spLocks noGrp="1"/>
          </p:cNvSpPr>
          <p:nvPr>
            <p:ph type="title"/>
          </p:nvPr>
        </p:nvSpPr>
        <p:spPr>
          <a:xfrm>
            <a:off x="304802" y="0"/>
            <a:ext cx="11048998" cy="1007706"/>
          </a:xfrm>
        </p:spPr>
        <p:txBody>
          <a:bodyPr vert="horz" anchor="ctr">
            <a:normAutofit/>
          </a:bodyPr>
          <a:lstStyle/>
          <a:p>
            <a:r>
              <a:rPr lang="en-US"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rPr>
              <a:t>17</a:t>
            </a:r>
            <a:r>
              <a:rPr lang="en-US" sz="1800" b="1" dirty="0">
                <a:solidFill>
                  <a:schemeClr val="tx1"/>
                </a:solidFill>
                <a:latin typeface="Athelas" panose="02000503000000020003" pitchFamily="2" charset="0"/>
              </a:rPr>
              <a:t>. </a:t>
            </a:r>
            <a:r>
              <a:rPr lang="ro-RO" sz="1800" b="1" dirty="0">
                <a:solidFill>
                  <a:schemeClr val="tx1"/>
                </a:solidFill>
                <a:latin typeface="Athelas" panose="02000503000000020003" pitchFamily="2" charset="0"/>
              </a:rPr>
              <a:t>În opinia dvs., cum poate statul sprijini mai bine infrastructura industriei cărții și lecturii publice? (puteți selecta câteva răspunsuri),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bg1">
                    <a:lumMod val="50000"/>
                  </a:schemeClr>
                </a:solidFill>
                <a:latin typeface="Athelas" panose="02000503000000020003" pitchFamily="2" charset="0"/>
                <a:ea typeface="Exo" charset="0"/>
                <a:cs typeface="Exo" charset="0"/>
              </a:rPr>
              <a:t/>
            </a:r>
            <a:br>
              <a:rPr lang="ro-RO" sz="1800" b="1" dirty="0">
                <a:solidFill>
                  <a:schemeClr val="bg1">
                    <a:lumMod val="50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43A4A3A8-7E67-9A31-8AE5-4FA148C65321}"/>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E706349E-DBB7-D6B7-3BBE-24E3B956F217}"/>
              </a:ext>
            </a:extLst>
          </p:cNvPr>
          <p:cNvGraphicFramePr>
            <a:graphicFrameLocks noGrp="1"/>
          </p:cNvGraphicFramePr>
          <p:nvPr>
            <p:extLst>
              <p:ext uri="{D42A27DB-BD31-4B8C-83A1-F6EECF244321}">
                <p14:modId xmlns:p14="http://schemas.microsoft.com/office/powerpoint/2010/main" val="4246644313"/>
              </p:ext>
            </p:extLst>
          </p:nvPr>
        </p:nvGraphicFramePr>
        <p:xfrm>
          <a:off x="0" y="1435515"/>
          <a:ext cx="12192010" cy="4669450"/>
        </p:xfrm>
        <a:graphic>
          <a:graphicData uri="http://schemas.openxmlformats.org/drawingml/2006/table">
            <a:tbl>
              <a:tblPr/>
              <a:tblGrid>
                <a:gridCol w="967372">
                  <a:extLst>
                    <a:ext uri="{9D8B030D-6E8A-4147-A177-3AD203B41FA5}">
                      <a16:colId xmlns:a16="http://schemas.microsoft.com/office/drawing/2014/main" xmlns="" val="394577780"/>
                    </a:ext>
                  </a:extLst>
                </a:gridCol>
                <a:gridCol w="2527668">
                  <a:extLst>
                    <a:ext uri="{9D8B030D-6E8A-4147-A177-3AD203B41FA5}">
                      <a16:colId xmlns:a16="http://schemas.microsoft.com/office/drawing/2014/main" xmlns="" val="84723387"/>
                    </a:ext>
                  </a:extLst>
                </a:gridCol>
                <a:gridCol w="335280">
                  <a:extLst>
                    <a:ext uri="{9D8B030D-6E8A-4147-A177-3AD203B41FA5}">
                      <a16:colId xmlns:a16="http://schemas.microsoft.com/office/drawing/2014/main" xmlns="" val="994477426"/>
                    </a:ext>
                  </a:extLst>
                </a:gridCol>
                <a:gridCol w="836169">
                  <a:extLst>
                    <a:ext uri="{9D8B030D-6E8A-4147-A177-3AD203B41FA5}">
                      <a16:colId xmlns:a16="http://schemas.microsoft.com/office/drawing/2014/main" xmlns="" val="1535709045"/>
                    </a:ext>
                  </a:extLst>
                </a:gridCol>
                <a:gridCol w="836169">
                  <a:extLst>
                    <a:ext uri="{9D8B030D-6E8A-4147-A177-3AD203B41FA5}">
                      <a16:colId xmlns:a16="http://schemas.microsoft.com/office/drawing/2014/main" xmlns="" val="3635892760"/>
                    </a:ext>
                  </a:extLst>
                </a:gridCol>
                <a:gridCol w="836169">
                  <a:extLst>
                    <a:ext uri="{9D8B030D-6E8A-4147-A177-3AD203B41FA5}">
                      <a16:colId xmlns:a16="http://schemas.microsoft.com/office/drawing/2014/main" xmlns="" val="3113824548"/>
                    </a:ext>
                  </a:extLst>
                </a:gridCol>
                <a:gridCol w="836169">
                  <a:extLst>
                    <a:ext uri="{9D8B030D-6E8A-4147-A177-3AD203B41FA5}">
                      <a16:colId xmlns:a16="http://schemas.microsoft.com/office/drawing/2014/main" xmlns="" val="4149603965"/>
                    </a:ext>
                  </a:extLst>
                </a:gridCol>
                <a:gridCol w="836169">
                  <a:extLst>
                    <a:ext uri="{9D8B030D-6E8A-4147-A177-3AD203B41FA5}">
                      <a16:colId xmlns:a16="http://schemas.microsoft.com/office/drawing/2014/main" xmlns="" val="2884331176"/>
                    </a:ext>
                  </a:extLst>
                </a:gridCol>
                <a:gridCol w="836169">
                  <a:extLst>
                    <a:ext uri="{9D8B030D-6E8A-4147-A177-3AD203B41FA5}">
                      <a16:colId xmlns:a16="http://schemas.microsoft.com/office/drawing/2014/main" xmlns="" val="2703082785"/>
                    </a:ext>
                  </a:extLst>
                </a:gridCol>
                <a:gridCol w="836169">
                  <a:extLst>
                    <a:ext uri="{9D8B030D-6E8A-4147-A177-3AD203B41FA5}">
                      <a16:colId xmlns:a16="http://schemas.microsoft.com/office/drawing/2014/main" xmlns="" val="2208742786"/>
                    </a:ext>
                  </a:extLst>
                </a:gridCol>
                <a:gridCol w="836169">
                  <a:extLst>
                    <a:ext uri="{9D8B030D-6E8A-4147-A177-3AD203B41FA5}">
                      <a16:colId xmlns:a16="http://schemas.microsoft.com/office/drawing/2014/main" xmlns="" val="2428567051"/>
                    </a:ext>
                  </a:extLst>
                </a:gridCol>
                <a:gridCol w="836169">
                  <a:extLst>
                    <a:ext uri="{9D8B030D-6E8A-4147-A177-3AD203B41FA5}">
                      <a16:colId xmlns:a16="http://schemas.microsoft.com/office/drawing/2014/main" xmlns="" val="2941454513"/>
                    </a:ext>
                  </a:extLst>
                </a:gridCol>
                <a:gridCol w="836169">
                  <a:extLst>
                    <a:ext uri="{9D8B030D-6E8A-4147-A177-3AD203B41FA5}">
                      <a16:colId xmlns:a16="http://schemas.microsoft.com/office/drawing/2014/main" xmlns="" val="2650231258"/>
                    </a:ext>
                  </a:extLst>
                </a:gridCol>
              </a:tblGrid>
              <a:tr h="0">
                <a:tc gridSpan="2">
                  <a:txBody>
                    <a:bodyPr/>
                    <a:lstStyle/>
                    <a:p>
                      <a:pPr algn="ctr" fontAlgn="ctr"/>
                      <a:r>
                        <a:rPr lang="en-US" sz="1000" b="1" i="0" u="none" strike="noStrike" dirty="0">
                          <a:solidFill>
                            <a:srgbClr val="000000"/>
                          </a:solidFill>
                          <a:effectLst/>
                          <a:latin typeface="Athelas" panose="02000503000000020003" pitchFamily="2" charset="0"/>
                        </a:rPr>
                        <a:t>% pe </a:t>
                      </a:r>
                      <a:r>
                        <a:rPr lang="en-US" sz="1000" b="1" i="0" u="none" strike="noStrike" dirty="0" err="1">
                          <a:solidFill>
                            <a:srgbClr val="000000"/>
                          </a:solidFill>
                          <a:effectLst/>
                          <a:latin typeface="Athelas" panose="02000503000000020003" pitchFamily="2" charset="0"/>
                        </a:rPr>
                        <a:t>rând</a:t>
                      </a:r>
                      <a:endParaRPr lang="en-US" sz="1000" b="1" i="0" u="none" strike="noStrike" dirty="0">
                        <a:solidFill>
                          <a:srgbClr val="000000"/>
                        </a:solidFill>
                        <a:effectLst/>
                        <a:latin typeface="Athelas" panose="02000503000000020003" pitchFamily="2" charset="0"/>
                      </a:endParaRP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000" b="1" i="0" u="none" strike="noStrike" dirty="0">
                          <a:solidFill>
                            <a:srgbClr val="000000"/>
                          </a:solidFill>
                          <a:effectLst/>
                          <a:latin typeface="Athelas" panose="02000503000000020003" pitchFamily="2" charset="0"/>
                        </a:rPr>
                        <a:t>N</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1000" b="1" i="0" u="none" strike="noStrike" dirty="0">
                          <a:solidFill>
                            <a:srgbClr val="000000"/>
                          </a:solidFill>
                          <a:effectLst/>
                          <a:latin typeface="Athelas" panose="02000503000000020003" pitchFamily="2" charset="0"/>
                        </a:rPr>
                        <a:t>Modernizarea și extinderea spațiilor bibliotecilor</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dirty="0" err="1">
                          <a:solidFill>
                            <a:srgbClr val="000000"/>
                          </a:solidFill>
                          <a:effectLst/>
                          <a:latin typeface="Athelas" panose="02000503000000020003" pitchFamily="2" charset="0"/>
                        </a:rPr>
                        <a:t>Organizarea</a:t>
                      </a:r>
                      <a:r>
                        <a:rPr lang="en-US" sz="1000" b="1" i="0" u="none" strike="noStrike" dirty="0">
                          <a:solidFill>
                            <a:srgbClr val="000000"/>
                          </a:solidFill>
                          <a:effectLst/>
                          <a:latin typeface="Athelas" panose="02000503000000020003" pitchFamily="2" charset="0"/>
                        </a:rPr>
                        <a:t> de </a:t>
                      </a:r>
                      <a:r>
                        <a:rPr lang="en-US" sz="1000" b="1" i="0" u="none" strike="noStrike" dirty="0" err="1">
                          <a:solidFill>
                            <a:srgbClr val="000000"/>
                          </a:solidFill>
                          <a:effectLst/>
                          <a:latin typeface="Athelas" panose="02000503000000020003" pitchFamily="2" charset="0"/>
                        </a:rPr>
                        <a:t>campanii</a:t>
                      </a:r>
                      <a:r>
                        <a:rPr lang="en-US" sz="1000" b="1" i="0" u="none" strike="noStrike" dirty="0">
                          <a:solidFill>
                            <a:srgbClr val="000000"/>
                          </a:solidFill>
                          <a:effectLst/>
                          <a:latin typeface="Athelas" panose="02000503000000020003" pitchFamily="2" charset="0"/>
                        </a:rPr>
                        <a:t> </a:t>
                      </a:r>
                      <a:r>
                        <a:rPr lang="en-US" sz="1000" b="1" i="0" u="none" strike="noStrike" dirty="0" err="1">
                          <a:solidFill>
                            <a:srgbClr val="000000"/>
                          </a:solidFill>
                          <a:effectLst/>
                          <a:latin typeface="Athelas" panose="02000503000000020003" pitchFamily="2" charset="0"/>
                        </a:rPr>
                        <a:t>naționale</a:t>
                      </a:r>
                      <a:r>
                        <a:rPr lang="en-US" sz="1000" b="1" i="0" u="none" strike="noStrike" dirty="0">
                          <a:solidFill>
                            <a:srgbClr val="000000"/>
                          </a:solidFill>
                          <a:effectLst/>
                          <a:latin typeface="Athelas" panose="02000503000000020003" pitchFamily="2" charset="0"/>
                        </a:rPr>
                        <a:t> de </a:t>
                      </a:r>
                      <a:r>
                        <a:rPr lang="en-US" sz="1000" b="1" i="0" u="none" strike="noStrike" dirty="0" err="1">
                          <a:solidFill>
                            <a:srgbClr val="000000"/>
                          </a:solidFill>
                          <a:effectLst/>
                          <a:latin typeface="Athelas" panose="02000503000000020003" pitchFamily="2" charset="0"/>
                        </a:rPr>
                        <a:t>promovare</a:t>
                      </a:r>
                      <a:r>
                        <a:rPr lang="en-US" sz="1000" b="1" i="0" u="none" strike="noStrike" dirty="0">
                          <a:solidFill>
                            <a:srgbClr val="000000"/>
                          </a:solidFill>
                          <a:effectLst/>
                          <a:latin typeface="Athelas" panose="02000503000000020003" pitchFamily="2" charset="0"/>
                        </a:rPr>
                        <a:t> a </a:t>
                      </a:r>
                      <a:r>
                        <a:rPr lang="en-US" sz="1000" b="1" i="0" u="none" strike="noStrike" dirty="0" err="1">
                          <a:solidFill>
                            <a:srgbClr val="000000"/>
                          </a:solidFill>
                          <a:effectLst/>
                          <a:latin typeface="Athelas" panose="02000503000000020003" pitchFamily="2" charset="0"/>
                        </a:rPr>
                        <a:t>lecturii</a:t>
                      </a:r>
                      <a:endParaRPr lang="en-US" sz="1000" b="1" i="0" u="none" strike="noStrike" dirty="0">
                        <a:solidFill>
                          <a:srgbClr val="000000"/>
                        </a:solidFill>
                        <a:effectLst/>
                        <a:latin typeface="Athelas" panose="02000503000000020003" pitchFamily="2" charset="0"/>
                      </a:endParaRP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Subvenții pentru edituri</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Digitalizarea cărților publicate în RM</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Crearea cataloagelor electronice ale bibliotecilor</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Modernizarea procesului de tipărire și editare</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it-IT" sz="1000" b="1" i="0" u="none" strike="noStrike">
                          <a:solidFill>
                            <a:srgbClr val="000000"/>
                          </a:solidFill>
                          <a:effectLst/>
                          <a:latin typeface="Athelas" panose="02000503000000020003" pitchFamily="2" charset="0"/>
                        </a:rPr>
                        <a:t>Sistematizarea și accesul la informația din industria cărții și lecturii publice</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Facilități fiscale pentru distribuitori</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Altele</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effectLst/>
                          <a:latin typeface="Athelas" panose="02000503000000020003" pitchFamily="2" charset="0"/>
                        </a:rPr>
                        <a:t>Nu </a:t>
                      </a:r>
                      <a:r>
                        <a:rPr lang="en-US" sz="1000" b="1" i="0" u="none" strike="noStrike" dirty="0" err="1">
                          <a:solidFill>
                            <a:srgbClr val="000000"/>
                          </a:solidFill>
                          <a:effectLst/>
                          <a:latin typeface="Athelas" panose="02000503000000020003" pitchFamily="2" charset="0"/>
                        </a:rPr>
                        <a:t>știu</a:t>
                      </a:r>
                      <a:r>
                        <a:rPr lang="en-US" sz="1000" b="1" i="0" u="none" strike="noStrike" dirty="0">
                          <a:solidFill>
                            <a:srgbClr val="000000"/>
                          </a:solidFill>
                          <a:effectLst/>
                          <a:latin typeface="Athelas" panose="02000503000000020003" pitchFamily="2" charset="0"/>
                        </a:rPr>
                        <a:t> / </a:t>
                      </a:r>
                      <a:r>
                        <a:rPr lang="en-US" sz="1000" b="1" i="0" u="none" strike="noStrike" dirty="0" err="1">
                          <a:solidFill>
                            <a:srgbClr val="000000"/>
                          </a:solidFill>
                          <a:effectLst/>
                          <a:latin typeface="Athelas" panose="02000503000000020003" pitchFamily="2" charset="0"/>
                        </a:rPr>
                        <a:t>Fără</a:t>
                      </a:r>
                      <a:r>
                        <a:rPr lang="en-US" sz="1000" b="1" i="0" u="none" strike="noStrike" dirty="0">
                          <a:solidFill>
                            <a:srgbClr val="000000"/>
                          </a:solidFill>
                          <a:effectLst/>
                          <a:latin typeface="Athelas" panose="02000503000000020003" pitchFamily="2" charset="0"/>
                        </a:rPr>
                        <a:t> </a:t>
                      </a:r>
                      <a:r>
                        <a:rPr lang="en-US" sz="1000" b="1" i="0" u="none" strike="noStrike" dirty="0" err="1">
                          <a:solidFill>
                            <a:srgbClr val="000000"/>
                          </a:solidFill>
                          <a:effectLst/>
                          <a:latin typeface="Athelas" panose="02000503000000020003" pitchFamily="2" charset="0"/>
                        </a:rPr>
                        <a:t>răspuns</a:t>
                      </a:r>
                      <a:endParaRPr lang="en-US" sz="1000" b="1" i="0" u="none" strike="noStrike" dirty="0">
                        <a:solidFill>
                          <a:srgbClr val="000000"/>
                        </a:solidFill>
                        <a:effectLst/>
                        <a:latin typeface="Athelas" panose="02000503000000020003" pitchFamily="2" charset="0"/>
                      </a:endParaRP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706708628"/>
                  </a:ext>
                </a:extLst>
              </a:tr>
              <a:tr h="0">
                <a:tc gridSpan="2">
                  <a:txBody>
                    <a:bodyPr/>
                    <a:lstStyle/>
                    <a:p>
                      <a:pPr algn="ctr" fontAlgn="b"/>
                      <a:r>
                        <a:rPr lang="en-US" sz="1000" b="1" i="0" u="none" strike="noStrike">
                          <a:solidFill>
                            <a:srgbClr val="000000"/>
                          </a:solidFill>
                          <a:effectLst/>
                          <a:latin typeface="Athelas" panose="02000503000000020003" pitchFamily="2" charset="0"/>
                        </a:rPr>
                        <a:t>Total</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Athelas" panose="02000503000000020003" pitchFamily="2" charset="0"/>
                        </a:rPr>
                        <a:t>248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64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60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dirty="0">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dirty="0">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21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thelas" panose="02000503000000020003" pitchFamily="2" charset="0"/>
                        </a:rPr>
                        <a:t>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825159588"/>
                  </a:ext>
                </a:extLst>
              </a:tr>
              <a:tr h="0">
                <a:tc rowSpan="2">
                  <a:txBody>
                    <a:bodyPr/>
                    <a:lstStyle/>
                    <a:p>
                      <a:pPr algn="ctr" fontAlgn="ctr"/>
                      <a:r>
                        <a:rPr lang="en-US" sz="1000" b="0" i="0" u="none" strike="noStrike">
                          <a:solidFill>
                            <a:srgbClr val="000000"/>
                          </a:solidFill>
                          <a:effectLst/>
                          <a:latin typeface="Athelas" panose="02000503000000020003" pitchFamily="2" charset="0"/>
                        </a:rPr>
                        <a:t>Gen</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thelas" panose="02000503000000020003" pitchFamily="2" charset="0"/>
                        </a:rPr>
                        <a:t>Femeie</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234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1"/>
                    </a:solidFill>
                  </a:tcPr>
                </a:tc>
                <a:tc>
                  <a:txBody>
                    <a:bodyPr/>
                    <a:lstStyle/>
                    <a:p>
                      <a:pPr algn="ctr" fontAlgn="ctr"/>
                      <a:r>
                        <a:rPr lang="en-US" sz="1000" b="0" i="0" u="none" strike="noStrike">
                          <a:solidFill>
                            <a:srgbClr val="000000"/>
                          </a:solidFill>
                          <a:effectLst/>
                          <a:latin typeface="Athelas" panose="02000503000000020003" pitchFamily="2" charset="0"/>
                        </a:rPr>
                        <a:t>58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E"/>
                    </a:solidFill>
                  </a:tcPr>
                </a:tc>
                <a:tc>
                  <a:txBody>
                    <a:bodyPr/>
                    <a:lstStyle/>
                    <a:p>
                      <a:pPr algn="ctr" fontAlgn="ctr"/>
                      <a:r>
                        <a:rPr lang="en-US" sz="1000" b="0" i="0" u="none" strike="noStrike" dirty="0">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5"/>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20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extLst>
                  <a:ext uri="{0D108BD9-81ED-4DB2-BD59-A6C34878D82A}">
                    <a16:rowId xmlns:a16="http://schemas.microsoft.com/office/drawing/2014/main" xmlns="" val="1729814711"/>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Bărbat</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13*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1000" b="0" i="0" u="none" strike="noStrike">
                          <a:solidFill>
                            <a:srgbClr val="000000"/>
                          </a:solidFill>
                          <a:effectLst/>
                          <a:latin typeface="Athelas" panose="02000503000000020003" pitchFamily="2" charset="0"/>
                        </a:rPr>
                        <a:t>92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000" b="0" i="0" u="none" strike="noStrike">
                          <a:solidFill>
                            <a:srgbClr val="000000"/>
                          </a:solidFill>
                          <a:effectLst/>
                          <a:latin typeface="Athelas" panose="02000503000000020003" pitchFamily="2" charset="0"/>
                        </a:rPr>
                        <a:t>62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323612401"/>
                  </a:ext>
                </a:extLst>
              </a:tr>
              <a:tr h="0">
                <a:tc rowSpan="3">
                  <a:txBody>
                    <a:bodyPr/>
                    <a:lstStyle/>
                    <a:p>
                      <a:pPr algn="ctr" fontAlgn="ctr"/>
                      <a:r>
                        <a:rPr lang="en-US" sz="1000" b="0" i="0" u="none" strike="noStrike">
                          <a:solidFill>
                            <a:srgbClr val="000000"/>
                          </a:solidFill>
                          <a:effectLst/>
                          <a:latin typeface="Athelas" panose="02000503000000020003" pitchFamily="2" charset="0"/>
                        </a:rPr>
                        <a:t>Vârstă</a:t>
                      </a:r>
                    </a:p>
                  </a:txBody>
                  <a:tcPr marL="3898" marR="3898" marT="38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Athelas" panose="02000503000000020003" pitchFamily="2" charset="0"/>
                        </a:rPr>
                        <a:t>18-35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000" b="0" i="0" u="none" strike="noStrike">
                          <a:solidFill>
                            <a:srgbClr val="000000"/>
                          </a:solidFill>
                          <a:effectLst/>
                          <a:latin typeface="Athelas" panose="02000503000000020003" pitchFamily="2" charset="0"/>
                        </a:rPr>
                        <a:t>63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000" b="0" i="0" u="none" strike="noStrike" dirty="0">
                          <a:solidFill>
                            <a:srgbClr val="000000"/>
                          </a:solidFill>
                          <a:effectLst/>
                          <a:latin typeface="Athelas" panose="02000503000000020003" pitchFamily="2" charset="0"/>
                        </a:rPr>
                        <a:t>50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000" b="0" i="0" u="none" strike="noStrike">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217925109"/>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36-55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109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1000" b="0" i="0" u="none" strike="noStrike">
                          <a:solidFill>
                            <a:srgbClr val="000000"/>
                          </a:solidFill>
                          <a:effectLst/>
                          <a:latin typeface="Athelas" panose="02000503000000020003" pitchFamily="2" charset="0"/>
                        </a:rPr>
                        <a:t>55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000" b="0" i="0" u="none" strike="noStrike">
                          <a:solidFill>
                            <a:srgbClr val="000000"/>
                          </a:solidFill>
                          <a:effectLst/>
                          <a:latin typeface="Athelas" panose="02000503000000020003" pitchFamily="2" charset="0"/>
                        </a:rPr>
                        <a:t>36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000" b="0" i="0" u="none" strike="noStrike" dirty="0">
                          <a:solidFill>
                            <a:srgbClr val="000000"/>
                          </a:solidFill>
                          <a:effectLst/>
                          <a:latin typeface="Athelas" panose="02000503000000020003" pitchFamily="2" charset="0"/>
                        </a:rPr>
                        <a:t>44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000" b="0" i="0" u="none" strike="noStrike">
                          <a:solidFill>
                            <a:srgbClr val="000000"/>
                          </a:solidFill>
                          <a:effectLst/>
                          <a:latin typeface="Athelas" panose="02000503000000020003" pitchFamily="2" charset="0"/>
                        </a:rPr>
                        <a:t>37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000" b="0" i="0" u="none" strike="noStrike">
                          <a:solidFill>
                            <a:srgbClr val="000000"/>
                          </a:solidFill>
                          <a:effectLst/>
                          <a:latin typeface="Athelas" panose="02000503000000020003" pitchFamily="2" charset="0"/>
                        </a:rPr>
                        <a:t>19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1000" b="0" i="0" u="none" strike="noStrike">
                          <a:solidFill>
                            <a:srgbClr val="000000"/>
                          </a:solidFill>
                          <a:effectLst/>
                          <a:latin typeface="Athelas" panose="02000503000000020003" pitchFamily="2" charset="0"/>
                        </a:rPr>
                        <a:t>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000" b="0" i="0" u="none" strike="noStrike">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944628694"/>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Peste 55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109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000" b="0" i="0" u="none" strike="noStrike">
                          <a:solidFill>
                            <a:srgbClr val="000000"/>
                          </a:solidFill>
                          <a:effectLst/>
                          <a:latin typeface="Athelas" panose="02000503000000020003" pitchFamily="2" charset="0"/>
                        </a:rPr>
                        <a:t>63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000" b="0" i="0" u="none" strike="noStrike">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1000" b="0" i="0" u="none" strike="noStrike" dirty="0">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000" b="0" i="0" u="none" strike="noStrike">
                          <a:solidFill>
                            <a:srgbClr val="000000"/>
                          </a:solidFill>
                          <a:effectLst/>
                          <a:latin typeface="Athelas" panose="02000503000000020003" pitchFamily="2" charset="0"/>
                        </a:rPr>
                        <a:t>32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000" b="0" i="0" u="none" strike="noStrike">
                          <a:solidFill>
                            <a:srgbClr val="000000"/>
                          </a:solidFill>
                          <a:effectLst/>
                          <a:latin typeface="Athelas" panose="02000503000000020003" pitchFamily="2" charset="0"/>
                        </a:rPr>
                        <a:t>29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000" b="0" i="0" u="none" strike="noStrike">
                          <a:solidFill>
                            <a:srgbClr val="000000"/>
                          </a:solidFill>
                          <a:effectLst/>
                          <a:latin typeface="Athelas" panose="02000503000000020003" pitchFamily="2" charset="0"/>
                        </a:rPr>
                        <a:t>20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2534620839"/>
                  </a:ext>
                </a:extLst>
              </a:tr>
              <a:tr h="0">
                <a:tc rowSpan="4">
                  <a:txBody>
                    <a:bodyPr/>
                    <a:lstStyle/>
                    <a:p>
                      <a:pPr algn="ctr" fontAlgn="ctr"/>
                      <a:r>
                        <a:rPr lang="en-US" sz="1000" b="0" i="0" u="none" strike="noStrike">
                          <a:solidFill>
                            <a:srgbClr val="000000"/>
                          </a:solidFill>
                          <a:effectLst/>
                          <a:latin typeface="Athelas" panose="02000503000000020003" pitchFamily="2" charset="0"/>
                        </a:rPr>
                        <a:t>Ocupație</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thelas" panose="02000503000000020003" pitchFamily="2" charset="0"/>
                        </a:rPr>
                        <a:t>Bibliotecar</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199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1"/>
                    </a:solidFill>
                  </a:tcPr>
                </a:tc>
                <a:tc>
                  <a:txBody>
                    <a:bodyPr/>
                    <a:lstStyle/>
                    <a:p>
                      <a:pPr algn="ctr" fontAlgn="ctr"/>
                      <a:r>
                        <a:rPr lang="en-US" sz="1000" b="0" i="0" u="none" strike="noStrike">
                          <a:solidFill>
                            <a:srgbClr val="000000"/>
                          </a:solidFill>
                          <a:effectLst/>
                          <a:latin typeface="Athelas" panose="02000503000000020003" pitchFamily="2" charset="0"/>
                        </a:rPr>
                        <a:t>56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1000" b="0" i="0" u="none" strike="noStrike">
                          <a:solidFill>
                            <a:srgbClr val="000000"/>
                          </a:solidFill>
                          <a:effectLst/>
                          <a:latin typeface="Athelas" panose="02000503000000020003" pitchFamily="2" charset="0"/>
                        </a:rPr>
                        <a:t>36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4D1"/>
                    </a:solidFill>
                  </a:tcPr>
                </a:tc>
                <a:tc>
                  <a:txBody>
                    <a:bodyPr/>
                    <a:lstStyle/>
                    <a:p>
                      <a:pPr algn="ctr" fontAlgn="ctr"/>
                      <a:r>
                        <a:rPr lang="en-US" sz="1000" b="0" i="0" u="none" strike="noStrike" dirty="0">
                          <a:solidFill>
                            <a:srgbClr val="000000"/>
                          </a:solidFill>
                          <a:effectLst/>
                          <a:latin typeface="Athelas" panose="02000503000000020003" pitchFamily="2" charset="0"/>
                        </a:rPr>
                        <a:t>37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16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C"/>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E"/>
                    </a:solidFill>
                  </a:tcPr>
                </a:tc>
                <a:extLst>
                  <a:ext uri="{0D108BD9-81ED-4DB2-BD59-A6C34878D82A}">
                    <a16:rowId xmlns:a16="http://schemas.microsoft.com/office/drawing/2014/main" xmlns="" val="325206837"/>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Editor / Traducător / Distribuitor / Scriitor</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1000" b="0" i="0" u="none" strike="noStrike">
                          <a:solidFill>
                            <a:srgbClr val="000000"/>
                          </a:solidFill>
                          <a:effectLst/>
                          <a:latin typeface="Athelas" panose="02000503000000020003" pitchFamily="2" charset="0"/>
                        </a:rPr>
                        <a:t>76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8A2"/>
                    </a:solidFill>
                  </a:tcPr>
                </a:tc>
                <a:tc>
                  <a:txBody>
                    <a:bodyPr/>
                    <a:lstStyle/>
                    <a:p>
                      <a:pPr algn="ctr" fontAlgn="ctr"/>
                      <a:r>
                        <a:rPr lang="en-US" sz="1000" b="0" i="0" u="none" strike="noStrike">
                          <a:solidFill>
                            <a:srgbClr val="000000"/>
                          </a:solidFill>
                          <a:effectLst/>
                          <a:latin typeface="Athelas" panose="02000503000000020003" pitchFamily="2" charset="0"/>
                        </a:rPr>
                        <a:t>61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1000" b="0"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000" b="0" i="0" u="none" strike="noStrike" dirty="0">
                          <a:solidFill>
                            <a:srgbClr val="000000"/>
                          </a:solidFill>
                          <a:effectLst/>
                          <a:latin typeface="Athelas" panose="02000503000000020003" pitchFamily="2" charset="0"/>
                        </a:rPr>
                        <a:t>45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000" b="0" i="0" u="none" strike="noStrike" dirty="0">
                          <a:solidFill>
                            <a:srgbClr val="000000"/>
                          </a:solidFill>
                          <a:effectLst/>
                          <a:latin typeface="Athelas" panose="02000503000000020003" pitchFamily="2" charset="0"/>
                        </a:rPr>
                        <a:t>47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1000" b="0" i="0" u="none" strike="noStrike">
                          <a:solidFill>
                            <a:srgbClr val="000000"/>
                          </a:solidFill>
                          <a:effectLst/>
                          <a:latin typeface="Athelas" panose="02000503000000020003" pitchFamily="2" charset="0"/>
                        </a:rPr>
                        <a:t>34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1000" b="0" i="0" u="none" strike="noStrike" dirty="0">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000" b="0" i="0" u="none" strike="noStrike">
                          <a:solidFill>
                            <a:srgbClr val="000000"/>
                          </a:solidFill>
                          <a:effectLst/>
                          <a:latin typeface="Athelas" panose="02000503000000020003" pitchFamily="2" charset="0"/>
                        </a:rPr>
                        <a:t>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749652026"/>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Cadru didactic</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73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DE8A6"/>
                    </a:solidFill>
                  </a:tcPr>
                </a:tc>
                <a:tc>
                  <a:txBody>
                    <a:bodyPr/>
                    <a:lstStyle/>
                    <a:p>
                      <a:pPr algn="ctr" fontAlgn="ctr"/>
                      <a:r>
                        <a:rPr lang="en-US" sz="1000" b="0" i="0" u="none" strike="noStrike">
                          <a:solidFill>
                            <a:srgbClr val="000000"/>
                          </a:solidFill>
                          <a:effectLst/>
                          <a:latin typeface="Athelas" panose="02000503000000020003" pitchFamily="2" charset="0"/>
                        </a:rPr>
                        <a:t>67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EBAE"/>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000" b="0" i="0" u="none" strike="noStrike" dirty="0">
                          <a:solidFill>
                            <a:srgbClr val="000000"/>
                          </a:solidFill>
                          <a:effectLst/>
                          <a:latin typeface="Athelas" panose="02000503000000020003" pitchFamily="2" charset="0"/>
                        </a:rPr>
                        <a:t>37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1000" b="0" i="0" u="none" strike="noStrike">
                          <a:solidFill>
                            <a:srgbClr val="000000"/>
                          </a:solidFill>
                          <a:effectLst/>
                          <a:latin typeface="Athelas" panose="02000503000000020003" pitchFamily="2" charset="0"/>
                        </a:rPr>
                        <a:t>27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1000" b="0" i="0" u="none" strike="noStrike">
                          <a:solidFill>
                            <a:srgbClr val="000000"/>
                          </a:solidFill>
                          <a:effectLst/>
                          <a:latin typeface="Athelas" panose="02000503000000020003" pitchFamily="2" charset="0"/>
                        </a:rPr>
                        <a:t>27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27641579"/>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Alta</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89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8E493"/>
                    </a:solidFill>
                  </a:tcPr>
                </a:tc>
                <a:tc>
                  <a:txBody>
                    <a:bodyPr/>
                    <a:lstStyle/>
                    <a:p>
                      <a:pPr algn="ctr" fontAlgn="ctr"/>
                      <a:r>
                        <a:rPr lang="en-US" sz="1000" b="0" i="0" u="none" strike="noStrike">
                          <a:solidFill>
                            <a:srgbClr val="000000"/>
                          </a:solidFill>
                          <a:effectLst/>
                          <a:latin typeface="Athelas" panose="02000503000000020003" pitchFamily="2" charset="0"/>
                        </a:rPr>
                        <a:t>89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8E493"/>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56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1000" b="0" i="0" u="none" strike="noStrike">
                          <a:solidFill>
                            <a:srgbClr val="000000"/>
                          </a:solidFill>
                          <a:effectLst/>
                          <a:latin typeface="Athelas" panose="02000503000000020003" pitchFamily="2" charset="0"/>
                        </a:rPr>
                        <a:t>67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EBAE"/>
                    </a:solidFill>
                  </a:tcPr>
                </a:tc>
                <a:tc>
                  <a:txBody>
                    <a:bodyPr/>
                    <a:lstStyle/>
                    <a:p>
                      <a:pPr algn="ctr" fontAlgn="ctr"/>
                      <a:r>
                        <a:rPr lang="en-US" sz="1000" b="0" i="0" u="none" strike="noStrike" dirty="0">
                          <a:solidFill>
                            <a:srgbClr val="000000"/>
                          </a:solidFill>
                          <a:effectLst/>
                          <a:latin typeface="Athelas" panose="02000503000000020003" pitchFamily="2" charset="0"/>
                        </a:rPr>
                        <a:t>44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1000" b="0" i="0" u="none" strike="noStrike">
                          <a:solidFill>
                            <a:srgbClr val="000000"/>
                          </a:solidFill>
                          <a:effectLst/>
                          <a:latin typeface="Athelas" panose="02000503000000020003" pitchFamily="2" charset="0"/>
                        </a:rPr>
                        <a:t>22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4"/>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973400171"/>
                  </a:ext>
                </a:extLst>
              </a:tr>
              <a:tr h="0">
                <a:tc rowSpan="4">
                  <a:txBody>
                    <a:bodyPr/>
                    <a:lstStyle/>
                    <a:p>
                      <a:pPr algn="ctr" fontAlgn="ctr"/>
                      <a:r>
                        <a:rPr lang="en-US" sz="1000" b="0" i="0" u="none" strike="noStrike">
                          <a:solidFill>
                            <a:srgbClr val="000000"/>
                          </a:solidFill>
                          <a:effectLst/>
                          <a:latin typeface="Athelas" panose="02000503000000020003" pitchFamily="2" charset="0"/>
                        </a:rPr>
                        <a:t>Sectorul instituției</a:t>
                      </a:r>
                    </a:p>
                  </a:txBody>
                  <a:tcPr marL="3898" marR="3898" marT="38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Athelas" panose="02000503000000020003" pitchFamily="2" charset="0"/>
                        </a:rPr>
                        <a:t>De stat - biblioteci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122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1000" b="0" i="0" u="none" strike="noStrike">
                          <a:solidFill>
                            <a:srgbClr val="000000"/>
                          </a:solidFill>
                          <a:effectLst/>
                          <a:latin typeface="Athelas" panose="02000503000000020003" pitchFamily="2" charset="0"/>
                        </a:rPr>
                        <a:t>58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a:solidFill>
                            <a:srgbClr val="000000"/>
                          </a:solidFill>
                          <a:effectLst/>
                          <a:latin typeface="Athelas" panose="02000503000000020003" pitchFamily="2" charset="0"/>
                        </a:rPr>
                        <a:t>41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000" b="0" i="0" u="none" strike="noStrike">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000" b="0" i="0" u="none" strike="noStrike">
                          <a:solidFill>
                            <a:srgbClr val="000000"/>
                          </a:solidFill>
                          <a:effectLst/>
                          <a:latin typeface="Athelas" panose="02000503000000020003" pitchFamily="2" charset="0"/>
                        </a:rPr>
                        <a:t>34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000" b="0" i="0" u="none" strike="noStrike">
                          <a:solidFill>
                            <a:srgbClr val="000000"/>
                          </a:solidFill>
                          <a:effectLst/>
                          <a:latin typeface="Athelas" panose="02000503000000020003" pitchFamily="2" charset="0"/>
                        </a:rPr>
                        <a:t>15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959557801"/>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De stat - instituții de învățământ primar/mediu</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64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56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000" b="0" i="0" u="none" strike="noStrike">
                          <a:solidFill>
                            <a:srgbClr val="000000"/>
                          </a:solidFill>
                          <a:effectLst/>
                          <a:latin typeface="Athelas" panose="02000503000000020003" pitchFamily="2" charset="0"/>
                        </a:rPr>
                        <a:t>56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000" b="0" i="0" u="none" strike="noStrike">
                          <a:solidFill>
                            <a:srgbClr val="000000"/>
                          </a:solidFill>
                          <a:effectLst/>
                          <a:latin typeface="Athelas" panose="02000503000000020003" pitchFamily="2" charset="0"/>
                        </a:rPr>
                        <a:t>36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000" b="0" i="0" u="none" strike="noStrike">
                          <a:solidFill>
                            <a:srgbClr val="000000"/>
                          </a:solidFill>
                          <a:effectLst/>
                          <a:latin typeface="Athelas" panose="02000503000000020003" pitchFamily="2" charset="0"/>
                        </a:rPr>
                        <a:t>23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dirty="0">
                          <a:solidFill>
                            <a:srgbClr val="000000"/>
                          </a:solidFill>
                          <a:effectLst/>
                          <a:latin typeface="Athelas" panose="02000503000000020003" pitchFamily="2" charset="0"/>
                        </a:rPr>
                        <a:t>30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000" b="0" i="0" u="none" strike="noStrike">
                          <a:solidFill>
                            <a:srgbClr val="000000"/>
                          </a:solidFill>
                          <a:effectLst/>
                          <a:latin typeface="Athelas" panose="02000503000000020003" pitchFamily="2" charset="0"/>
                        </a:rPr>
                        <a:t>16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598465067"/>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De stat - instituții de învățământ superior</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21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81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thelas" panose="02000503000000020003" pitchFamily="2" charset="0"/>
                        </a:rPr>
                        <a:t>57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a:solidFill>
                            <a:srgbClr val="000000"/>
                          </a:solidFill>
                          <a:effectLst/>
                          <a:latin typeface="Athelas" panose="02000503000000020003" pitchFamily="2" charset="0"/>
                        </a:rPr>
                        <a:t>67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dirty="0">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000" b="0" i="0" u="none" strike="noStrike" dirty="0">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80513190"/>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Privat</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26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54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1000" b="0" i="0" u="none" strike="noStrike">
                          <a:solidFill>
                            <a:srgbClr val="000000"/>
                          </a:solidFill>
                          <a:effectLst/>
                          <a:latin typeface="Athelas" panose="02000503000000020003" pitchFamily="2" charset="0"/>
                        </a:rPr>
                        <a:t>50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thelas" panose="02000503000000020003" pitchFamily="2" charset="0"/>
                        </a:rPr>
                        <a:t>50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000" b="0" i="0" u="none" strike="noStrike">
                          <a:solidFill>
                            <a:srgbClr val="000000"/>
                          </a:solidFill>
                          <a:effectLst/>
                          <a:latin typeface="Athelas" panose="02000503000000020003" pitchFamily="2" charset="0"/>
                        </a:rPr>
                        <a:t>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000" b="0" i="0" u="none" strike="noStrike" dirty="0">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350754207"/>
                  </a:ext>
                </a:extLst>
              </a:tr>
              <a:tr h="0">
                <a:tc rowSpan="5">
                  <a:txBody>
                    <a:bodyPr/>
                    <a:lstStyle/>
                    <a:p>
                      <a:pPr algn="ctr" fontAlgn="ctr"/>
                      <a:r>
                        <a:rPr lang="en-US" sz="1000" b="0" i="0" u="none" strike="noStrike">
                          <a:solidFill>
                            <a:srgbClr val="000000"/>
                          </a:solidFill>
                          <a:effectLst/>
                          <a:latin typeface="Athelas" panose="02000503000000020003" pitchFamily="2" charset="0"/>
                        </a:rPr>
                        <a:t>Ani de activitate în poziția actuală</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Athelas" panose="02000503000000020003" pitchFamily="2" charset="0"/>
                        </a:rPr>
                        <a:t>1-5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74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1000" b="0" i="0" u="none" strike="noStrike">
                          <a:solidFill>
                            <a:srgbClr val="000000"/>
                          </a:solidFill>
                          <a:effectLst/>
                          <a:latin typeface="Athelas" panose="02000503000000020003" pitchFamily="2" charset="0"/>
                        </a:rPr>
                        <a:t>57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000" b="0" i="0" u="none" strike="noStrike">
                          <a:solidFill>
                            <a:srgbClr val="000000"/>
                          </a:solidFill>
                          <a:effectLst/>
                          <a:latin typeface="Athelas" panose="02000503000000020003" pitchFamily="2" charset="0"/>
                        </a:rPr>
                        <a:t>41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1000" b="0"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1000" b="0" i="0" u="none" strike="noStrike">
                          <a:solidFill>
                            <a:srgbClr val="000000"/>
                          </a:solidFill>
                          <a:effectLst/>
                          <a:latin typeface="Athelas" panose="02000503000000020003" pitchFamily="2" charset="0"/>
                        </a:rPr>
                        <a:t>16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AEC"/>
                    </a:solidFill>
                  </a:tcPr>
                </a:tc>
                <a:tc>
                  <a:txBody>
                    <a:bodyPr/>
                    <a:lstStyle/>
                    <a:p>
                      <a:pPr algn="ctr" fontAlgn="ctr"/>
                      <a:r>
                        <a:rPr lang="en-US" sz="1000" b="0" i="0" u="none" strike="noStrike">
                          <a:solidFill>
                            <a:srgbClr val="000000"/>
                          </a:solidFill>
                          <a:effectLst/>
                          <a:latin typeface="Athelas" panose="02000503000000020003" pitchFamily="2" charset="0"/>
                        </a:rPr>
                        <a:t>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10827537"/>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6-10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C"/>
                    </a:solidFill>
                  </a:tcPr>
                </a:tc>
                <a:tc>
                  <a:txBody>
                    <a:bodyPr/>
                    <a:lstStyle/>
                    <a:p>
                      <a:pPr algn="ctr" fontAlgn="ctr"/>
                      <a:r>
                        <a:rPr lang="en-US" sz="1000" b="0" i="0" u="none" strike="noStrike">
                          <a:solidFill>
                            <a:srgbClr val="000000"/>
                          </a:solidFill>
                          <a:effectLst/>
                          <a:latin typeface="Athelas" panose="02000503000000020003" pitchFamily="2" charset="0"/>
                        </a:rPr>
                        <a:t>49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000" b="0" i="0" u="none" strike="noStrike">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000" b="0" i="0" u="none" strike="noStrike">
                          <a:solidFill>
                            <a:srgbClr val="000000"/>
                          </a:solidFill>
                          <a:effectLst/>
                          <a:latin typeface="Athelas" panose="02000503000000020003" pitchFamily="2" charset="0"/>
                        </a:rPr>
                        <a:t>51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000" b="0" i="0" u="none" strike="noStrike">
                          <a:solidFill>
                            <a:srgbClr val="000000"/>
                          </a:solidFill>
                          <a:effectLst/>
                          <a:latin typeface="Athelas" panose="02000503000000020003" pitchFamily="2" charset="0"/>
                        </a:rPr>
                        <a:t>26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000" b="0" i="0" u="none" strike="noStrike">
                          <a:solidFill>
                            <a:srgbClr val="000000"/>
                          </a:solidFill>
                          <a:effectLst/>
                          <a:latin typeface="Athelas" panose="02000503000000020003" pitchFamily="2" charset="0"/>
                        </a:rPr>
                        <a:t>29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929279765"/>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11-20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49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55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1000" b="0" i="0" u="none" strike="noStrike">
                          <a:solidFill>
                            <a:srgbClr val="000000"/>
                          </a:solidFill>
                          <a:effectLst/>
                          <a:latin typeface="Athelas" panose="02000503000000020003" pitchFamily="2" charset="0"/>
                        </a:rPr>
                        <a:t>63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2"/>
                    </a:solidFill>
                  </a:tcPr>
                </a:tc>
                <a:tc>
                  <a:txBody>
                    <a:bodyPr/>
                    <a:lstStyle/>
                    <a:p>
                      <a:pPr algn="ctr" fontAlgn="ctr"/>
                      <a:r>
                        <a:rPr lang="en-US" sz="1000" b="0" i="0" u="none" strike="noStrike">
                          <a:solidFill>
                            <a:srgbClr val="000000"/>
                          </a:solidFill>
                          <a:effectLst/>
                          <a:latin typeface="Athelas" panose="02000503000000020003" pitchFamily="2" charset="0"/>
                        </a:rPr>
                        <a:t>37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000" b="0" i="0" u="none" strike="noStrike">
                          <a:solidFill>
                            <a:srgbClr val="000000"/>
                          </a:solidFill>
                          <a:effectLst/>
                          <a:latin typeface="Athelas" panose="02000503000000020003" pitchFamily="2" charset="0"/>
                        </a:rPr>
                        <a:t>29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000" b="0" i="0" u="none" strike="noStrike" dirty="0">
                          <a:solidFill>
                            <a:srgbClr val="000000"/>
                          </a:solidFill>
                          <a:effectLst/>
                          <a:latin typeface="Athelas" panose="02000503000000020003" pitchFamily="2" charset="0"/>
                        </a:rPr>
                        <a:t>18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1000" b="0" i="0" u="none" strike="noStrike">
                          <a:solidFill>
                            <a:srgbClr val="000000"/>
                          </a:solidFill>
                          <a:effectLst/>
                          <a:latin typeface="Athelas" panose="02000503000000020003" pitchFamily="2" charset="0"/>
                        </a:rPr>
                        <a:t>12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127368692"/>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21-30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1"/>
                    </a:solidFill>
                  </a:tcPr>
                </a:tc>
                <a:tc>
                  <a:txBody>
                    <a:bodyPr/>
                    <a:lstStyle/>
                    <a:p>
                      <a:pPr algn="ctr" fontAlgn="ctr"/>
                      <a:r>
                        <a:rPr lang="en-US" sz="1000" b="0" i="0" u="none" strike="noStrike">
                          <a:solidFill>
                            <a:srgbClr val="000000"/>
                          </a:solidFill>
                          <a:effectLst/>
                          <a:latin typeface="Athelas" panose="02000503000000020003" pitchFamily="2" charset="0"/>
                        </a:rPr>
                        <a:t>67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EBAE"/>
                    </a:solidFill>
                  </a:tcPr>
                </a:tc>
                <a:tc>
                  <a:txBody>
                    <a:bodyPr/>
                    <a:lstStyle/>
                    <a:p>
                      <a:pPr algn="ctr" fontAlgn="ctr"/>
                      <a:r>
                        <a:rPr lang="en-US" sz="1000" b="0" i="0" u="none" strike="noStrike">
                          <a:solidFill>
                            <a:srgbClr val="000000"/>
                          </a:solidFill>
                          <a:effectLst/>
                          <a:latin typeface="Athelas" panose="02000503000000020003" pitchFamily="2" charset="0"/>
                        </a:rPr>
                        <a:t>48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5"/>
                    </a:solidFill>
                  </a:tcPr>
                </a:tc>
                <a:tc>
                  <a:txBody>
                    <a:bodyPr/>
                    <a:lstStyle/>
                    <a:p>
                      <a:pPr algn="ctr" fontAlgn="ctr"/>
                      <a:r>
                        <a:rPr lang="en-US" sz="1000" b="0" i="0" u="none" strike="noStrike">
                          <a:solidFill>
                            <a:srgbClr val="000000"/>
                          </a:solidFill>
                          <a:effectLst/>
                          <a:latin typeface="Athelas" panose="02000503000000020003" pitchFamily="2" charset="0"/>
                        </a:rPr>
                        <a:t>52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1000" b="0" i="0" u="none" strike="noStrike">
                          <a:solidFill>
                            <a:srgbClr val="000000"/>
                          </a:solidFill>
                          <a:effectLst/>
                          <a:latin typeface="Athelas" panose="02000503000000020003" pitchFamily="2" charset="0"/>
                        </a:rPr>
                        <a:t>45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4D1"/>
                    </a:solidFill>
                  </a:tcPr>
                </a:tc>
                <a:tc>
                  <a:txBody>
                    <a:bodyPr/>
                    <a:lstStyle/>
                    <a:p>
                      <a:pPr algn="ctr" fontAlgn="ctr"/>
                      <a:r>
                        <a:rPr lang="en-US" sz="1000" b="0" i="0" u="none" strike="noStrike" dirty="0">
                          <a:solidFill>
                            <a:srgbClr val="000000"/>
                          </a:solidFill>
                          <a:effectLst/>
                          <a:latin typeface="Athelas" panose="02000503000000020003" pitchFamily="2" charset="0"/>
                        </a:rPr>
                        <a:t>36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extLst>
                  <a:ext uri="{0D108BD9-81ED-4DB2-BD59-A6C34878D82A}">
                    <a16:rowId xmlns:a16="http://schemas.microsoft.com/office/drawing/2014/main" xmlns="" val="2605717493"/>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31+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Athelas" panose="02000503000000020003" pitchFamily="2" charset="0"/>
                        </a:rPr>
                        <a:t>48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3EAAB"/>
                    </a:solidFill>
                  </a:tcPr>
                </a:tc>
                <a:tc>
                  <a:txBody>
                    <a:bodyPr/>
                    <a:lstStyle/>
                    <a:p>
                      <a:pPr algn="ctr" fontAlgn="ctr"/>
                      <a:r>
                        <a:rPr lang="en-US" sz="1000" b="0" i="0" u="none" strike="noStrike">
                          <a:solidFill>
                            <a:srgbClr val="000000"/>
                          </a:solidFill>
                          <a:effectLst/>
                          <a:latin typeface="Athelas" panose="02000503000000020003" pitchFamily="2" charset="0"/>
                        </a:rPr>
                        <a:t>63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000" b="0" i="0" u="none" strike="noStrike">
                          <a:solidFill>
                            <a:srgbClr val="000000"/>
                          </a:solidFill>
                          <a:effectLst/>
                          <a:latin typeface="Athelas" panose="02000503000000020003" pitchFamily="2" charset="0"/>
                        </a:rPr>
                        <a:t>46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F1C7"/>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1000" b="0" i="0" u="none" strike="noStrike">
                          <a:solidFill>
                            <a:srgbClr val="000000"/>
                          </a:solidFill>
                          <a:effectLst/>
                          <a:latin typeface="Athelas" panose="02000503000000020003" pitchFamily="2" charset="0"/>
                        </a:rPr>
                        <a:t>25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000" b="0" i="0" u="none" strike="noStrike" dirty="0">
                          <a:solidFill>
                            <a:srgbClr val="000000"/>
                          </a:solidFill>
                          <a:effectLst/>
                          <a:latin typeface="Athelas" panose="02000503000000020003" pitchFamily="2" charset="0"/>
                        </a:rPr>
                        <a:t>19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AE9"/>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9210217"/>
                  </a:ext>
                </a:extLst>
              </a:tr>
              <a:tr h="0">
                <a:tc rowSpan="5">
                  <a:txBody>
                    <a:bodyPr/>
                    <a:lstStyle/>
                    <a:p>
                      <a:pPr algn="ctr" fontAlgn="ctr"/>
                      <a:r>
                        <a:rPr lang="en-US" sz="1000" b="0" i="0" u="none" strike="noStrike">
                          <a:solidFill>
                            <a:srgbClr val="000000"/>
                          </a:solidFill>
                          <a:effectLst/>
                          <a:latin typeface="Athelas" panose="02000503000000020003" pitchFamily="2" charset="0"/>
                        </a:rPr>
                        <a:t>Ani de activitate în domeniul industriei cărții</a:t>
                      </a:r>
                    </a:p>
                  </a:txBody>
                  <a:tcPr marL="3898" marR="3898" marT="389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000" b="0" i="0" u="none" strike="noStrike">
                          <a:solidFill>
                            <a:srgbClr val="000000"/>
                          </a:solidFill>
                          <a:effectLst/>
                          <a:latin typeface="Athelas" panose="02000503000000020003" pitchFamily="2" charset="0"/>
                        </a:rPr>
                        <a:t>1-5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55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000" b="0" i="0" u="none" strike="noStrike">
                          <a:solidFill>
                            <a:srgbClr val="000000"/>
                          </a:solidFill>
                          <a:effectLst/>
                          <a:latin typeface="Athelas" panose="02000503000000020003" pitchFamily="2" charset="0"/>
                        </a:rPr>
                        <a:t>53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000" b="0" i="0" u="none" strike="noStrike">
                          <a:solidFill>
                            <a:srgbClr val="000000"/>
                          </a:solidFill>
                          <a:effectLst/>
                          <a:latin typeface="Athelas" panose="02000503000000020003" pitchFamily="2" charset="0"/>
                        </a:rPr>
                        <a:t>33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000" b="0"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000" b="0" i="0" u="none" strike="noStrike">
                          <a:solidFill>
                            <a:srgbClr val="000000"/>
                          </a:solidFill>
                          <a:effectLst/>
                          <a:latin typeface="Athelas" panose="02000503000000020003" pitchFamily="2" charset="0"/>
                        </a:rPr>
                        <a:t>40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000" b="0" i="0" u="none" strike="noStrike">
                          <a:solidFill>
                            <a:srgbClr val="000000"/>
                          </a:solidFill>
                          <a:effectLst/>
                          <a:latin typeface="Athelas" panose="02000503000000020003" pitchFamily="2" charset="0"/>
                        </a:rPr>
                        <a:t>44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dirty="0">
                          <a:solidFill>
                            <a:srgbClr val="000000"/>
                          </a:solidFill>
                          <a:effectLst/>
                          <a:latin typeface="Athelas" panose="02000503000000020003" pitchFamily="2" charset="0"/>
                        </a:rPr>
                        <a:t>16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709454984"/>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6-10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36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1000" b="0" i="0" u="none" strike="noStrike">
                          <a:solidFill>
                            <a:srgbClr val="000000"/>
                          </a:solidFill>
                          <a:effectLst/>
                          <a:latin typeface="Athelas" panose="02000503000000020003" pitchFamily="2" charset="0"/>
                        </a:rPr>
                        <a:t>50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000000"/>
                          </a:solidFill>
                          <a:effectLst/>
                          <a:latin typeface="Athelas" panose="02000503000000020003" pitchFamily="2" charset="0"/>
                        </a:rPr>
                        <a:t>42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000" b="0" i="0" u="none" strike="noStrike">
                          <a:solidFill>
                            <a:srgbClr val="000000"/>
                          </a:solidFill>
                          <a:effectLst/>
                          <a:latin typeface="Athelas" panose="02000503000000020003" pitchFamily="2" charset="0"/>
                        </a:rPr>
                        <a:t>50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000" b="0" i="0" u="none" strike="noStrike">
                          <a:solidFill>
                            <a:srgbClr val="000000"/>
                          </a:solidFill>
                          <a:effectLst/>
                          <a:latin typeface="Athelas" panose="02000503000000020003" pitchFamily="2" charset="0"/>
                        </a:rPr>
                        <a:t>39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000" b="0" i="0" u="none" strike="noStrike">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581796651"/>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11-20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46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59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Athelas" panose="02000503000000020003" pitchFamily="2" charset="0"/>
                        </a:rPr>
                        <a:t>63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thelas" panose="02000503000000020003" pitchFamily="2" charset="0"/>
                        </a:rPr>
                        <a:t>28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000" b="0" i="0" u="none" strike="noStrike">
                          <a:solidFill>
                            <a:srgbClr val="000000"/>
                          </a:solidFill>
                          <a:effectLst/>
                          <a:latin typeface="Athelas" panose="02000503000000020003" pitchFamily="2" charset="0"/>
                        </a:rPr>
                        <a:t>28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000" b="0" i="0" u="none" strike="noStrike">
                          <a:solidFill>
                            <a:srgbClr val="000000"/>
                          </a:solidFill>
                          <a:effectLst/>
                          <a:latin typeface="Athelas" panose="02000503000000020003" pitchFamily="2" charset="0"/>
                        </a:rPr>
                        <a:t>24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000" b="0" i="0" u="none" strike="noStrike">
                          <a:solidFill>
                            <a:srgbClr val="000000"/>
                          </a:solidFill>
                          <a:effectLst/>
                          <a:latin typeface="Athelas" panose="02000503000000020003" pitchFamily="2" charset="0"/>
                        </a:rPr>
                        <a:t>20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1000" b="0" i="0" u="none" strike="noStrike">
                          <a:solidFill>
                            <a:srgbClr val="000000"/>
                          </a:solidFill>
                          <a:effectLst/>
                          <a:latin typeface="Athelas" panose="02000503000000020003" pitchFamily="2" charset="0"/>
                        </a:rPr>
                        <a:t>17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2013259212"/>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21-30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46</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000" b="0" i="0" u="none" strike="noStrike">
                          <a:solidFill>
                            <a:srgbClr val="000000"/>
                          </a:solidFill>
                          <a:effectLst/>
                          <a:latin typeface="Athelas" panose="02000503000000020003" pitchFamily="2" charset="0"/>
                        </a:rPr>
                        <a:t>59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Athelas" panose="02000503000000020003" pitchFamily="2" charset="0"/>
                        </a:rPr>
                        <a:t>41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000" b="0" i="0" u="none" strike="noStrike">
                          <a:solidFill>
                            <a:srgbClr val="000000"/>
                          </a:solidFill>
                          <a:effectLst/>
                          <a:latin typeface="Athelas" panose="02000503000000020003" pitchFamily="2" charset="0"/>
                        </a:rPr>
                        <a:t>52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000" b="0" i="0" u="none" strike="noStrike">
                          <a:solidFill>
                            <a:srgbClr val="000000"/>
                          </a:solidFill>
                          <a:effectLst/>
                          <a:latin typeface="Athelas" panose="02000503000000020003" pitchFamily="2" charset="0"/>
                        </a:rPr>
                        <a:t>35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a:solidFill>
                            <a:srgbClr val="000000"/>
                          </a:solidFill>
                          <a:effectLst/>
                          <a:latin typeface="Athelas" panose="02000503000000020003" pitchFamily="2" charset="0"/>
                        </a:rPr>
                        <a:t>28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000" b="0" i="0" u="none" strike="noStrike">
                          <a:solidFill>
                            <a:srgbClr val="000000"/>
                          </a:solidFill>
                          <a:effectLst/>
                          <a:latin typeface="Athelas" panose="02000503000000020003" pitchFamily="2" charset="0"/>
                        </a:rPr>
                        <a:t>24</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000" b="0" i="0" u="none" strike="noStrike" dirty="0">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2000443399"/>
                  </a:ext>
                </a:extLst>
              </a:tr>
              <a:tr h="0">
                <a:tc vMerge="1">
                  <a:txBody>
                    <a:bodyPr/>
                    <a:lstStyle/>
                    <a:p>
                      <a:endParaRPr lang="en-US"/>
                    </a:p>
                  </a:txBody>
                  <a:tcPr/>
                </a:tc>
                <a:tc>
                  <a:txBody>
                    <a:bodyPr/>
                    <a:lstStyle/>
                    <a:p>
                      <a:pPr algn="l" fontAlgn="b"/>
                      <a:r>
                        <a:rPr lang="en-US" sz="1000" b="0" i="0" u="none" strike="noStrike">
                          <a:solidFill>
                            <a:srgbClr val="000000"/>
                          </a:solidFill>
                          <a:effectLst/>
                          <a:latin typeface="Athelas" panose="02000503000000020003" pitchFamily="2" charset="0"/>
                        </a:rPr>
                        <a:t>31+ ani</a:t>
                      </a:r>
                    </a:p>
                  </a:txBody>
                  <a:tcPr marL="3898" marR="3898" marT="389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1" i="0" u="none" strike="noStrike">
                          <a:solidFill>
                            <a:srgbClr val="000000"/>
                          </a:solidFill>
                          <a:effectLst/>
                          <a:latin typeface="Athelas" panose="02000503000000020003" pitchFamily="2" charset="0"/>
                        </a:rPr>
                        <a:t>65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Athelas" panose="02000503000000020003" pitchFamily="2" charset="0"/>
                        </a:rPr>
                        <a:t>68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1000" b="0" i="0" u="none" strike="noStrike">
                          <a:solidFill>
                            <a:srgbClr val="000000"/>
                          </a:solidFill>
                          <a:effectLst/>
                          <a:latin typeface="Athelas" panose="02000503000000020003" pitchFamily="2" charset="0"/>
                        </a:rPr>
                        <a:t>69</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1000" b="0" i="0" u="none" strike="noStrike">
                          <a:solidFill>
                            <a:srgbClr val="000000"/>
                          </a:solidFill>
                          <a:effectLst/>
                          <a:latin typeface="Athelas" panose="02000503000000020003" pitchFamily="2" charset="0"/>
                        </a:rPr>
                        <a:t>43</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000" b="0" i="0" u="none" strike="noStrike">
                          <a:solidFill>
                            <a:srgbClr val="000000"/>
                          </a:solidFill>
                          <a:effectLst/>
                          <a:latin typeface="Athelas" panose="02000503000000020003" pitchFamily="2" charset="0"/>
                        </a:rPr>
                        <a:t>45</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1000" b="0" i="0" u="none" strike="noStrike">
                          <a:solidFill>
                            <a:srgbClr val="000000"/>
                          </a:solidFill>
                          <a:effectLst/>
                          <a:latin typeface="Athelas" panose="02000503000000020003" pitchFamily="2" charset="0"/>
                        </a:rPr>
                        <a:t>37</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000" b="0" i="0" u="none" strike="noStrike">
                          <a:solidFill>
                            <a:srgbClr val="000000"/>
                          </a:solidFill>
                          <a:effectLst/>
                          <a:latin typeface="Athelas" panose="02000503000000020003" pitchFamily="2" charset="0"/>
                        </a:rPr>
                        <a:t>31</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000" b="0" i="0" u="none" strike="noStrike">
                          <a:solidFill>
                            <a:srgbClr val="000000"/>
                          </a:solidFill>
                          <a:effectLst/>
                          <a:latin typeface="Athelas" panose="02000503000000020003" pitchFamily="2" charset="0"/>
                        </a:rPr>
                        <a:t>38</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000" b="0" i="0" u="none" strike="noStrike">
                          <a:solidFill>
                            <a:srgbClr val="000000"/>
                          </a:solidFill>
                          <a:effectLst/>
                          <a:latin typeface="Athelas" panose="02000503000000020003" pitchFamily="2" charset="0"/>
                        </a:rPr>
                        <a:t>20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1000" b="0" i="0" u="none" strike="noStrike" dirty="0">
                          <a:solidFill>
                            <a:srgbClr val="000000"/>
                          </a:solidFill>
                          <a:effectLst/>
                          <a:latin typeface="Athelas" panose="02000503000000020003" pitchFamily="2" charset="0"/>
                        </a:rPr>
                        <a:t>0</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thelas" panose="02000503000000020003" pitchFamily="2" charset="0"/>
                        </a:rPr>
                        <a:t>2</a:t>
                      </a:r>
                    </a:p>
                  </a:txBody>
                  <a:tcPr marL="3898" marR="3898" marT="38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2299328865"/>
                  </a:ext>
                </a:extLst>
              </a:tr>
            </a:tbl>
          </a:graphicData>
        </a:graphic>
      </p:graphicFrame>
    </p:spTree>
    <p:extLst>
      <p:ext uri="{BB962C8B-B14F-4D97-AF65-F5344CB8AC3E}">
        <p14:creationId xmlns:p14="http://schemas.microsoft.com/office/powerpoint/2010/main" val="161645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reptunghi 17">
            <a:extLst>
              <a:ext uri="{FF2B5EF4-FFF2-40B4-BE49-F238E27FC236}">
                <a16:creationId xmlns:a16="http://schemas.microsoft.com/office/drawing/2014/main" xmlns="" id="{5F6E5AD7-05A7-4F23-9AB9-684CAA7CAE4C}"/>
              </a:ext>
            </a:extLst>
          </p:cNvPr>
          <p:cNvSpPr/>
          <p:nvPr/>
        </p:nvSpPr>
        <p:spPr>
          <a:xfrm>
            <a:off x="2801007" y="2552700"/>
            <a:ext cx="6324599"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Exo" panose="00000500000000000000" pitchFamily="2" charset="0"/>
                <a:ea typeface="Eurostile" charset="0"/>
                <a:cs typeface="Eurostile" charset="0"/>
              </a:rPr>
              <a:t>PROFILUL RESPONDENȚILOR</a:t>
            </a:r>
            <a:endParaRPr lang="ro-RO" sz="3200" dirty="0">
              <a:solidFill>
                <a:schemeClr val="bg1"/>
              </a:solidFill>
              <a:latin typeface="Exo" panose="00000500000000000000" pitchFamily="2" charset="0"/>
              <a:ea typeface="Eurostile" charset="0"/>
              <a:cs typeface="Eurostile" charset="0"/>
            </a:endParaRPr>
          </a:p>
        </p:txBody>
      </p:sp>
      <p:sp>
        <p:nvSpPr>
          <p:cNvPr id="2" name="Rectangle 1">
            <a:extLst>
              <a:ext uri="{FF2B5EF4-FFF2-40B4-BE49-F238E27FC236}">
                <a16:creationId xmlns:a16="http://schemas.microsoft.com/office/drawing/2014/main" xmlns="" id="{088A6296-9DFD-4548-8894-3D43C44F1AE2}"/>
              </a:ext>
            </a:extLst>
          </p:cNvPr>
          <p:cNvSpPr/>
          <p:nvPr/>
        </p:nvSpPr>
        <p:spPr>
          <a:xfrm>
            <a:off x="0" y="-15552"/>
            <a:ext cx="12192000" cy="687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ectangle 3">
            <a:extLst>
              <a:ext uri="{FF2B5EF4-FFF2-40B4-BE49-F238E27FC236}">
                <a16:creationId xmlns:a16="http://schemas.microsoft.com/office/drawing/2014/main" xmlns="" id="{3E9D4059-84A7-46D6-8687-AB579BC7919D}"/>
              </a:ext>
            </a:extLst>
          </p:cNvPr>
          <p:cNvSpPr/>
          <p:nvPr/>
        </p:nvSpPr>
        <p:spPr>
          <a:xfrm>
            <a:off x="1967453" y="3198168"/>
            <a:ext cx="8257095" cy="461665"/>
          </a:xfrm>
          <a:prstGeom prst="rect">
            <a:avLst/>
          </a:prstGeom>
        </p:spPr>
        <p:txBody>
          <a:bodyPr wrap="square">
            <a:spAutoFit/>
          </a:bodyPr>
          <a:lstStyle/>
          <a:p>
            <a:pPr algn="ctr"/>
            <a:r>
              <a:rPr lang="ro-RO" sz="2400" b="1" i="1" dirty="0">
                <a:latin typeface="Athelas" panose="02000503000000020003" pitchFamily="2" charset="0"/>
                <a:ea typeface="Calibri" panose="020F0502020204030204" pitchFamily="34" charset="0"/>
                <a:cs typeface="Times New Roman" panose="02020603050405020304" pitchFamily="18" charset="0"/>
              </a:rPr>
              <a:t>Opinia despre resursele umane din industria cărții și lecturii publice</a:t>
            </a:r>
          </a:p>
        </p:txBody>
      </p:sp>
    </p:spTree>
    <p:extLst>
      <p:ext uri="{BB962C8B-B14F-4D97-AF65-F5344CB8AC3E}">
        <p14:creationId xmlns:p14="http://schemas.microsoft.com/office/powerpoint/2010/main" val="266636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Q18. </a:t>
            </a:r>
            <a:r>
              <a:rPr lang="ro-RO" sz="1800" b="1" dirty="0">
                <a:solidFill>
                  <a:schemeClr val="tx1"/>
                </a:solidFill>
                <a:latin typeface="Athelas" panose="02000503000000020003" pitchFamily="2" charset="0"/>
              </a:rPr>
              <a:t>Cum ați evalua nivelul dvs. în ceea ce privește următoarele competențe? (selectați un răspuns în fiecare rând),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rPr>
              <a:t>%</a:t>
            </a:r>
          </a:p>
        </p:txBody>
      </p:sp>
      <p:pic>
        <p:nvPicPr>
          <p:cNvPr id="4" name="Picture 3">
            <a:extLst>
              <a:ext uri="{FF2B5EF4-FFF2-40B4-BE49-F238E27FC236}">
                <a16:creationId xmlns:a16="http://schemas.microsoft.com/office/drawing/2014/main" xmlns="" id="{7F21497F-E3C8-41E8-781F-ADD73B933CCD}"/>
              </a:ext>
            </a:extLst>
          </p:cNvPr>
          <p:cNvPicPr>
            <a:picLocks noChangeAspect="1"/>
          </p:cNvPicPr>
          <p:nvPr/>
        </p:nvPicPr>
        <p:blipFill>
          <a:blip r:embed="rId3"/>
          <a:srcRect l="1727" t="8426" r="13420" b="10628"/>
          <a:stretch/>
        </p:blipFill>
        <p:spPr>
          <a:xfrm>
            <a:off x="1003985" y="1398193"/>
            <a:ext cx="9650632" cy="3598285"/>
          </a:xfrm>
          <a:prstGeom prst="rect">
            <a:avLst/>
          </a:prstGeom>
        </p:spPr>
      </p:pic>
      <p:sp>
        <p:nvSpPr>
          <p:cNvPr id="5" name="TextBox 7">
            <a:extLst>
              <a:ext uri="{FF2B5EF4-FFF2-40B4-BE49-F238E27FC236}">
                <a16:creationId xmlns:a16="http://schemas.microsoft.com/office/drawing/2014/main" xmlns="" id="{C4FC512E-B04B-841B-AC3E-11638AB142BF}"/>
              </a:ext>
            </a:extLst>
          </p:cNvPr>
          <p:cNvSpPr txBox="1"/>
          <p:nvPr/>
        </p:nvSpPr>
        <p:spPr>
          <a:xfrm>
            <a:off x="304802" y="5386965"/>
            <a:ext cx="10954140" cy="1323439"/>
          </a:xfrm>
          <a:prstGeom prst="rect">
            <a:avLst/>
          </a:prstGeom>
          <a:noFill/>
        </p:spPr>
        <p:txBody>
          <a:bodyPr wrap="square" rtlCol="0">
            <a:spAutoFit/>
          </a:bodyPr>
          <a:lstStyle/>
          <a:p>
            <a:pPr algn="just"/>
            <a:r>
              <a:rPr lang="ro-MD" sz="1600" dirty="0">
                <a:latin typeface="Athelas" panose="02000503000000020003" pitchFamily="2" charset="0"/>
              </a:rPr>
              <a:t>Majoritatea respondenților au apreciat că posedă toate competențele specificate la un nivel bun. În baza autoevaluării, top 3 competențe deținute de către respondenți sunt: abilități de comunicare (83% - foarte bun / oarecum bun), abilități de utilizare a calculatorului la locul de muncă (82%) și capacitatea de a învăța individual (81%). </a:t>
            </a:r>
          </a:p>
          <a:p>
            <a:pPr algn="just"/>
            <a:r>
              <a:rPr lang="ro-MD" sz="1600" dirty="0">
                <a:latin typeface="Athelas" panose="02000503000000020003" pitchFamily="2" charset="0"/>
              </a:rPr>
              <a:t>Totodată deținerea competențelor precum promovare/marketing (39%), lucrul cu bazele de date (34%) și abilitățile analitice și de cercetare (31%) a fost auto-evaluată la un nivel mai jos de către respondenți.</a:t>
            </a:r>
          </a:p>
        </p:txBody>
      </p:sp>
    </p:spTree>
    <p:extLst>
      <p:ext uri="{BB962C8B-B14F-4D97-AF65-F5344CB8AC3E}">
        <p14:creationId xmlns:p14="http://schemas.microsoft.com/office/powerpoint/2010/main" val="309905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Q18. </a:t>
            </a:r>
            <a:r>
              <a:rPr lang="ro-RO" sz="1800" b="1" dirty="0">
                <a:solidFill>
                  <a:schemeClr val="tx1"/>
                </a:solidFill>
                <a:latin typeface="Athelas" panose="02000503000000020003" pitchFamily="2" charset="0"/>
              </a:rPr>
              <a:t>Cum ați evalua nivelul dvs. în ceea ce privește următoarele competențe? (selectați un răspuns în fiecare rând), </a:t>
            </a:r>
            <a:r>
              <a:rPr lang="en-US" sz="1800" b="1" dirty="0">
                <a:solidFill>
                  <a:schemeClr val="bg1">
                    <a:lumMod val="50000"/>
                  </a:schemeClr>
                </a:solidFill>
                <a:latin typeface="Athelas" panose="02000503000000020003" pitchFamily="2"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5" name="Rectangle 4">
            <a:extLst>
              <a:ext uri="{FF2B5EF4-FFF2-40B4-BE49-F238E27FC236}">
                <a16:creationId xmlns:a16="http://schemas.microsoft.com/office/drawing/2014/main" xmlns="" id="{D7D719E5-20AA-A12E-DDFF-FFC6C8A56799}"/>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E620B7C4-0995-8576-9C52-68EA36F8421B}"/>
              </a:ext>
            </a:extLst>
          </p:cNvPr>
          <p:cNvGraphicFramePr>
            <a:graphicFrameLocks noGrp="1"/>
          </p:cNvGraphicFramePr>
          <p:nvPr>
            <p:extLst>
              <p:ext uri="{D42A27DB-BD31-4B8C-83A1-F6EECF244321}">
                <p14:modId xmlns:p14="http://schemas.microsoft.com/office/powerpoint/2010/main" val="1192265279"/>
              </p:ext>
            </p:extLst>
          </p:nvPr>
        </p:nvGraphicFramePr>
        <p:xfrm>
          <a:off x="0" y="2067242"/>
          <a:ext cx="12192020" cy="3400598"/>
        </p:xfrm>
        <a:graphic>
          <a:graphicData uri="http://schemas.openxmlformats.org/drawingml/2006/table">
            <a:tbl>
              <a:tblPr/>
              <a:tblGrid>
                <a:gridCol w="629920">
                  <a:extLst>
                    <a:ext uri="{9D8B030D-6E8A-4147-A177-3AD203B41FA5}">
                      <a16:colId xmlns:a16="http://schemas.microsoft.com/office/drawing/2014/main" xmlns="" val="3114736373"/>
                    </a:ext>
                  </a:extLst>
                </a:gridCol>
                <a:gridCol w="2021840">
                  <a:extLst>
                    <a:ext uri="{9D8B030D-6E8A-4147-A177-3AD203B41FA5}">
                      <a16:colId xmlns:a16="http://schemas.microsoft.com/office/drawing/2014/main" xmlns="" val="314746146"/>
                    </a:ext>
                  </a:extLst>
                </a:gridCol>
                <a:gridCol w="254000">
                  <a:extLst>
                    <a:ext uri="{9D8B030D-6E8A-4147-A177-3AD203B41FA5}">
                      <a16:colId xmlns:a16="http://schemas.microsoft.com/office/drawing/2014/main" xmlns="" val="1248399110"/>
                    </a:ext>
                  </a:extLst>
                </a:gridCol>
                <a:gridCol w="619084">
                  <a:extLst>
                    <a:ext uri="{9D8B030D-6E8A-4147-A177-3AD203B41FA5}">
                      <a16:colId xmlns:a16="http://schemas.microsoft.com/office/drawing/2014/main" xmlns="" val="1905573247"/>
                    </a:ext>
                  </a:extLst>
                </a:gridCol>
                <a:gridCol w="619084">
                  <a:extLst>
                    <a:ext uri="{9D8B030D-6E8A-4147-A177-3AD203B41FA5}">
                      <a16:colId xmlns:a16="http://schemas.microsoft.com/office/drawing/2014/main" xmlns="" val="2725477621"/>
                    </a:ext>
                  </a:extLst>
                </a:gridCol>
                <a:gridCol w="619084">
                  <a:extLst>
                    <a:ext uri="{9D8B030D-6E8A-4147-A177-3AD203B41FA5}">
                      <a16:colId xmlns:a16="http://schemas.microsoft.com/office/drawing/2014/main" xmlns="" val="1384530187"/>
                    </a:ext>
                  </a:extLst>
                </a:gridCol>
                <a:gridCol w="619084">
                  <a:extLst>
                    <a:ext uri="{9D8B030D-6E8A-4147-A177-3AD203B41FA5}">
                      <a16:colId xmlns:a16="http://schemas.microsoft.com/office/drawing/2014/main" xmlns="" val="3671077989"/>
                    </a:ext>
                  </a:extLst>
                </a:gridCol>
                <a:gridCol w="619084">
                  <a:extLst>
                    <a:ext uri="{9D8B030D-6E8A-4147-A177-3AD203B41FA5}">
                      <a16:colId xmlns:a16="http://schemas.microsoft.com/office/drawing/2014/main" xmlns="" val="573523717"/>
                    </a:ext>
                  </a:extLst>
                </a:gridCol>
                <a:gridCol w="619084">
                  <a:extLst>
                    <a:ext uri="{9D8B030D-6E8A-4147-A177-3AD203B41FA5}">
                      <a16:colId xmlns:a16="http://schemas.microsoft.com/office/drawing/2014/main" xmlns="" val="579897170"/>
                    </a:ext>
                  </a:extLst>
                </a:gridCol>
                <a:gridCol w="619084">
                  <a:extLst>
                    <a:ext uri="{9D8B030D-6E8A-4147-A177-3AD203B41FA5}">
                      <a16:colId xmlns:a16="http://schemas.microsoft.com/office/drawing/2014/main" xmlns="" val="3515271129"/>
                    </a:ext>
                  </a:extLst>
                </a:gridCol>
                <a:gridCol w="619084">
                  <a:extLst>
                    <a:ext uri="{9D8B030D-6E8A-4147-A177-3AD203B41FA5}">
                      <a16:colId xmlns:a16="http://schemas.microsoft.com/office/drawing/2014/main" xmlns="" val="4225784568"/>
                    </a:ext>
                  </a:extLst>
                </a:gridCol>
                <a:gridCol w="619084">
                  <a:extLst>
                    <a:ext uri="{9D8B030D-6E8A-4147-A177-3AD203B41FA5}">
                      <a16:colId xmlns:a16="http://schemas.microsoft.com/office/drawing/2014/main" xmlns="" val="4077326987"/>
                    </a:ext>
                  </a:extLst>
                </a:gridCol>
                <a:gridCol w="619084">
                  <a:extLst>
                    <a:ext uri="{9D8B030D-6E8A-4147-A177-3AD203B41FA5}">
                      <a16:colId xmlns:a16="http://schemas.microsoft.com/office/drawing/2014/main" xmlns="" val="3236010627"/>
                    </a:ext>
                  </a:extLst>
                </a:gridCol>
                <a:gridCol w="619084">
                  <a:extLst>
                    <a:ext uri="{9D8B030D-6E8A-4147-A177-3AD203B41FA5}">
                      <a16:colId xmlns:a16="http://schemas.microsoft.com/office/drawing/2014/main" xmlns="" val="2900308604"/>
                    </a:ext>
                  </a:extLst>
                </a:gridCol>
                <a:gridCol w="619084">
                  <a:extLst>
                    <a:ext uri="{9D8B030D-6E8A-4147-A177-3AD203B41FA5}">
                      <a16:colId xmlns:a16="http://schemas.microsoft.com/office/drawing/2014/main" xmlns="" val="1536097907"/>
                    </a:ext>
                  </a:extLst>
                </a:gridCol>
                <a:gridCol w="619084">
                  <a:extLst>
                    <a:ext uri="{9D8B030D-6E8A-4147-A177-3AD203B41FA5}">
                      <a16:colId xmlns:a16="http://schemas.microsoft.com/office/drawing/2014/main" xmlns="" val="2855833332"/>
                    </a:ext>
                  </a:extLst>
                </a:gridCol>
                <a:gridCol w="619084">
                  <a:extLst>
                    <a:ext uri="{9D8B030D-6E8A-4147-A177-3AD203B41FA5}">
                      <a16:colId xmlns:a16="http://schemas.microsoft.com/office/drawing/2014/main" xmlns="" val="2523524116"/>
                    </a:ext>
                  </a:extLst>
                </a:gridCol>
                <a:gridCol w="619084">
                  <a:extLst>
                    <a:ext uri="{9D8B030D-6E8A-4147-A177-3AD203B41FA5}">
                      <a16:colId xmlns:a16="http://schemas.microsoft.com/office/drawing/2014/main" xmlns="" val="1030167181"/>
                    </a:ext>
                  </a:extLst>
                </a:gridCol>
              </a:tblGrid>
              <a:tr h="0">
                <a:tc rowSpan="2" gridSpan="2">
                  <a:txBody>
                    <a:bodyPr/>
                    <a:lstStyle/>
                    <a:p>
                      <a:pPr algn="ctr" fontAlgn="ctr"/>
                      <a:r>
                        <a:rPr lang="en-US" sz="800" b="1" i="0" u="none" strike="noStrike">
                          <a:solidFill>
                            <a:srgbClr val="000000"/>
                          </a:solidFill>
                          <a:effectLst/>
                          <a:latin typeface="Athelas" panose="02000503000000020003" pitchFamily="2" charset="0"/>
                        </a:rPr>
                        <a:t>% pe rând</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800" b="1" i="0" u="none" strike="noStrike">
                          <a:solidFill>
                            <a:srgbClr val="000000"/>
                          </a:solidFill>
                          <a:effectLst/>
                          <a:latin typeface="Athelas" panose="02000503000000020003" pitchFamily="2" charset="0"/>
                        </a:rPr>
                        <a:t>N</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800" b="1" i="0" u="none" strike="noStrike" dirty="0" err="1">
                          <a:solidFill>
                            <a:srgbClr val="000000"/>
                          </a:solidFill>
                          <a:effectLst/>
                          <a:latin typeface="Athelas" panose="02000503000000020003" pitchFamily="2" charset="0"/>
                        </a:rPr>
                        <a:t>Abilități</a:t>
                      </a:r>
                      <a:r>
                        <a:rPr lang="en-US" sz="800" b="1" i="0" u="none" strike="noStrike" dirty="0">
                          <a:solidFill>
                            <a:srgbClr val="000000"/>
                          </a:solidFill>
                          <a:effectLst/>
                          <a:latin typeface="Athelas" panose="02000503000000020003" pitchFamily="2" charset="0"/>
                        </a:rPr>
                        <a:t> de </a:t>
                      </a:r>
                      <a:r>
                        <a:rPr lang="en-US" sz="800" b="1" i="0" u="none" strike="noStrike" dirty="0" err="1">
                          <a:solidFill>
                            <a:srgbClr val="000000"/>
                          </a:solidFill>
                          <a:effectLst/>
                          <a:latin typeface="Athelas" panose="02000503000000020003" pitchFamily="2" charset="0"/>
                        </a:rPr>
                        <a:t>comunicare</a:t>
                      </a:r>
                      <a:endParaRPr lang="en-US" sz="800" b="1" i="0" u="none" strike="noStrike" dirty="0">
                        <a:solidFill>
                          <a:srgbClr val="000000"/>
                        </a:solidFill>
                        <a:effectLst/>
                        <a:latin typeface="Athelas" panose="02000503000000020003" pitchFamily="2" charset="0"/>
                      </a:endParaRPr>
                    </a:p>
                  </a:txBody>
                  <a:tcPr marL="4183" marR="4183" marT="418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dirty="0" err="1">
                          <a:solidFill>
                            <a:srgbClr val="000000"/>
                          </a:solidFill>
                          <a:effectLst/>
                          <a:latin typeface="Athelas" panose="02000503000000020003" pitchFamily="2" charset="0"/>
                        </a:rPr>
                        <a:t>Abilități</a:t>
                      </a:r>
                      <a:r>
                        <a:rPr lang="en-US" sz="800" b="1" i="0" u="none" strike="noStrike" dirty="0">
                          <a:solidFill>
                            <a:srgbClr val="000000"/>
                          </a:solidFill>
                          <a:effectLst/>
                          <a:latin typeface="Athelas" panose="02000503000000020003" pitchFamily="2" charset="0"/>
                        </a:rPr>
                        <a:t> de </a:t>
                      </a:r>
                      <a:r>
                        <a:rPr lang="en-US" sz="800" b="1" i="0" u="none" strike="noStrike" dirty="0" err="1">
                          <a:solidFill>
                            <a:srgbClr val="000000"/>
                          </a:solidFill>
                          <a:effectLst/>
                          <a:latin typeface="Athelas" panose="02000503000000020003" pitchFamily="2" charset="0"/>
                        </a:rPr>
                        <a:t>utilizare</a:t>
                      </a:r>
                      <a:r>
                        <a:rPr lang="en-US" sz="800" b="1" i="0" u="none" strike="noStrike" dirty="0">
                          <a:solidFill>
                            <a:srgbClr val="000000"/>
                          </a:solidFill>
                          <a:effectLst/>
                          <a:latin typeface="Athelas" panose="02000503000000020003" pitchFamily="2" charset="0"/>
                        </a:rPr>
                        <a:t> a </a:t>
                      </a:r>
                      <a:r>
                        <a:rPr lang="en-US" sz="800" b="1" i="0" u="none" strike="noStrike" dirty="0" err="1">
                          <a:solidFill>
                            <a:srgbClr val="000000"/>
                          </a:solidFill>
                          <a:effectLst/>
                          <a:latin typeface="Athelas" panose="02000503000000020003" pitchFamily="2" charset="0"/>
                        </a:rPr>
                        <a:t>calculatorului</a:t>
                      </a:r>
                      <a:r>
                        <a:rPr lang="en-US" sz="800" b="1" i="0" u="none" strike="noStrike" dirty="0">
                          <a:solidFill>
                            <a:srgbClr val="000000"/>
                          </a:solidFill>
                          <a:effectLst/>
                          <a:latin typeface="Athelas" panose="02000503000000020003" pitchFamily="2" charset="0"/>
                        </a:rPr>
                        <a:t> la </a:t>
                      </a:r>
                      <a:r>
                        <a:rPr lang="en-US" sz="800" b="1" i="0" u="none" strike="noStrike" dirty="0" err="1">
                          <a:solidFill>
                            <a:srgbClr val="000000"/>
                          </a:solidFill>
                          <a:effectLst/>
                          <a:latin typeface="Athelas" panose="02000503000000020003" pitchFamily="2" charset="0"/>
                        </a:rPr>
                        <a:t>locul</a:t>
                      </a:r>
                      <a:r>
                        <a:rPr lang="en-US" sz="800" b="1" i="0" u="none" strike="noStrike" dirty="0">
                          <a:solidFill>
                            <a:srgbClr val="000000"/>
                          </a:solidFill>
                          <a:effectLst/>
                          <a:latin typeface="Athelas" panose="02000503000000020003" pitchFamily="2" charset="0"/>
                        </a:rPr>
                        <a:t> de </a:t>
                      </a:r>
                      <a:r>
                        <a:rPr lang="en-US" sz="800" b="1" i="0" u="none" strike="noStrike" dirty="0" err="1">
                          <a:solidFill>
                            <a:srgbClr val="000000"/>
                          </a:solidFill>
                          <a:effectLst/>
                          <a:latin typeface="Athelas" panose="02000503000000020003" pitchFamily="2" charset="0"/>
                        </a:rPr>
                        <a:t>muncă</a:t>
                      </a:r>
                      <a:endParaRPr lang="en-US" sz="800" b="1" i="0" u="none" strike="noStrike" dirty="0">
                        <a:solidFill>
                          <a:srgbClr val="000000"/>
                        </a:solidFill>
                        <a:effectLst/>
                        <a:latin typeface="Athelas" panose="02000503000000020003" pitchFamily="2" charset="0"/>
                      </a:endParaRPr>
                    </a:p>
                  </a:txBody>
                  <a:tcPr marL="4183" marR="4183" marT="418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Capacitatea de a învăța individual</a:t>
                      </a:r>
                    </a:p>
                  </a:txBody>
                  <a:tcPr marL="4183" marR="4183" marT="4183"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98058448"/>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800" b="1" i="0" u="none" strike="noStrike" dirty="0" err="1">
                          <a:solidFill>
                            <a:srgbClr val="000000"/>
                          </a:solidFill>
                          <a:effectLst/>
                          <a:latin typeface="Athelas" panose="02000503000000020003" pitchFamily="2" charset="0"/>
                        </a:rPr>
                        <a:t>Foarte</a:t>
                      </a:r>
                      <a:r>
                        <a:rPr lang="en-US" sz="800" b="1" i="0" u="none" strike="noStrike" dirty="0">
                          <a:solidFill>
                            <a:srgbClr val="000000"/>
                          </a:solidFill>
                          <a:effectLst/>
                          <a:latin typeface="Athelas" panose="02000503000000020003" pitchFamily="2" charset="0"/>
                        </a:rPr>
                        <a:t> bun</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Oarecum</a:t>
                      </a:r>
                      <a:r>
                        <a:rPr lang="en-US" sz="800" b="1" i="0" u="none" strike="noStrike" dirty="0">
                          <a:solidFill>
                            <a:srgbClr val="000000"/>
                          </a:solidFill>
                          <a:effectLst/>
                          <a:latin typeface="Athelas" panose="02000503000000020003" pitchFamily="2" charset="0"/>
                        </a:rPr>
                        <a:t> bun</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Satisfăcător</a:t>
                      </a:r>
                      <a:endParaRPr lang="en-US" sz="800" b="1" i="0" u="none" strike="noStrike" dirty="0">
                        <a:solidFill>
                          <a:srgbClr val="000000"/>
                        </a:solidFill>
                        <a:effectLst/>
                        <a:latin typeface="Athelas" panose="02000503000000020003" pitchFamily="2" charset="0"/>
                      </a:endParaRP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Nesatisfăcător</a:t>
                      </a:r>
                      <a:endParaRPr lang="en-US" sz="800" b="1" i="0" u="none" strike="noStrike" dirty="0">
                        <a:solidFill>
                          <a:srgbClr val="000000"/>
                        </a:solidFill>
                        <a:effectLst/>
                        <a:latin typeface="Athelas" panose="02000503000000020003" pitchFamily="2" charset="0"/>
                      </a:endParaRP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Oarecum</a:t>
                      </a:r>
                      <a:r>
                        <a:rPr lang="en-US" sz="800" b="1" i="0" u="none" strike="noStrike" dirty="0">
                          <a:solidFill>
                            <a:srgbClr val="000000"/>
                          </a:solidFill>
                          <a:effectLst/>
                          <a:latin typeface="Athelas" panose="02000503000000020003" pitchFamily="2" charset="0"/>
                        </a:rPr>
                        <a:t> bun</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4027393571"/>
                  </a:ext>
                </a:extLst>
              </a:tr>
              <a:tr h="0">
                <a:tc gridSpan="2">
                  <a:txBody>
                    <a:bodyPr/>
                    <a:lstStyle/>
                    <a:p>
                      <a:pPr algn="ctr" fontAlgn="b"/>
                      <a:r>
                        <a:rPr lang="en-US" sz="800" b="1" i="0" u="none" strike="noStrike">
                          <a:solidFill>
                            <a:srgbClr val="000000"/>
                          </a:solidFill>
                          <a:effectLst/>
                          <a:latin typeface="Athelas" panose="02000503000000020003" pitchFamily="2" charset="0"/>
                        </a:rPr>
                        <a:t>Total</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248</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44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3071067343"/>
                  </a:ext>
                </a:extLst>
              </a:tr>
              <a:tr h="0">
                <a:tc rowSpan="2">
                  <a:txBody>
                    <a:bodyPr/>
                    <a:lstStyle/>
                    <a:p>
                      <a:pPr algn="ctr" fontAlgn="ctr"/>
                      <a:r>
                        <a:rPr lang="en-US" sz="800" b="0" i="0" u="none" strike="noStrike">
                          <a:solidFill>
                            <a:srgbClr val="000000"/>
                          </a:solidFill>
                          <a:effectLst/>
                          <a:latin typeface="Athelas" panose="02000503000000020003" pitchFamily="2" charset="0"/>
                        </a:rPr>
                        <a:t>Gen</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Femeie</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234</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F9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dirty="0">
                          <a:solidFill>
                            <a:srgbClr val="000000"/>
                          </a:solidFill>
                          <a:effectLst/>
                          <a:latin typeface="Athelas" panose="02000503000000020003" pitchFamily="2" charset="0"/>
                        </a:rPr>
                        <a:t>16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16050293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Bărbat</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13*</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dirty="0">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427187387"/>
                  </a:ext>
                </a:extLst>
              </a:tr>
              <a:tr h="0">
                <a:tc rowSpan="3">
                  <a:txBody>
                    <a:bodyPr/>
                    <a:lstStyle/>
                    <a:p>
                      <a:pPr algn="ctr" fontAlgn="ctr"/>
                      <a:r>
                        <a:rPr lang="en-US" sz="800" b="0" i="0" u="none" strike="noStrike">
                          <a:solidFill>
                            <a:srgbClr val="000000"/>
                          </a:solidFill>
                          <a:effectLst/>
                          <a:latin typeface="Athelas" panose="02000503000000020003" pitchFamily="2" charset="0"/>
                        </a:rPr>
                        <a:t>Vârstă</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18-35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dirty="0">
                          <a:solidFill>
                            <a:srgbClr val="000000"/>
                          </a:solidFill>
                          <a:effectLst/>
                          <a:latin typeface="Athelas" panose="02000503000000020003" pitchFamily="2" charset="0"/>
                        </a:rPr>
                        <a:t>37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39624796"/>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36-55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54375868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Peste 55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dirty="0">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dirty="0">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48712750"/>
                  </a:ext>
                </a:extLst>
              </a:tr>
              <a:tr h="0">
                <a:tc rowSpan="4">
                  <a:txBody>
                    <a:bodyPr/>
                    <a:lstStyle/>
                    <a:p>
                      <a:pPr algn="ctr" fontAlgn="ctr"/>
                      <a:r>
                        <a:rPr lang="en-US" sz="800" b="0" i="0" u="none" strike="noStrike">
                          <a:solidFill>
                            <a:srgbClr val="000000"/>
                          </a:solidFill>
                          <a:effectLst/>
                          <a:latin typeface="Athelas" panose="02000503000000020003" pitchFamily="2" charset="0"/>
                        </a:rPr>
                        <a:t>Ocupație</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Bibliotecar</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199</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5"/>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89239647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Editor / Traducător / Distribuitor / Scriitor</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15722757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Cadru didactic</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6E79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800" b="0" i="0" u="none" strike="noStrike" dirty="0">
                          <a:solidFill>
                            <a:srgbClr val="000000"/>
                          </a:solidFill>
                          <a:effectLst/>
                          <a:latin typeface="Athelas" panose="02000503000000020003" pitchFamily="2" charset="0"/>
                        </a:rPr>
                        <a:t>43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47235861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Alta</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9*</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049028074"/>
                  </a:ext>
                </a:extLst>
              </a:tr>
              <a:tr h="0">
                <a:tc rowSpan="4">
                  <a:txBody>
                    <a:bodyPr/>
                    <a:lstStyle/>
                    <a:p>
                      <a:pPr algn="ctr" fontAlgn="ctr"/>
                      <a:r>
                        <a:rPr lang="en-US" sz="800" b="0" i="0" u="none" strike="noStrike">
                          <a:solidFill>
                            <a:srgbClr val="000000"/>
                          </a:solidFill>
                          <a:effectLst/>
                          <a:latin typeface="Athelas" panose="02000503000000020003" pitchFamily="2" charset="0"/>
                        </a:rPr>
                        <a:t>Sectorul instituției</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De stat - biblioteci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122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12432341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primar/mediu</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64</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dirty="0">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dirty="0">
                          <a:solidFill>
                            <a:srgbClr val="000000"/>
                          </a:solidFill>
                          <a:effectLst/>
                          <a:latin typeface="Athelas" panose="02000503000000020003" pitchFamily="2" charset="0"/>
                        </a:rPr>
                        <a:t>53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119180245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superior</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A9A9"/>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AFA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dirty="0">
                          <a:solidFill>
                            <a:srgbClr val="000000"/>
                          </a:solidFill>
                          <a:effectLst/>
                          <a:latin typeface="Athelas" panose="02000503000000020003" pitchFamily="2" charset="0"/>
                        </a:rPr>
                        <a:t>10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72731729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Privat</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26</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AEAE"/>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249658077"/>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poziția actuală</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74</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8"/>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EBD"/>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EBD"/>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800" b="0" i="0" u="none" strike="noStrike" dirty="0">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89304846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BE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5E79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933275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49</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800" b="0" i="0" u="none" strike="noStrike">
                          <a:solidFill>
                            <a:srgbClr val="000000"/>
                          </a:solidFill>
                          <a:effectLst/>
                          <a:latin typeface="Athelas" panose="02000503000000020003" pitchFamily="2" charset="0"/>
                        </a:rPr>
                        <a:t>51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8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800" b="0" i="0" u="none" strike="noStrike" dirty="0">
                          <a:solidFill>
                            <a:srgbClr val="000000"/>
                          </a:solidFill>
                          <a:effectLst/>
                          <a:latin typeface="Athelas" panose="02000503000000020003" pitchFamily="2" charset="0"/>
                        </a:rPr>
                        <a:t>27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800" b="0" i="0" u="none" strike="noStrike" dirty="0">
                          <a:solidFill>
                            <a:srgbClr val="000000"/>
                          </a:solidFill>
                          <a:effectLst/>
                          <a:latin typeface="Athelas" panose="02000503000000020003" pitchFamily="2" charset="0"/>
                        </a:rPr>
                        <a:t>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9867337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800" b="0" i="0" u="none" strike="noStrike" dirty="0">
                          <a:solidFill>
                            <a:srgbClr val="000000"/>
                          </a:solidFill>
                          <a:effectLst/>
                          <a:latin typeface="Athelas" panose="02000503000000020003" pitchFamily="2" charset="0"/>
                        </a:rPr>
                        <a:t>12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78134238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F0C3"/>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44</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dirty="0">
                          <a:solidFill>
                            <a:srgbClr val="000000"/>
                          </a:solidFill>
                          <a:effectLst/>
                          <a:latin typeface="Athelas" panose="02000503000000020003" pitchFamily="2" charset="0"/>
                        </a:rPr>
                        <a:t>17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984463440"/>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domeniul industriei cărții</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dirty="0">
                          <a:solidFill>
                            <a:srgbClr val="000000"/>
                          </a:solidFill>
                          <a:effectLst/>
                          <a:latin typeface="Athelas" panose="02000503000000020003" pitchFamily="2" charset="0"/>
                        </a:rPr>
                        <a:t>40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800" b="0" i="0" u="none" strike="noStrike" dirty="0">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43260135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dirty="0">
                          <a:solidFill>
                            <a:srgbClr val="000000"/>
                          </a:solidFill>
                          <a:effectLst/>
                          <a:latin typeface="Athelas" panose="02000503000000020003" pitchFamily="2" charset="0"/>
                        </a:rPr>
                        <a:t>47</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dirty="0">
                          <a:solidFill>
                            <a:srgbClr val="000000"/>
                          </a:solidFill>
                          <a:effectLst/>
                          <a:latin typeface="Athelas" panose="02000503000000020003" pitchFamily="2" charset="0"/>
                        </a:rPr>
                        <a:t>14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14464988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dirty="0">
                          <a:solidFill>
                            <a:srgbClr val="000000"/>
                          </a:solidFill>
                          <a:effectLst/>
                          <a:latin typeface="Athelas" panose="02000503000000020003" pitchFamily="2" charset="0"/>
                        </a:rPr>
                        <a:t>24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67962294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59</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dirty="0">
                          <a:solidFill>
                            <a:srgbClr val="000000"/>
                          </a:solidFill>
                          <a:effectLst/>
                          <a:latin typeface="Athelas" panose="02000503000000020003" pitchFamily="2" charset="0"/>
                        </a:rPr>
                        <a:t>46</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dirty="0">
                          <a:solidFill>
                            <a:srgbClr val="000000"/>
                          </a:solidFill>
                          <a:effectLst/>
                          <a:latin typeface="Athelas" panose="02000503000000020003" pitchFamily="2" charset="0"/>
                        </a:rPr>
                        <a:t>41</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dirty="0">
                          <a:solidFill>
                            <a:srgbClr val="000000"/>
                          </a:solidFill>
                          <a:effectLst/>
                          <a:latin typeface="Athelas" panose="02000503000000020003" pitchFamily="2" charset="0"/>
                        </a:rPr>
                        <a:t>13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630811052"/>
                  </a:ext>
                </a:extLst>
              </a:tr>
              <a:tr h="0">
                <a:tc vMerge="1">
                  <a:txBody>
                    <a:bodyPr/>
                    <a:lstStyle/>
                    <a:p>
                      <a:endParaRPr lang="en-US"/>
                    </a:p>
                  </a:txBody>
                  <a:tcPr/>
                </a:tc>
                <a:tc>
                  <a:txBody>
                    <a:bodyPr/>
                    <a:lstStyle/>
                    <a:p>
                      <a:pPr algn="l" fontAlgn="b"/>
                      <a:r>
                        <a:rPr lang="en-US" sz="800" b="0" i="0" u="none" strike="noStrike" dirty="0">
                          <a:solidFill>
                            <a:srgbClr val="000000"/>
                          </a:solidFill>
                          <a:effectLst/>
                          <a:latin typeface="Athelas" panose="02000503000000020003" pitchFamily="2" charset="0"/>
                        </a:rPr>
                        <a:t>31+ ani</a:t>
                      </a:r>
                    </a:p>
                  </a:txBody>
                  <a:tcPr marL="4183" marR="4183" marT="4183"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183" marR="4183" marT="4183"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dirty="0">
                          <a:solidFill>
                            <a:srgbClr val="000000"/>
                          </a:solidFill>
                          <a:effectLst/>
                          <a:latin typeface="Athelas" panose="02000503000000020003" pitchFamily="2" charset="0"/>
                        </a:rPr>
                        <a:t>43</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dirty="0">
                          <a:solidFill>
                            <a:srgbClr val="000000"/>
                          </a:solidFill>
                          <a:effectLst/>
                          <a:latin typeface="Athelas" panose="02000503000000020003" pitchFamily="2" charset="0"/>
                        </a:rPr>
                        <a:t>15</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183" marR="4183" marT="4183"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018281433"/>
                  </a:ext>
                </a:extLst>
              </a:tr>
            </a:tbl>
          </a:graphicData>
        </a:graphic>
      </p:graphicFrame>
    </p:spTree>
    <p:extLst>
      <p:ext uri="{BB962C8B-B14F-4D97-AF65-F5344CB8AC3E}">
        <p14:creationId xmlns:p14="http://schemas.microsoft.com/office/powerpoint/2010/main" val="1649309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EA8189-E25B-008C-CF2C-2475DB61AE6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9CA7A12-84E1-55A7-A906-7F82117DE7B0}"/>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Q18. </a:t>
            </a:r>
            <a:r>
              <a:rPr lang="ro-RO" sz="1800" b="1" dirty="0">
                <a:solidFill>
                  <a:schemeClr val="tx1"/>
                </a:solidFill>
                <a:latin typeface="Athelas" panose="02000503000000020003" pitchFamily="2" charset="0"/>
              </a:rPr>
              <a:t>Cum ați evalua nivelul dvs. în ceea ce privește următoarele competențe? (selectați un răspuns în fiecare rând), </a:t>
            </a:r>
            <a:r>
              <a:rPr lang="en-US" sz="1800" b="1" dirty="0">
                <a:solidFill>
                  <a:schemeClr val="bg1">
                    <a:lumMod val="50000"/>
                  </a:schemeClr>
                </a:solidFill>
                <a:latin typeface="Athelas" panose="02000503000000020003" pitchFamily="2"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5" name="Rectangle 4">
            <a:extLst>
              <a:ext uri="{FF2B5EF4-FFF2-40B4-BE49-F238E27FC236}">
                <a16:creationId xmlns:a16="http://schemas.microsoft.com/office/drawing/2014/main" xmlns="" id="{5BBB42A9-764C-7786-B0D8-8CF0CDB26AD9}"/>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4" name="Table 3">
            <a:extLst>
              <a:ext uri="{FF2B5EF4-FFF2-40B4-BE49-F238E27FC236}">
                <a16:creationId xmlns:a16="http://schemas.microsoft.com/office/drawing/2014/main" xmlns="" id="{DB2915A7-0046-B7D2-D1DD-0F303D6F1611}"/>
              </a:ext>
            </a:extLst>
          </p:cNvPr>
          <p:cNvGraphicFramePr>
            <a:graphicFrameLocks noGrp="1"/>
          </p:cNvGraphicFramePr>
          <p:nvPr>
            <p:extLst>
              <p:ext uri="{D42A27DB-BD31-4B8C-83A1-F6EECF244321}">
                <p14:modId xmlns:p14="http://schemas.microsoft.com/office/powerpoint/2010/main" val="2640887166"/>
              </p:ext>
            </p:extLst>
          </p:nvPr>
        </p:nvGraphicFramePr>
        <p:xfrm>
          <a:off x="0" y="2069330"/>
          <a:ext cx="12191995" cy="3401820"/>
        </p:xfrm>
        <a:graphic>
          <a:graphicData uri="http://schemas.openxmlformats.org/drawingml/2006/table">
            <a:tbl>
              <a:tblPr/>
              <a:tblGrid>
                <a:gridCol w="680720">
                  <a:extLst>
                    <a:ext uri="{9D8B030D-6E8A-4147-A177-3AD203B41FA5}">
                      <a16:colId xmlns:a16="http://schemas.microsoft.com/office/drawing/2014/main" xmlns="" val="1038138666"/>
                    </a:ext>
                  </a:extLst>
                </a:gridCol>
                <a:gridCol w="2001520">
                  <a:extLst>
                    <a:ext uri="{9D8B030D-6E8A-4147-A177-3AD203B41FA5}">
                      <a16:colId xmlns:a16="http://schemas.microsoft.com/office/drawing/2014/main" xmlns="" val="1096382845"/>
                    </a:ext>
                  </a:extLst>
                </a:gridCol>
                <a:gridCol w="294640">
                  <a:extLst>
                    <a:ext uri="{9D8B030D-6E8A-4147-A177-3AD203B41FA5}">
                      <a16:colId xmlns:a16="http://schemas.microsoft.com/office/drawing/2014/main" xmlns="" val="3251911956"/>
                    </a:ext>
                  </a:extLst>
                </a:gridCol>
                <a:gridCol w="614341">
                  <a:extLst>
                    <a:ext uri="{9D8B030D-6E8A-4147-A177-3AD203B41FA5}">
                      <a16:colId xmlns:a16="http://schemas.microsoft.com/office/drawing/2014/main" xmlns="" val="1807587314"/>
                    </a:ext>
                  </a:extLst>
                </a:gridCol>
                <a:gridCol w="614341">
                  <a:extLst>
                    <a:ext uri="{9D8B030D-6E8A-4147-A177-3AD203B41FA5}">
                      <a16:colId xmlns:a16="http://schemas.microsoft.com/office/drawing/2014/main" xmlns="" val="3183577622"/>
                    </a:ext>
                  </a:extLst>
                </a:gridCol>
                <a:gridCol w="614341">
                  <a:extLst>
                    <a:ext uri="{9D8B030D-6E8A-4147-A177-3AD203B41FA5}">
                      <a16:colId xmlns:a16="http://schemas.microsoft.com/office/drawing/2014/main" xmlns="" val="4193796625"/>
                    </a:ext>
                  </a:extLst>
                </a:gridCol>
                <a:gridCol w="614341">
                  <a:extLst>
                    <a:ext uri="{9D8B030D-6E8A-4147-A177-3AD203B41FA5}">
                      <a16:colId xmlns:a16="http://schemas.microsoft.com/office/drawing/2014/main" xmlns="" val="419560134"/>
                    </a:ext>
                  </a:extLst>
                </a:gridCol>
                <a:gridCol w="614341">
                  <a:extLst>
                    <a:ext uri="{9D8B030D-6E8A-4147-A177-3AD203B41FA5}">
                      <a16:colId xmlns:a16="http://schemas.microsoft.com/office/drawing/2014/main" xmlns="" val="1769479484"/>
                    </a:ext>
                  </a:extLst>
                </a:gridCol>
                <a:gridCol w="614341">
                  <a:extLst>
                    <a:ext uri="{9D8B030D-6E8A-4147-A177-3AD203B41FA5}">
                      <a16:colId xmlns:a16="http://schemas.microsoft.com/office/drawing/2014/main" xmlns="" val="1876910331"/>
                    </a:ext>
                  </a:extLst>
                </a:gridCol>
                <a:gridCol w="614341">
                  <a:extLst>
                    <a:ext uri="{9D8B030D-6E8A-4147-A177-3AD203B41FA5}">
                      <a16:colId xmlns:a16="http://schemas.microsoft.com/office/drawing/2014/main" xmlns="" val="406422224"/>
                    </a:ext>
                  </a:extLst>
                </a:gridCol>
                <a:gridCol w="614341">
                  <a:extLst>
                    <a:ext uri="{9D8B030D-6E8A-4147-A177-3AD203B41FA5}">
                      <a16:colId xmlns:a16="http://schemas.microsoft.com/office/drawing/2014/main" xmlns="" val="2658245760"/>
                    </a:ext>
                  </a:extLst>
                </a:gridCol>
                <a:gridCol w="614341">
                  <a:extLst>
                    <a:ext uri="{9D8B030D-6E8A-4147-A177-3AD203B41FA5}">
                      <a16:colId xmlns:a16="http://schemas.microsoft.com/office/drawing/2014/main" xmlns="" val="1082275653"/>
                    </a:ext>
                  </a:extLst>
                </a:gridCol>
                <a:gridCol w="614341">
                  <a:extLst>
                    <a:ext uri="{9D8B030D-6E8A-4147-A177-3AD203B41FA5}">
                      <a16:colId xmlns:a16="http://schemas.microsoft.com/office/drawing/2014/main" xmlns="" val="1076172012"/>
                    </a:ext>
                  </a:extLst>
                </a:gridCol>
                <a:gridCol w="614341">
                  <a:extLst>
                    <a:ext uri="{9D8B030D-6E8A-4147-A177-3AD203B41FA5}">
                      <a16:colId xmlns:a16="http://schemas.microsoft.com/office/drawing/2014/main" xmlns="" val="3208060961"/>
                    </a:ext>
                  </a:extLst>
                </a:gridCol>
                <a:gridCol w="614341">
                  <a:extLst>
                    <a:ext uri="{9D8B030D-6E8A-4147-A177-3AD203B41FA5}">
                      <a16:colId xmlns:a16="http://schemas.microsoft.com/office/drawing/2014/main" xmlns="" val="2157942359"/>
                    </a:ext>
                  </a:extLst>
                </a:gridCol>
                <a:gridCol w="614341">
                  <a:extLst>
                    <a:ext uri="{9D8B030D-6E8A-4147-A177-3AD203B41FA5}">
                      <a16:colId xmlns:a16="http://schemas.microsoft.com/office/drawing/2014/main" xmlns="" val="2014654568"/>
                    </a:ext>
                  </a:extLst>
                </a:gridCol>
                <a:gridCol w="614341">
                  <a:extLst>
                    <a:ext uri="{9D8B030D-6E8A-4147-A177-3AD203B41FA5}">
                      <a16:colId xmlns:a16="http://schemas.microsoft.com/office/drawing/2014/main" xmlns="" val="356773257"/>
                    </a:ext>
                  </a:extLst>
                </a:gridCol>
                <a:gridCol w="614341">
                  <a:extLst>
                    <a:ext uri="{9D8B030D-6E8A-4147-A177-3AD203B41FA5}">
                      <a16:colId xmlns:a16="http://schemas.microsoft.com/office/drawing/2014/main" xmlns="" val="1155670706"/>
                    </a:ext>
                  </a:extLst>
                </a:gridCol>
              </a:tblGrid>
              <a:tr h="0">
                <a:tc rowSpan="2" gridSpan="2">
                  <a:txBody>
                    <a:bodyPr/>
                    <a:lstStyle/>
                    <a:p>
                      <a:pPr algn="ctr" fontAlgn="ctr"/>
                      <a:r>
                        <a:rPr lang="en-US" sz="800" b="1" i="0" u="none" strike="noStrike">
                          <a:solidFill>
                            <a:srgbClr val="000000"/>
                          </a:solidFill>
                          <a:effectLst/>
                          <a:latin typeface="Athelas" panose="02000503000000020003" pitchFamily="2" charset="0"/>
                        </a:rPr>
                        <a:t>% pe rând</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800" b="1" i="0" u="none" strike="noStrike" dirty="0">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800" b="1" i="0" u="none" strike="noStrike" dirty="0" err="1">
                          <a:solidFill>
                            <a:srgbClr val="000000"/>
                          </a:solidFill>
                          <a:effectLst/>
                          <a:latin typeface="Athelas" panose="02000503000000020003" pitchFamily="2" charset="0"/>
                        </a:rPr>
                        <a:t>Abilități</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organizatorice</a:t>
                      </a:r>
                      <a:endParaRPr lang="en-US" sz="800" b="1" i="0" u="none" strike="noStrike" dirty="0">
                        <a:solidFill>
                          <a:srgbClr val="000000"/>
                        </a:solidFill>
                        <a:effectLst/>
                        <a:latin typeface="Athelas" panose="02000503000000020003" pitchFamily="2" charset="0"/>
                      </a:endParaRP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Aplicarea cunoștințelor teoretice în practică</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Creativitatea</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20205982"/>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800" b="1" i="0" u="none" strike="noStrike" dirty="0" err="1">
                          <a:solidFill>
                            <a:srgbClr val="000000"/>
                          </a:solidFill>
                          <a:effectLst/>
                          <a:latin typeface="Athelas" panose="02000503000000020003" pitchFamily="2" charset="0"/>
                        </a:rPr>
                        <a:t>Foarte</a:t>
                      </a:r>
                      <a:r>
                        <a:rPr lang="en-US" sz="800" b="1" i="0" u="none" strike="noStrike" dirty="0">
                          <a:solidFill>
                            <a:srgbClr val="000000"/>
                          </a:solidFill>
                          <a:effectLst/>
                          <a:latin typeface="Athelas" panose="02000503000000020003" pitchFamily="2" charset="0"/>
                        </a:rPr>
                        <a:t>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Oarecum</a:t>
                      </a:r>
                      <a:r>
                        <a:rPr lang="en-US" sz="800" b="1" i="0" u="none" strike="noStrike" dirty="0">
                          <a:solidFill>
                            <a:srgbClr val="000000"/>
                          </a:solidFill>
                          <a:effectLst/>
                          <a:latin typeface="Athelas" panose="02000503000000020003" pitchFamily="2" charset="0"/>
                        </a:rPr>
                        <a:t>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Satisfăcător</a:t>
                      </a:r>
                      <a:endParaRPr lang="en-US" sz="8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Nesatisfăcător</a:t>
                      </a:r>
                      <a:endParaRPr lang="en-US" sz="8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a:solidFill>
                            <a:srgbClr val="000000"/>
                          </a:solidFill>
                          <a:effectLst/>
                          <a:latin typeface="Athelas" panose="02000503000000020003" pitchFamily="2" charset="0"/>
                        </a:rPr>
                        <a:t>Nu </a:t>
                      </a:r>
                      <a:r>
                        <a:rPr lang="en-US" sz="800" b="1" i="0" u="none" strike="noStrike" dirty="0" err="1">
                          <a:solidFill>
                            <a:srgbClr val="000000"/>
                          </a:solidFill>
                          <a:effectLst/>
                          <a:latin typeface="Athelas" panose="02000503000000020003" pitchFamily="2" charset="0"/>
                        </a:rPr>
                        <a:t>știu</a:t>
                      </a:r>
                      <a:r>
                        <a:rPr lang="en-US" sz="800" b="1" i="0" u="none" strike="noStrike" dirty="0">
                          <a:solidFill>
                            <a:srgbClr val="000000"/>
                          </a:solidFill>
                          <a:effectLst/>
                          <a:latin typeface="Athelas" panose="02000503000000020003" pitchFamily="2" charset="0"/>
                        </a:rPr>
                        <a:t> / </a:t>
                      </a:r>
                      <a:r>
                        <a:rPr lang="en-US" sz="800" b="1" i="0" u="none" strike="noStrike" dirty="0" err="1">
                          <a:solidFill>
                            <a:srgbClr val="000000"/>
                          </a:solidFill>
                          <a:effectLst/>
                          <a:latin typeface="Athelas" panose="02000503000000020003" pitchFamily="2" charset="0"/>
                        </a:rPr>
                        <a:t>Fără</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răspuns</a:t>
                      </a:r>
                      <a:endParaRPr lang="en-US" sz="8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Foarte</a:t>
                      </a:r>
                      <a:r>
                        <a:rPr lang="en-US" sz="800" b="1" i="0" u="none" strike="noStrike" dirty="0">
                          <a:solidFill>
                            <a:srgbClr val="000000"/>
                          </a:solidFill>
                          <a:effectLst/>
                          <a:latin typeface="Athelas" panose="02000503000000020003" pitchFamily="2" charset="0"/>
                        </a:rPr>
                        <a:t>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361394294"/>
                  </a:ext>
                </a:extLst>
              </a:tr>
              <a:tr h="0">
                <a:tc gridSpan="2">
                  <a:txBody>
                    <a:bodyPr/>
                    <a:lstStyle/>
                    <a:p>
                      <a:pPr algn="ctr" fontAlgn="b"/>
                      <a:r>
                        <a:rPr lang="en-US" sz="8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3611428406"/>
                  </a:ext>
                </a:extLst>
              </a:tr>
              <a:tr h="0">
                <a:tc rowSpan="2">
                  <a:txBody>
                    <a:bodyPr/>
                    <a:lstStyle/>
                    <a:p>
                      <a:pPr algn="ctr" fontAlgn="ctr"/>
                      <a:r>
                        <a:rPr lang="en-US" sz="8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Femeie</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8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dirty="0">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EAAE"/>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F7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3"/>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52961940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38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dirty="0">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800" b="0" i="0" u="none" strike="noStrike" dirty="0">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693503591"/>
                  </a:ext>
                </a:extLst>
              </a:tr>
              <a:tr h="0">
                <a:tc rowSpan="3">
                  <a:txBody>
                    <a:bodyPr/>
                    <a:lstStyle/>
                    <a:p>
                      <a:pPr algn="ctr" fontAlgn="ctr"/>
                      <a:r>
                        <a:rPr lang="en-US" sz="8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dirty="0">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dirty="0">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3474265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dirty="0">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dirty="0">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27354630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dirty="0">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672047799"/>
                  </a:ext>
                </a:extLst>
              </a:tr>
              <a:tr h="0">
                <a:tc rowSpan="4">
                  <a:txBody>
                    <a:bodyPr/>
                    <a:lstStyle/>
                    <a:p>
                      <a:pPr algn="ctr" fontAlgn="ctr"/>
                      <a:r>
                        <a:rPr lang="en-US" sz="8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dirty="0">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800" b="0" i="0" u="none" strike="noStrike" dirty="0">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6"/>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extLst>
                  <a:ext uri="{0D108BD9-81ED-4DB2-BD59-A6C34878D82A}">
                    <a16:rowId xmlns:a16="http://schemas.microsoft.com/office/drawing/2014/main" xmlns="" val="270399800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Editor / Traducător / Distribuitor / Scriitor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E69D"/>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EFC1"/>
                    </a:solidFill>
                  </a:tcPr>
                </a:tc>
                <a:tc>
                  <a:txBody>
                    <a:bodyPr/>
                    <a:lstStyle/>
                    <a:p>
                      <a:pPr algn="ctr" fontAlgn="ctr"/>
                      <a:r>
                        <a:rPr lang="en-US" sz="800" b="0" i="0" u="none" strike="noStrike" dirty="0">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6"/>
                    </a:solidFill>
                  </a:tcPr>
                </a:tc>
                <a:tc>
                  <a:txBody>
                    <a:bodyPr/>
                    <a:lstStyle/>
                    <a:p>
                      <a:pPr algn="ctr" fontAlgn="ctr"/>
                      <a:r>
                        <a:rPr lang="en-US" sz="800" b="0" i="0" u="none" strike="noStrike" dirty="0">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extLst>
                  <a:ext uri="{0D108BD9-81ED-4DB2-BD59-A6C34878D82A}">
                    <a16:rowId xmlns:a16="http://schemas.microsoft.com/office/drawing/2014/main" xmlns="" val="362779540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dirty="0">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6E79F"/>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21049038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652221321"/>
                  </a:ext>
                </a:extLst>
              </a:tr>
              <a:tr h="0">
                <a:tc rowSpan="4">
                  <a:txBody>
                    <a:bodyPr/>
                    <a:lstStyle/>
                    <a:p>
                      <a:pPr algn="ctr" fontAlgn="ctr"/>
                      <a:r>
                        <a:rPr lang="en-US" sz="8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dirty="0">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64489787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dirty="0">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dirty="0">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03811608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800" b="0" i="0" u="none" strike="noStrike" dirty="0">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7631341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dirty="0">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1037564438"/>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3CD"/>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DE9A6"/>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C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155536699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8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8"/>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dirty="0">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8"/>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09699780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4EAAC"/>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dirty="0">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308225930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5E79F"/>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7"/>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24061688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F0C3"/>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9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9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F0C3"/>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948663022"/>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dirty="0">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1136447856"/>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99643884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dirty="0">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69528864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dirty="0">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54319796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870587714"/>
                  </a:ext>
                </a:extLst>
              </a:tr>
            </a:tbl>
          </a:graphicData>
        </a:graphic>
      </p:graphicFrame>
    </p:spTree>
    <p:extLst>
      <p:ext uri="{BB962C8B-B14F-4D97-AF65-F5344CB8AC3E}">
        <p14:creationId xmlns:p14="http://schemas.microsoft.com/office/powerpoint/2010/main" val="3848029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ABEA34-1951-4A37-D508-165F3F46EC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004D89F1-380A-85FC-7E18-22D2E5E16F20}"/>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Q18. </a:t>
            </a:r>
            <a:r>
              <a:rPr lang="ro-RO" sz="1800" b="1" dirty="0">
                <a:solidFill>
                  <a:schemeClr val="tx1"/>
                </a:solidFill>
                <a:latin typeface="Athelas" panose="02000503000000020003" pitchFamily="2" charset="0"/>
              </a:rPr>
              <a:t>Cum ați evalua nivelul dvs. în ceea ce privește următoarele competențe? (selectați un răspuns în fiecare rând), </a:t>
            </a:r>
            <a:r>
              <a:rPr lang="en-US" sz="1800" b="1" dirty="0">
                <a:solidFill>
                  <a:schemeClr val="bg1">
                    <a:lumMod val="50000"/>
                  </a:schemeClr>
                </a:solidFill>
                <a:latin typeface="Athelas" panose="02000503000000020003" pitchFamily="2"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5" name="Rectangle 4">
            <a:extLst>
              <a:ext uri="{FF2B5EF4-FFF2-40B4-BE49-F238E27FC236}">
                <a16:creationId xmlns:a16="http://schemas.microsoft.com/office/drawing/2014/main" xmlns="" id="{08380A8A-E0E5-4E01-B9FF-EFDE980B2082}"/>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7E690A85-EA9D-3477-6E43-CEA0D55E3ABC}"/>
              </a:ext>
            </a:extLst>
          </p:cNvPr>
          <p:cNvGraphicFramePr>
            <a:graphicFrameLocks noGrp="1"/>
          </p:cNvGraphicFramePr>
          <p:nvPr>
            <p:extLst>
              <p:ext uri="{D42A27DB-BD31-4B8C-83A1-F6EECF244321}">
                <p14:modId xmlns:p14="http://schemas.microsoft.com/office/powerpoint/2010/main" val="3277512432"/>
              </p:ext>
            </p:extLst>
          </p:nvPr>
        </p:nvGraphicFramePr>
        <p:xfrm>
          <a:off x="0" y="2069330"/>
          <a:ext cx="12192000" cy="3401820"/>
        </p:xfrm>
        <a:graphic>
          <a:graphicData uri="http://schemas.openxmlformats.org/drawingml/2006/table">
            <a:tbl>
              <a:tblPr/>
              <a:tblGrid>
                <a:gridCol w="619760">
                  <a:extLst>
                    <a:ext uri="{9D8B030D-6E8A-4147-A177-3AD203B41FA5}">
                      <a16:colId xmlns:a16="http://schemas.microsoft.com/office/drawing/2014/main" xmlns="" val="843821236"/>
                    </a:ext>
                  </a:extLst>
                </a:gridCol>
                <a:gridCol w="1991360">
                  <a:extLst>
                    <a:ext uri="{9D8B030D-6E8A-4147-A177-3AD203B41FA5}">
                      <a16:colId xmlns:a16="http://schemas.microsoft.com/office/drawing/2014/main" xmlns="" val="3036502382"/>
                    </a:ext>
                  </a:extLst>
                </a:gridCol>
                <a:gridCol w="375920">
                  <a:extLst>
                    <a:ext uri="{9D8B030D-6E8A-4147-A177-3AD203B41FA5}">
                      <a16:colId xmlns:a16="http://schemas.microsoft.com/office/drawing/2014/main" xmlns="" val="707647648"/>
                    </a:ext>
                  </a:extLst>
                </a:gridCol>
                <a:gridCol w="613664">
                  <a:extLst>
                    <a:ext uri="{9D8B030D-6E8A-4147-A177-3AD203B41FA5}">
                      <a16:colId xmlns:a16="http://schemas.microsoft.com/office/drawing/2014/main" xmlns="" val="1284450506"/>
                    </a:ext>
                  </a:extLst>
                </a:gridCol>
                <a:gridCol w="613664">
                  <a:extLst>
                    <a:ext uri="{9D8B030D-6E8A-4147-A177-3AD203B41FA5}">
                      <a16:colId xmlns:a16="http://schemas.microsoft.com/office/drawing/2014/main" xmlns="" val="634165019"/>
                    </a:ext>
                  </a:extLst>
                </a:gridCol>
                <a:gridCol w="613664">
                  <a:extLst>
                    <a:ext uri="{9D8B030D-6E8A-4147-A177-3AD203B41FA5}">
                      <a16:colId xmlns:a16="http://schemas.microsoft.com/office/drawing/2014/main" xmlns="" val="374646108"/>
                    </a:ext>
                  </a:extLst>
                </a:gridCol>
                <a:gridCol w="613664">
                  <a:extLst>
                    <a:ext uri="{9D8B030D-6E8A-4147-A177-3AD203B41FA5}">
                      <a16:colId xmlns:a16="http://schemas.microsoft.com/office/drawing/2014/main" xmlns="" val="585483648"/>
                    </a:ext>
                  </a:extLst>
                </a:gridCol>
                <a:gridCol w="613664">
                  <a:extLst>
                    <a:ext uri="{9D8B030D-6E8A-4147-A177-3AD203B41FA5}">
                      <a16:colId xmlns:a16="http://schemas.microsoft.com/office/drawing/2014/main" xmlns="" val="364604167"/>
                    </a:ext>
                  </a:extLst>
                </a:gridCol>
                <a:gridCol w="613664">
                  <a:extLst>
                    <a:ext uri="{9D8B030D-6E8A-4147-A177-3AD203B41FA5}">
                      <a16:colId xmlns:a16="http://schemas.microsoft.com/office/drawing/2014/main" xmlns="" val="2188748235"/>
                    </a:ext>
                  </a:extLst>
                </a:gridCol>
                <a:gridCol w="613664">
                  <a:extLst>
                    <a:ext uri="{9D8B030D-6E8A-4147-A177-3AD203B41FA5}">
                      <a16:colId xmlns:a16="http://schemas.microsoft.com/office/drawing/2014/main" xmlns="" val="1968368518"/>
                    </a:ext>
                  </a:extLst>
                </a:gridCol>
                <a:gridCol w="613664">
                  <a:extLst>
                    <a:ext uri="{9D8B030D-6E8A-4147-A177-3AD203B41FA5}">
                      <a16:colId xmlns:a16="http://schemas.microsoft.com/office/drawing/2014/main" xmlns="" val="4180974322"/>
                    </a:ext>
                  </a:extLst>
                </a:gridCol>
                <a:gridCol w="613664">
                  <a:extLst>
                    <a:ext uri="{9D8B030D-6E8A-4147-A177-3AD203B41FA5}">
                      <a16:colId xmlns:a16="http://schemas.microsoft.com/office/drawing/2014/main" xmlns="" val="3666175817"/>
                    </a:ext>
                  </a:extLst>
                </a:gridCol>
                <a:gridCol w="613664">
                  <a:extLst>
                    <a:ext uri="{9D8B030D-6E8A-4147-A177-3AD203B41FA5}">
                      <a16:colId xmlns:a16="http://schemas.microsoft.com/office/drawing/2014/main" xmlns="" val="3595368807"/>
                    </a:ext>
                  </a:extLst>
                </a:gridCol>
                <a:gridCol w="613664">
                  <a:extLst>
                    <a:ext uri="{9D8B030D-6E8A-4147-A177-3AD203B41FA5}">
                      <a16:colId xmlns:a16="http://schemas.microsoft.com/office/drawing/2014/main" xmlns="" val="2550341409"/>
                    </a:ext>
                  </a:extLst>
                </a:gridCol>
                <a:gridCol w="613664">
                  <a:extLst>
                    <a:ext uri="{9D8B030D-6E8A-4147-A177-3AD203B41FA5}">
                      <a16:colId xmlns:a16="http://schemas.microsoft.com/office/drawing/2014/main" xmlns="" val="2841942197"/>
                    </a:ext>
                  </a:extLst>
                </a:gridCol>
                <a:gridCol w="613664">
                  <a:extLst>
                    <a:ext uri="{9D8B030D-6E8A-4147-A177-3AD203B41FA5}">
                      <a16:colId xmlns:a16="http://schemas.microsoft.com/office/drawing/2014/main" xmlns="" val="3633831143"/>
                    </a:ext>
                  </a:extLst>
                </a:gridCol>
                <a:gridCol w="613664">
                  <a:extLst>
                    <a:ext uri="{9D8B030D-6E8A-4147-A177-3AD203B41FA5}">
                      <a16:colId xmlns:a16="http://schemas.microsoft.com/office/drawing/2014/main" xmlns="" val="2961502057"/>
                    </a:ext>
                  </a:extLst>
                </a:gridCol>
                <a:gridCol w="613664">
                  <a:extLst>
                    <a:ext uri="{9D8B030D-6E8A-4147-A177-3AD203B41FA5}">
                      <a16:colId xmlns:a16="http://schemas.microsoft.com/office/drawing/2014/main" xmlns="" val="4199121954"/>
                    </a:ext>
                  </a:extLst>
                </a:gridCol>
              </a:tblGrid>
              <a:tr h="0">
                <a:tc rowSpan="2" gridSpan="2">
                  <a:txBody>
                    <a:bodyPr/>
                    <a:lstStyle/>
                    <a:p>
                      <a:pPr algn="ctr" fontAlgn="ctr"/>
                      <a:r>
                        <a:rPr lang="en-US" sz="800" b="1" i="0" u="none" strike="noStrike">
                          <a:solidFill>
                            <a:srgbClr val="000000"/>
                          </a:solidFill>
                          <a:effectLst/>
                          <a:latin typeface="Athelas" panose="02000503000000020003" pitchFamily="2" charset="0"/>
                        </a:rPr>
                        <a:t>% pe rând</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800" b="1" i="0" u="none" strike="noStrike">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800" b="1" i="0" u="none" strike="noStrike">
                          <a:solidFill>
                            <a:srgbClr val="000000"/>
                          </a:solidFill>
                          <a:effectLst/>
                          <a:latin typeface="Athelas" panose="02000503000000020003" pitchFamily="2" charset="0"/>
                        </a:rPr>
                        <a:t>Adaptabilitatea / Flexibilitatea</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Gestionarea activităților și timpului</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Gestionarea personalului / echipei</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57127077"/>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800" b="1" i="0" u="none" strike="noStrike" dirty="0" err="1">
                          <a:solidFill>
                            <a:srgbClr val="000000"/>
                          </a:solidFill>
                          <a:effectLst/>
                          <a:latin typeface="Athelas" panose="02000503000000020003" pitchFamily="2" charset="0"/>
                        </a:rPr>
                        <a:t>Foarte</a:t>
                      </a:r>
                      <a:r>
                        <a:rPr lang="en-US" sz="800" b="1" i="0" u="none" strike="noStrike" dirty="0">
                          <a:solidFill>
                            <a:srgbClr val="000000"/>
                          </a:solidFill>
                          <a:effectLst/>
                          <a:latin typeface="Athelas" panose="02000503000000020003" pitchFamily="2" charset="0"/>
                        </a:rPr>
                        <a:t>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Oarecum</a:t>
                      </a:r>
                      <a:r>
                        <a:rPr lang="en-US" sz="800" b="1" i="0" u="none" strike="noStrike" dirty="0">
                          <a:solidFill>
                            <a:srgbClr val="000000"/>
                          </a:solidFill>
                          <a:effectLst/>
                          <a:latin typeface="Athelas" panose="02000503000000020003" pitchFamily="2" charset="0"/>
                        </a:rPr>
                        <a:t>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Nesatisfăcător</a:t>
                      </a:r>
                      <a:endParaRPr lang="en-US" sz="8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72124345"/>
                  </a:ext>
                </a:extLst>
              </a:tr>
              <a:tr h="0">
                <a:tc gridSpan="2">
                  <a:txBody>
                    <a:bodyPr/>
                    <a:lstStyle/>
                    <a:p>
                      <a:pPr algn="ctr" fontAlgn="b"/>
                      <a:r>
                        <a:rPr lang="en-US" sz="8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152872738"/>
                  </a:ext>
                </a:extLst>
              </a:tr>
              <a:tr h="0">
                <a:tc rowSpan="2">
                  <a:txBody>
                    <a:bodyPr/>
                    <a:lstStyle/>
                    <a:p>
                      <a:pPr algn="ctr" fontAlgn="ctr"/>
                      <a:r>
                        <a:rPr lang="en-US" sz="8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dirty="0" err="1">
                          <a:solidFill>
                            <a:srgbClr val="000000"/>
                          </a:solidFill>
                          <a:effectLst/>
                          <a:latin typeface="Athelas" panose="02000503000000020003" pitchFamily="2" charset="0"/>
                        </a:rPr>
                        <a:t>Femeie</a:t>
                      </a:r>
                      <a:endParaRPr lang="en-US" sz="800" b="0" i="0" u="none" strike="noStrike" dirty="0">
                        <a:solidFill>
                          <a:srgbClr val="000000"/>
                        </a:solidFill>
                        <a:effectLst/>
                        <a:latin typeface="Athelas" panose="02000503000000020003" pitchFamily="2" charset="0"/>
                      </a:endParaRP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8"/>
                    </a:solidFill>
                  </a:tcPr>
                </a:tc>
                <a:extLst>
                  <a:ext uri="{0D108BD9-81ED-4DB2-BD59-A6C34878D82A}">
                    <a16:rowId xmlns:a16="http://schemas.microsoft.com/office/drawing/2014/main" xmlns="" val="208365452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901529715"/>
                  </a:ext>
                </a:extLst>
              </a:tr>
              <a:tr h="0">
                <a:tc rowSpan="3">
                  <a:txBody>
                    <a:bodyPr/>
                    <a:lstStyle/>
                    <a:p>
                      <a:pPr algn="ctr" fontAlgn="ctr"/>
                      <a:r>
                        <a:rPr lang="en-US" sz="8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dirty="0">
                          <a:solidFill>
                            <a:srgbClr val="000000"/>
                          </a:solidFill>
                          <a:effectLst/>
                          <a:latin typeface="Athelas" panose="02000503000000020003" pitchFamily="2" charset="0"/>
                        </a:rPr>
                        <a:t>20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dirty="0">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ACAC"/>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00761291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189729733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dirty="0">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3024688507"/>
                  </a:ext>
                </a:extLst>
              </a:tr>
              <a:tr h="0">
                <a:tc rowSpan="4">
                  <a:txBody>
                    <a:bodyPr/>
                    <a:lstStyle/>
                    <a:p>
                      <a:pPr algn="ctr" fontAlgn="ctr"/>
                      <a:r>
                        <a:rPr lang="en-US" sz="8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F"/>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dirty="0">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5"/>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extLst>
                  <a:ext uri="{0D108BD9-81ED-4DB2-BD59-A6C34878D82A}">
                    <a16:rowId xmlns:a16="http://schemas.microsoft.com/office/drawing/2014/main" xmlns="" val="341940520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Editor / Traducător / Distribuitor / Scriitor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800" b="0" i="0" u="none" strike="noStrike" dirty="0">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extLst>
                  <a:ext uri="{0D108BD9-81ED-4DB2-BD59-A6C34878D82A}">
                    <a16:rowId xmlns:a16="http://schemas.microsoft.com/office/drawing/2014/main" xmlns="" val="234685512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6E79F"/>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636751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547597628"/>
                  </a:ext>
                </a:extLst>
              </a:tr>
              <a:tr h="0">
                <a:tc rowSpan="4">
                  <a:txBody>
                    <a:bodyPr/>
                    <a:lstStyle/>
                    <a:p>
                      <a:pPr algn="ctr" fontAlgn="ctr"/>
                      <a:r>
                        <a:rPr lang="en-US" sz="8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107082997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dirty="0">
                          <a:solidFill>
                            <a:srgbClr val="000000"/>
                          </a:solidFill>
                          <a:effectLst/>
                          <a:latin typeface="Athelas" panose="02000503000000020003" pitchFamily="2" charset="0"/>
                        </a:rPr>
                        <a:t>56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A8A8"/>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222520984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AEAE"/>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61556263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740271241"/>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AF"/>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F9E6"/>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C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44322138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8"/>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extLst>
                  <a:ext uri="{0D108BD9-81ED-4DB2-BD59-A6C34878D82A}">
                    <a16:rowId xmlns:a16="http://schemas.microsoft.com/office/drawing/2014/main" xmlns="" val="88149365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DE8A6"/>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extLst>
                  <a:ext uri="{0D108BD9-81ED-4DB2-BD59-A6C34878D82A}">
                    <a16:rowId xmlns:a16="http://schemas.microsoft.com/office/drawing/2014/main" xmlns="" val="164355276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3"/>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F0C3"/>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extLst>
                  <a:ext uri="{0D108BD9-81ED-4DB2-BD59-A6C34878D82A}">
                    <a16:rowId xmlns:a16="http://schemas.microsoft.com/office/drawing/2014/main" xmlns="" val="294608871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F6DC"/>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7"/>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F6D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DF5"/>
                    </a:solidFill>
                  </a:tcPr>
                </a:tc>
                <a:extLst>
                  <a:ext uri="{0D108BD9-81ED-4DB2-BD59-A6C34878D82A}">
                    <a16:rowId xmlns:a16="http://schemas.microsoft.com/office/drawing/2014/main" xmlns="" val="1354027483"/>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147669945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85427790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ABAB"/>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120343177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B2B2"/>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197272252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AEAE"/>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2878511556"/>
                  </a:ext>
                </a:extLst>
              </a:tr>
            </a:tbl>
          </a:graphicData>
        </a:graphic>
      </p:graphicFrame>
    </p:spTree>
    <p:extLst>
      <p:ext uri="{BB962C8B-B14F-4D97-AF65-F5344CB8AC3E}">
        <p14:creationId xmlns:p14="http://schemas.microsoft.com/office/powerpoint/2010/main" val="3503007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439A65-59DD-5F75-FB2A-13C83523905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1A86035F-0314-161E-B30B-EF2AC9603046}"/>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Q18. </a:t>
            </a:r>
            <a:r>
              <a:rPr lang="ro-RO" sz="1800" b="1" dirty="0">
                <a:solidFill>
                  <a:schemeClr val="tx1"/>
                </a:solidFill>
                <a:latin typeface="Athelas" panose="02000503000000020003" pitchFamily="2" charset="0"/>
              </a:rPr>
              <a:t>Cum ați evalua nivelul dvs. în ceea ce privește următoarele competențe? (selectați un răspuns în fiecare rând), </a:t>
            </a:r>
            <a:r>
              <a:rPr lang="en-US" sz="1800" b="1" dirty="0">
                <a:solidFill>
                  <a:schemeClr val="bg1">
                    <a:lumMod val="50000"/>
                  </a:schemeClr>
                </a:solidFill>
                <a:latin typeface="Athelas" panose="02000503000000020003" pitchFamily="2"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5" name="Rectangle 4">
            <a:extLst>
              <a:ext uri="{FF2B5EF4-FFF2-40B4-BE49-F238E27FC236}">
                <a16:creationId xmlns:a16="http://schemas.microsoft.com/office/drawing/2014/main" xmlns="" id="{CC6710B7-64F7-09DB-7BE0-5AE63741E101}"/>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3" name="Table 2">
            <a:extLst>
              <a:ext uri="{FF2B5EF4-FFF2-40B4-BE49-F238E27FC236}">
                <a16:creationId xmlns:a16="http://schemas.microsoft.com/office/drawing/2014/main" xmlns="" id="{066BB04D-8CB6-1AB9-841A-7995E4481F75}"/>
              </a:ext>
            </a:extLst>
          </p:cNvPr>
          <p:cNvGraphicFramePr>
            <a:graphicFrameLocks noGrp="1"/>
          </p:cNvGraphicFramePr>
          <p:nvPr>
            <p:extLst>
              <p:ext uri="{D42A27DB-BD31-4B8C-83A1-F6EECF244321}">
                <p14:modId xmlns:p14="http://schemas.microsoft.com/office/powerpoint/2010/main" val="893869148"/>
              </p:ext>
            </p:extLst>
          </p:nvPr>
        </p:nvGraphicFramePr>
        <p:xfrm>
          <a:off x="0" y="2069330"/>
          <a:ext cx="12192000" cy="3401820"/>
        </p:xfrm>
        <a:graphic>
          <a:graphicData uri="http://schemas.openxmlformats.org/drawingml/2006/table">
            <a:tbl>
              <a:tblPr/>
              <a:tblGrid>
                <a:gridCol w="690880">
                  <a:extLst>
                    <a:ext uri="{9D8B030D-6E8A-4147-A177-3AD203B41FA5}">
                      <a16:colId xmlns:a16="http://schemas.microsoft.com/office/drawing/2014/main" xmlns="" val="1408954937"/>
                    </a:ext>
                  </a:extLst>
                </a:gridCol>
                <a:gridCol w="1991360">
                  <a:extLst>
                    <a:ext uri="{9D8B030D-6E8A-4147-A177-3AD203B41FA5}">
                      <a16:colId xmlns:a16="http://schemas.microsoft.com/office/drawing/2014/main" xmlns="" val="3999235949"/>
                    </a:ext>
                  </a:extLst>
                </a:gridCol>
                <a:gridCol w="304800">
                  <a:extLst>
                    <a:ext uri="{9D8B030D-6E8A-4147-A177-3AD203B41FA5}">
                      <a16:colId xmlns:a16="http://schemas.microsoft.com/office/drawing/2014/main" xmlns="" val="862751549"/>
                    </a:ext>
                  </a:extLst>
                </a:gridCol>
                <a:gridCol w="613664">
                  <a:extLst>
                    <a:ext uri="{9D8B030D-6E8A-4147-A177-3AD203B41FA5}">
                      <a16:colId xmlns:a16="http://schemas.microsoft.com/office/drawing/2014/main" xmlns="" val="1787963506"/>
                    </a:ext>
                  </a:extLst>
                </a:gridCol>
                <a:gridCol w="613664">
                  <a:extLst>
                    <a:ext uri="{9D8B030D-6E8A-4147-A177-3AD203B41FA5}">
                      <a16:colId xmlns:a16="http://schemas.microsoft.com/office/drawing/2014/main" xmlns="" val="3330859835"/>
                    </a:ext>
                  </a:extLst>
                </a:gridCol>
                <a:gridCol w="613664">
                  <a:extLst>
                    <a:ext uri="{9D8B030D-6E8A-4147-A177-3AD203B41FA5}">
                      <a16:colId xmlns:a16="http://schemas.microsoft.com/office/drawing/2014/main" xmlns="" val="4147546195"/>
                    </a:ext>
                  </a:extLst>
                </a:gridCol>
                <a:gridCol w="613664">
                  <a:extLst>
                    <a:ext uri="{9D8B030D-6E8A-4147-A177-3AD203B41FA5}">
                      <a16:colId xmlns:a16="http://schemas.microsoft.com/office/drawing/2014/main" xmlns="" val="3335090423"/>
                    </a:ext>
                  </a:extLst>
                </a:gridCol>
                <a:gridCol w="613664">
                  <a:extLst>
                    <a:ext uri="{9D8B030D-6E8A-4147-A177-3AD203B41FA5}">
                      <a16:colId xmlns:a16="http://schemas.microsoft.com/office/drawing/2014/main" xmlns="" val="3955049867"/>
                    </a:ext>
                  </a:extLst>
                </a:gridCol>
                <a:gridCol w="613664">
                  <a:extLst>
                    <a:ext uri="{9D8B030D-6E8A-4147-A177-3AD203B41FA5}">
                      <a16:colId xmlns:a16="http://schemas.microsoft.com/office/drawing/2014/main" xmlns="" val="455225076"/>
                    </a:ext>
                  </a:extLst>
                </a:gridCol>
                <a:gridCol w="613664">
                  <a:extLst>
                    <a:ext uri="{9D8B030D-6E8A-4147-A177-3AD203B41FA5}">
                      <a16:colId xmlns:a16="http://schemas.microsoft.com/office/drawing/2014/main" xmlns="" val="4060078578"/>
                    </a:ext>
                  </a:extLst>
                </a:gridCol>
                <a:gridCol w="613664">
                  <a:extLst>
                    <a:ext uri="{9D8B030D-6E8A-4147-A177-3AD203B41FA5}">
                      <a16:colId xmlns:a16="http://schemas.microsoft.com/office/drawing/2014/main" xmlns="" val="3591950285"/>
                    </a:ext>
                  </a:extLst>
                </a:gridCol>
                <a:gridCol w="613664">
                  <a:extLst>
                    <a:ext uri="{9D8B030D-6E8A-4147-A177-3AD203B41FA5}">
                      <a16:colId xmlns:a16="http://schemas.microsoft.com/office/drawing/2014/main" xmlns="" val="2576949217"/>
                    </a:ext>
                  </a:extLst>
                </a:gridCol>
                <a:gridCol w="613664">
                  <a:extLst>
                    <a:ext uri="{9D8B030D-6E8A-4147-A177-3AD203B41FA5}">
                      <a16:colId xmlns:a16="http://schemas.microsoft.com/office/drawing/2014/main" xmlns="" val="285037271"/>
                    </a:ext>
                  </a:extLst>
                </a:gridCol>
                <a:gridCol w="613664">
                  <a:extLst>
                    <a:ext uri="{9D8B030D-6E8A-4147-A177-3AD203B41FA5}">
                      <a16:colId xmlns:a16="http://schemas.microsoft.com/office/drawing/2014/main" xmlns="" val="1016662769"/>
                    </a:ext>
                  </a:extLst>
                </a:gridCol>
                <a:gridCol w="613664">
                  <a:extLst>
                    <a:ext uri="{9D8B030D-6E8A-4147-A177-3AD203B41FA5}">
                      <a16:colId xmlns:a16="http://schemas.microsoft.com/office/drawing/2014/main" xmlns="" val="2695078447"/>
                    </a:ext>
                  </a:extLst>
                </a:gridCol>
                <a:gridCol w="613664">
                  <a:extLst>
                    <a:ext uri="{9D8B030D-6E8A-4147-A177-3AD203B41FA5}">
                      <a16:colId xmlns:a16="http://schemas.microsoft.com/office/drawing/2014/main" xmlns="" val="917206927"/>
                    </a:ext>
                  </a:extLst>
                </a:gridCol>
                <a:gridCol w="613664">
                  <a:extLst>
                    <a:ext uri="{9D8B030D-6E8A-4147-A177-3AD203B41FA5}">
                      <a16:colId xmlns:a16="http://schemas.microsoft.com/office/drawing/2014/main" xmlns="" val="2536696623"/>
                    </a:ext>
                  </a:extLst>
                </a:gridCol>
                <a:gridCol w="613664">
                  <a:extLst>
                    <a:ext uri="{9D8B030D-6E8A-4147-A177-3AD203B41FA5}">
                      <a16:colId xmlns:a16="http://schemas.microsoft.com/office/drawing/2014/main" xmlns="" val="1536948943"/>
                    </a:ext>
                  </a:extLst>
                </a:gridCol>
              </a:tblGrid>
              <a:tr h="0">
                <a:tc rowSpan="2" gridSpan="2">
                  <a:txBody>
                    <a:bodyPr/>
                    <a:lstStyle/>
                    <a:p>
                      <a:pPr algn="ctr" fontAlgn="ctr"/>
                      <a:r>
                        <a:rPr lang="en-US" sz="800" b="1" i="0" u="none" strike="noStrike">
                          <a:solidFill>
                            <a:srgbClr val="000000"/>
                          </a:solidFill>
                          <a:effectLst/>
                          <a:latin typeface="Athelas" panose="02000503000000020003" pitchFamily="2" charset="0"/>
                        </a:rPr>
                        <a:t>% pe rând</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800" b="1" i="0" u="none" strike="noStrike">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it-IT" sz="800" b="1" i="0" u="none" strike="noStrike">
                          <a:solidFill>
                            <a:srgbClr val="000000"/>
                          </a:solidFill>
                          <a:effectLst/>
                          <a:latin typeface="Athelas" panose="02000503000000020003" pitchFamily="2" charset="0"/>
                        </a:rPr>
                        <a:t>Abilități analitice și de cercetare</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Lucru cu baze de date</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1" i="0" u="none" strike="noStrike">
                          <a:solidFill>
                            <a:srgbClr val="000000"/>
                          </a:solidFill>
                          <a:effectLst/>
                          <a:latin typeface="Athelas" panose="02000503000000020003" pitchFamily="2" charset="0"/>
                        </a:rPr>
                        <a:t>Promovare / Marketing</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94662921"/>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800" b="1" i="0" u="none" strike="noStrike" dirty="0" err="1">
                          <a:solidFill>
                            <a:srgbClr val="000000"/>
                          </a:solidFill>
                          <a:effectLst/>
                          <a:latin typeface="Athelas" panose="02000503000000020003" pitchFamily="2" charset="0"/>
                        </a:rPr>
                        <a:t>Foarte</a:t>
                      </a:r>
                      <a:r>
                        <a:rPr lang="en-US" sz="800" b="1" i="0" u="none" strike="noStrike" dirty="0">
                          <a:solidFill>
                            <a:srgbClr val="000000"/>
                          </a:solidFill>
                          <a:effectLst/>
                          <a:latin typeface="Athelas" panose="02000503000000020003" pitchFamily="2" charset="0"/>
                        </a:rPr>
                        <a:t>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Nesatisfăcător</a:t>
                      </a:r>
                      <a:endParaRPr lang="en-US" sz="8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Foarte bun</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Oarecum bun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Nesatisfăcător</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423974337"/>
                  </a:ext>
                </a:extLst>
              </a:tr>
              <a:tr h="0">
                <a:tc gridSpan="2">
                  <a:txBody>
                    <a:bodyPr/>
                    <a:lstStyle/>
                    <a:p>
                      <a:pPr algn="ctr" fontAlgn="b"/>
                      <a:r>
                        <a:rPr lang="en-US" sz="8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dirty="0">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519432947"/>
                  </a:ext>
                </a:extLst>
              </a:tr>
              <a:tr h="0">
                <a:tc rowSpan="2">
                  <a:txBody>
                    <a:bodyPr/>
                    <a:lstStyle/>
                    <a:p>
                      <a:pPr algn="ctr" fontAlgn="ctr"/>
                      <a:r>
                        <a:rPr lang="en-US" sz="8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Femeie</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2CD"/>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8"/>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3"/>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229482765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DE597"/>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230953112"/>
                  </a:ext>
                </a:extLst>
              </a:tr>
              <a:tr h="0">
                <a:tc rowSpan="3">
                  <a:txBody>
                    <a:bodyPr/>
                    <a:lstStyle/>
                    <a:p>
                      <a:pPr algn="ctr" fontAlgn="ctr"/>
                      <a:r>
                        <a:rPr lang="en-US" sz="8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34179977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303969634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dirty="0">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4267181867"/>
                  </a:ext>
                </a:extLst>
              </a:tr>
              <a:tr h="0">
                <a:tc rowSpan="4">
                  <a:txBody>
                    <a:bodyPr/>
                    <a:lstStyle/>
                    <a:p>
                      <a:pPr algn="ctr" fontAlgn="ctr"/>
                      <a:r>
                        <a:rPr lang="en-US" sz="8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6"/>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4"/>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271433246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Editor / Traducător / Distribuitor / Scriitor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6"/>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6"/>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8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429229792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2CD"/>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126562205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164304499"/>
                  </a:ext>
                </a:extLst>
              </a:tr>
              <a:tr h="0">
                <a:tc rowSpan="4">
                  <a:txBody>
                    <a:bodyPr/>
                    <a:lstStyle/>
                    <a:p>
                      <a:pPr algn="ctr" fontAlgn="ctr"/>
                      <a:r>
                        <a:rPr lang="en-US" sz="8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260108013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dirty="0">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141370285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dirty="0">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6227862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1982117006"/>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6"/>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16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EBD"/>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3CD"/>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extLst>
                  <a:ext uri="{0D108BD9-81ED-4DB2-BD59-A6C34878D82A}">
                    <a16:rowId xmlns:a16="http://schemas.microsoft.com/office/drawing/2014/main" xmlns="" val="215098360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dirty="0">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extLst>
                  <a:ext uri="{0D108BD9-81ED-4DB2-BD59-A6C34878D82A}">
                    <a16:rowId xmlns:a16="http://schemas.microsoft.com/office/drawing/2014/main" xmlns="" val="197381269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tc>
                  <a:txBody>
                    <a:bodyPr/>
                    <a:lstStyle/>
                    <a:p>
                      <a:pPr algn="ctr" fontAlgn="ctr"/>
                      <a:r>
                        <a:rPr lang="en-US" sz="800" b="0" i="0" u="none" strike="noStrike">
                          <a:solidFill>
                            <a:srgbClr val="000000"/>
                          </a:solidFill>
                          <a:effectLst/>
                          <a:latin typeface="Athelas" panose="02000503000000020003" pitchFamily="2" charset="0"/>
                        </a:rPr>
                        <a:t>10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E"/>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800" b="0" i="0" u="none" strike="noStrike">
                          <a:solidFill>
                            <a:srgbClr val="000000"/>
                          </a:solidFill>
                          <a:effectLst/>
                          <a:latin typeface="Athelas" panose="02000503000000020003" pitchFamily="2" charset="0"/>
                        </a:rPr>
                        <a:t>18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8E0"/>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extLst>
                  <a:ext uri="{0D108BD9-81ED-4DB2-BD59-A6C34878D82A}">
                    <a16:rowId xmlns:a16="http://schemas.microsoft.com/office/drawing/2014/main" xmlns="" val="147036897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AE8A3"/>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tc>
                  <a:txBody>
                    <a:bodyPr/>
                    <a:lstStyle/>
                    <a:p>
                      <a:pPr algn="ctr" fontAlgn="ctr"/>
                      <a:r>
                        <a:rPr lang="en-US" sz="800" b="0" i="0" u="none" strike="noStrike">
                          <a:solidFill>
                            <a:srgbClr val="000000"/>
                          </a:solidFill>
                          <a:effectLst/>
                          <a:latin typeface="Athelas" panose="02000503000000020003" pitchFamily="2" charset="0"/>
                        </a:rPr>
                        <a:t>19</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96237008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F9E7"/>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864693699"/>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800" b="0" i="0" u="none" strike="noStrike" dirty="0">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186392137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800" b="0" i="0" u="none" strike="noStrike">
                          <a:solidFill>
                            <a:srgbClr val="000000"/>
                          </a:solidFill>
                          <a:effectLst/>
                          <a:latin typeface="Athelas" panose="02000503000000020003" pitchFamily="2" charset="0"/>
                        </a:rPr>
                        <a:t>25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800" b="0" i="0" u="none" strike="noStrike">
                          <a:solidFill>
                            <a:srgbClr val="000000"/>
                          </a:solidFill>
                          <a:effectLst/>
                          <a:latin typeface="Athelas" panose="02000503000000020003" pitchFamily="2" charset="0"/>
                        </a:rPr>
                        <a:t>22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302813587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13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9781514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8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4266914463"/>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15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20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14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8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956295333"/>
                  </a:ext>
                </a:extLst>
              </a:tr>
            </a:tbl>
          </a:graphicData>
        </a:graphic>
      </p:graphicFrame>
    </p:spTree>
    <p:extLst>
      <p:ext uri="{BB962C8B-B14F-4D97-AF65-F5344CB8AC3E}">
        <p14:creationId xmlns:p14="http://schemas.microsoft.com/office/powerpoint/2010/main" val="2399074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Q19. </a:t>
            </a:r>
            <a:r>
              <a:rPr lang="ro-RO" sz="1800" b="1" dirty="0">
                <a:solidFill>
                  <a:schemeClr val="tx1"/>
                </a:solidFill>
                <a:latin typeface="Athelas" panose="02000503000000020003" pitchFamily="2" charset="0"/>
              </a:rPr>
              <a:t>În ultimii 3 ani, la câte instruiri, seminare sau cursuri de formare profesională în domeniul industriei cărții și lecturii publice ați participat?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rPr>
              <a:t>%</a:t>
            </a:r>
          </a:p>
        </p:txBody>
      </p:sp>
      <p:pic>
        <p:nvPicPr>
          <p:cNvPr id="2" name="Picture 1">
            <a:extLst>
              <a:ext uri="{FF2B5EF4-FFF2-40B4-BE49-F238E27FC236}">
                <a16:creationId xmlns:a16="http://schemas.microsoft.com/office/drawing/2014/main" xmlns="" id="{65E77B7A-B80F-B36F-BF26-83C0F2C9A224}"/>
              </a:ext>
            </a:extLst>
          </p:cNvPr>
          <p:cNvPicPr>
            <a:picLocks noChangeAspect="1"/>
          </p:cNvPicPr>
          <p:nvPr/>
        </p:nvPicPr>
        <p:blipFill>
          <a:blip r:embed="rId3"/>
          <a:srcRect l="8002" t="20305" r="46982" b="13615"/>
          <a:stretch/>
        </p:blipFill>
        <p:spPr>
          <a:xfrm>
            <a:off x="304802" y="2091303"/>
            <a:ext cx="5791198" cy="3357869"/>
          </a:xfrm>
          <a:prstGeom prst="rect">
            <a:avLst/>
          </a:prstGeom>
        </p:spPr>
      </p:pic>
      <p:sp>
        <p:nvSpPr>
          <p:cNvPr id="3" name="TextBox 2">
            <a:extLst>
              <a:ext uri="{FF2B5EF4-FFF2-40B4-BE49-F238E27FC236}">
                <a16:creationId xmlns:a16="http://schemas.microsoft.com/office/drawing/2014/main" xmlns="" id="{86EDC12A-900C-BCD2-F19E-C1A09CD06503}"/>
              </a:ext>
            </a:extLst>
          </p:cNvPr>
          <p:cNvSpPr txBox="1"/>
          <p:nvPr/>
        </p:nvSpPr>
        <p:spPr>
          <a:xfrm>
            <a:off x="7873179" y="3108519"/>
            <a:ext cx="3480621" cy="1323439"/>
          </a:xfrm>
          <a:prstGeom prst="rect">
            <a:avLst/>
          </a:prstGeom>
          <a:noFill/>
        </p:spPr>
        <p:txBody>
          <a:bodyPr wrap="square" rtlCol="0">
            <a:spAutoFit/>
          </a:bodyPr>
          <a:lstStyle/>
          <a:p>
            <a:pPr algn="just"/>
            <a:r>
              <a:rPr lang="ro-RO" sz="1600" dirty="0">
                <a:latin typeface="Athelas" panose="02000503000000020003" pitchFamily="2" charset="0"/>
              </a:rPr>
              <a:t>Majoritatea respondenților (66%) au participat la mai mult de 3 instruiri, seminare sau cursuri de formare profesională în domeniul industriei cărții în ultimii 3 ani.</a:t>
            </a:r>
          </a:p>
        </p:txBody>
      </p:sp>
    </p:spTree>
    <p:extLst>
      <p:ext uri="{BB962C8B-B14F-4D97-AF65-F5344CB8AC3E}">
        <p14:creationId xmlns:p14="http://schemas.microsoft.com/office/powerpoint/2010/main" val="88753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Q19. </a:t>
            </a:r>
            <a:r>
              <a:rPr lang="ro-RO" sz="1800" b="1" dirty="0">
                <a:solidFill>
                  <a:schemeClr val="tx1"/>
                </a:solidFill>
                <a:latin typeface="Athelas" panose="02000503000000020003" pitchFamily="2" charset="0"/>
              </a:rPr>
              <a:t>În ultimii 3 ani, la câte instruiri, seminare sau cursuri de formare profesională în domeniul industriei cărții și lecturii publice ați participat? (scrieți răspunsul mai jos), </a:t>
            </a:r>
            <a:r>
              <a:rPr lang="en-US" sz="1800" b="1" dirty="0">
                <a:solidFill>
                  <a:schemeClr val="bg1">
                    <a:lumMod val="50000"/>
                  </a:schemeClr>
                </a:solidFill>
                <a:latin typeface="Athelas" panose="02000503000000020003" pitchFamily="2"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5" name="Rectangle 4">
            <a:extLst>
              <a:ext uri="{FF2B5EF4-FFF2-40B4-BE49-F238E27FC236}">
                <a16:creationId xmlns:a16="http://schemas.microsoft.com/office/drawing/2014/main" xmlns="" id="{146A4557-8D4F-5A82-FED0-6BCB343AF9F8}"/>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13E41D93-8842-A7A7-3A4F-0E09BAD8424F}"/>
              </a:ext>
            </a:extLst>
          </p:cNvPr>
          <p:cNvGraphicFramePr>
            <a:graphicFrameLocks noGrp="1"/>
          </p:cNvGraphicFramePr>
          <p:nvPr>
            <p:extLst>
              <p:ext uri="{D42A27DB-BD31-4B8C-83A1-F6EECF244321}">
                <p14:modId xmlns:p14="http://schemas.microsoft.com/office/powerpoint/2010/main" val="1697939664"/>
              </p:ext>
            </p:extLst>
          </p:nvPr>
        </p:nvGraphicFramePr>
        <p:xfrm>
          <a:off x="304801" y="1338713"/>
          <a:ext cx="11048999" cy="4863055"/>
        </p:xfrm>
        <a:graphic>
          <a:graphicData uri="http://schemas.openxmlformats.org/drawingml/2006/table">
            <a:tbl>
              <a:tblPr/>
              <a:tblGrid>
                <a:gridCol w="1148078">
                  <a:extLst>
                    <a:ext uri="{9D8B030D-6E8A-4147-A177-3AD203B41FA5}">
                      <a16:colId xmlns:a16="http://schemas.microsoft.com/office/drawing/2014/main" xmlns="" val="1147133463"/>
                    </a:ext>
                  </a:extLst>
                </a:gridCol>
                <a:gridCol w="2990028">
                  <a:extLst>
                    <a:ext uri="{9D8B030D-6E8A-4147-A177-3AD203B41FA5}">
                      <a16:colId xmlns:a16="http://schemas.microsoft.com/office/drawing/2014/main" xmlns="" val="3519761356"/>
                    </a:ext>
                  </a:extLst>
                </a:gridCol>
                <a:gridCol w="365760">
                  <a:extLst>
                    <a:ext uri="{9D8B030D-6E8A-4147-A177-3AD203B41FA5}">
                      <a16:colId xmlns:a16="http://schemas.microsoft.com/office/drawing/2014/main" xmlns="" val="3316810522"/>
                    </a:ext>
                  </a:extLst>
                </a:gridCol>
                <a:gridCol w="935019">
                  <a:extLst>
                    <a:ext uri="{9D8B030D-6E8A-4147-A177-3AD203B41FA5}">
                      <a16:colId xmlns:a16="http://schemas.microsoft.com/office/drawing/2014/main" xmlns="" val="3848446438"/>
                    </a:ext>
                  </a:extLst>
                </a:gridCol>
                <a:gridCol w="935019">
                  <a:extLst>
                    <a:ext uri="{9D8B030D-6E8A-4147-A177-3AD203B41FA5}">
                      <a16:colId xmlns:a16="http://schemas.microsoft.com/office/drawing/2014/main" xmlns="" val="337428488"/>
                    </a:ext>
                  </a:extLst>
                </a:gridCol>
                <a:gridCol w="935019">
                  <a:extLst>
                    <a:ext uri="{9D8B030D-6E8A-4147-A177-3AD203B41FA5}">
                      <a16:colId xmlns:a16="http://schemas.microsoft.com/office/drawing/2014/main" xmlns="" val="1133107001"/>
                    </a:ext>
                  </a:extLst>
                </a:gridCol>
                <a:gridCol w="935019">
                  <a:extLst>
                    <a:ext uri="{9D8B030D-6E8A-4147-A177-3AD203B41FA5}">
                      <a16:colId xmlns:a16="http://schemas.microsoft.com/office/drawing/2014/main" xmlns="" val="3343506173"/>
                    </a:ext>
                  </a:extLst>
                </a:gridCol>
                <a:gridCol w="935019">
                  <a:extLst>
                    <a:ext uri="{9D8B030D-6E8A-4147-A177-3AD203B41FA5}">
                      <a16:colId xmlns:a16="http://schemas.microsoft.com/office/drawing/2014/main" xmlns="" val="2893425447"/>
                    </a:ext>
                  </a:extLst>
                </a:gridCol>
                <a:gridCol w="935019">
                  <a:extLst>
                    <a:ext uri="{9D8B030D-6E8A-4147-A177-3AD203B41FA5}">
                      <a16:colId xmlns:a16="http://schemas.microsoft.com/office/drawing/2014/main" xmlns="" val="3287961262"/>
                    </a:ext>
                  </a:extLst>
                </a:gridCol>
                <a:gridCol w="935019">
                  <a:extLst>
                    <a:ext uri="{9D8B030D-6E8A-4147-A177-3AD203B41FA5}">
                      <a16:colId xmlns:a16="http://schemas.microsoft.com/office/drawing/2014/main" xmlns="" val="3992820627"/>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latin typeface="Athelas" panose="02000503000000020003" pitchFamily="2" charset="0"/>
                        </a:rPr>
                        <a:t>Media </a:t>
                      </a:r>
                      <a:r>
                        <a:rPr lang="en-US" sz="1200" b="1" i="0" u="none" strike="noStrike" dirty="0" err="1">
                          <a:solidFill>
                            <a:srgbClr val="000000"/>
                          </a:solidFill>
                          <a:effectLst/>
                          <a:latin typeface="Athelas" panose="02000503000000020003" pitchFamily="2" charset="0"/>
                        </a:rPr>
                        <a:t>artimetică</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Niciuna</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 instruiri</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3-5 instruiri</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6-10 instruiri</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 instruiri</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știu/Nu răspund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550600331"/>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12.0</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3964260070"/>
                  </a:ext>
                </a:extLst>
              </a:tr>
              <a:tr h="0">
                <a:tc rowSpan="2">
                  <a:txBody>
                    <a:bodyPr/>
                    <a:lstStyle/>
                    <a:p>
                      <a:pPr algn="ctr" fontAlgn="ctr"/>
                      <a:r>
                        <a:rPr lang="en-US" sz="1200" b="0" i="0" u="none" strike="noStrike" dirty="0">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dirty="0" err="1">
                          <a:solidFill>
                            <a:srgbClr val="000000"/>
                          </a:solidFill>
                          <a:effectLst/>
                          <a:latin typeface="Athelas" panose="02000503000000020003" pitchFamily="2" charset="0"/>
                        </a:rPr>
                        <a:t>Femeie</a:t>
                      </a:r>
                      <a:endParaRPr lang="en-US" sz="1200" b="0" i="0" u="none" strike="noStrike" dirty="0">
                        <a:solidFill>
                          <a:srgbClr val="000000"/>
                        </a:solidFill>
                        <a:effectLst/>
                        <a:latin typeface="Athelas" panose="02000503000000020003" pitchFamily="2" charset="0"/>
                      </a:endParaRP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12.5</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2337250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FBEF"/>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F7DF"/>
                    </a:solidFill>
                  </a:tcPr>
                </a:tc>
                <a:extLst>
                  <a:ext uri="{0D108BD9-81ED-4DB2-BD59-A6C34878D82A}">
                    <a16:rowId xmlns:a16="http://schemas.microsoft.com/office/drawing/2014/main" xmlns="" val="1260147547"/>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20.5</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83812797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xmlns="" val="192912616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12.4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899675870"/>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14.1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79872304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1200" b="0" i="0" u="none" strike="noStrike" dirty="0">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extLst>
                  <a:ext uri="{0D108BD9-81ED-4DB2-BD59-A6C34878D82A}">
                    <a16:rowId xmlns:a16="http://schemas.microsoft.com/office/drawing/2014/main" xmlns="" val="102077758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6"/>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1200" b="0" i="0" u="none" strike="noStrike" dirty="0">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77914841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8.9</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AE8"/>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F4D1"/>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398418385"/>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14.8</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280015981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8.1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200" b="0" i="0" u="none" strike="noStrike" dirty="0">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65984070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23.0</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87742682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extLst>
                  <a:ext uri="{0D108BD9-81ED-4DB2-BD59-A6C34878D82A}">
                    <a16:rowId xmlns:a16="http://schemas.microsoft.com/office/drawing/2014/main" xmlns="" val="372387781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7.8</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425900105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18.2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6"/>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4"/>
                    </a:solidFill>
                  </a:tcPr>
                </a:tc>
                <a:extLst>
                  <a:ext uri="{0D108BD9-81ED-4DB2-BD59-A6C34878D82A}">
                    <a16:rowId xmlns:a16="http://schemas.microsoft.com/office/drawing/2014/main" xmlns="" val="302925692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8.7</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3"/>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676714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10.1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57925724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19.2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200" b="0" i="0" u="none" strike="noStrike" dirty="0">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4E69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B"/>
                    </a:solidFill>
                  </a:tcPr>
                </a:tc>
                <a:extLst>
                  <a:ext uri="{0D108BD9-81ED-4DB2-BD59-A6C34878D82A}">
                    <a16:rowId xmlns:a16="http://schemas.microsoft.com/office/drawing/2014/main" xmlns="" val="3808253287"/>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dirty="0">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extLst>
                  <a:ext uri="{0D108BD9-81ED-4DB2-BD59-A6C34878D82A}">
                    <a16:rowId xmlns:a16="http://schemas.microsoft.com/office/drawing/2014/main" xmlns="" val="387371455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17.7</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121092029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6.2</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411075655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dirty="0">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5318228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18.1</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ADA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664161272"/>
                  </a:ext>
                </a:extLst>
              </a:tr>
            </a:tbl>
          </a:graphicData>
        </a:graphic>
      </p:graphicFrame>
    </p:spTree>
    <p:extLst>
      <p:ext uri="{BB962C8B-B14F-4D97-AF65-F5344CB8AC3E}">
        <p14:creationId xmlns:p14="http://schemas.microsoft.com/office/powerpoint/2010/main" val="242070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341125-E46E-8DA2-54E0-F8FC246D1D8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xmlns="" id="{355D26B2-909B-06F4-1C7F-1CAEFEA92C84}"/>
              </a:ext>
            </a:extLst>
          </p:cNvPr>
          <p:cNvSpPr>
            <a:spLocks noGrp="1"/>
          </p:cNvSpPr>
          <p:nvPr>
            <p:ph type="title"/>
          </p:nvPr>
        </p:nvSpPr>
        <p:spPr>
          <a:xfrm>
            <a:off x="611157" y="17250"/>
            <a:ext cx="7848601" cy="990600"/>
          </a:xfrm>
        </p:spPr>
        <p:txBody>
          <a:bodyPr>
            <a:normAutofit/>
          </a:bodyPr>
          <a:lstStyle/>
          <a:p>
            <a:r>
              <a:rPr lang="en-GB" sz="2400" b="1" dirty="0">
                <a:solidFill>
                  <a:schemeClr val="tx1"/>
                </a:solidFill>
                <a:latin typeface="Athelas" panose="02000503000000020003" pitchFamily="2" charset="0"/>
                <a:ea typeface="Exo" charset="0"/>
                <a:cs typeface="Exo" charset="0"/>
              </a:rPr>
              <a:t>MET</a:t>
            </a:r>
            <a:r>
              <a:rPr lang="ro-RO" sz="2400" b="1" dirty="0">
                <a:solidFill>
                  <a:schemeClr val="tx1"/>
                </a:solidFill>
                <a:latin typeface="Athelas" panose="02000503000000020003" pitchFamily="2" charset="0"/>
                <a:ea typeface="Exo" charset="0"/>
                <a:cs typeface="Exo" charset="0"/>
              </a:rPr>
              <a:t>ODOLOGIE – STUDIU CALITATIV</a:t>
            </a:r>
            <a:endParaRPr lang="x-none" sz="2400" b="1" dirty="0">
              <a:solidFill>
                <a:schemeClr val="tx1"/>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44ACFB7F-7EC8-FDE3-690F-7BF46A9FA1FC}"/>
              </a:ext>
            </a:extLst>
          </p:cNvPr>
          <p:cNvSpPr/>
          <p:nvPr/>
        </p:nvSpPr>
        <p:spPr>
          <a:xfrm>
            <a:off x="611157" y="2071991"/>
            <a:ext cx="10864563" cy="3510192"/>
          </a:xfrm>
          <a:prstGeom prst="rect">
            <a:avLst/>
          </a:prstGeom>
        </p:spPr>
        <p:txBody>
          <a:bodyPr wrap="square">
            <a:spAutoFit/>
          </a:bodyPr>
          <a:lstStyle/>
          <a:p>
            <a:pPr algn="just">
              <a:spcBef>
                <a:spcPts val="600"/>
              </a:spcBef>
              <a:spcAft>
                <a:spcPts val="600"/>
              </a:spcAft>
            </a:pPr>
            <a:r>
              <a:rPr lang="ro-RO" b="1" dirty="0">
                <a:latin typeface="Athelas" panose="02000503000000020003" pitchFamily="2" charset="0"/>
              </a:rPr>
              <a:t>DISTRIBUȚIE FOCUS GRUPURI</a:t>
            </a:r>
            <a:r>
              <a:rPr lang="en-GB" b="1" dirty="0">
                <a:latin typeface="Athelas" panose="02000503000000020003" pitchFamily="2" charset="0"/>
              </a:rPr>
              <a:t>:</a:t>
            </a:r>
            <a:endParaRPr lang="ro-RO" dirty="0">
              <a:latin typeface="Athelas" panose="02000503000000020003" pitchFamily="2" charset="0"/>
            </a:endParaRPr>
          </a:p>
          <a:p>
            <a:pPr algn="just">
              <a:spcBef>
                <a:spcPts val="600"/>
              </a:spcBef>
              <a:spcAft>
                <a:spcPts val="600"/>
              </a:spcAft>
            </a:pPr>
            <a:endParaRPr lang="ro-RO" dirty="0">
              <a:latin typeface="Athelas" panose="02000503000000020003" pitchFamily="2" charset="0"/>
            </a:endParaRPr>
          </a:p>
          <a:p>
            <a:pPr algn="just">
              <a:spcBef>
                <a:spcPts val="600"/>
              </a:spcBef>
              <a:spcAft>
                <a:spcPts val="600"/>
              </a:spcAft>
            </a:pPr>
            <a:endParaRPr lang="ro-RO" b="1" i="0" u="none" strike="noStrike" cap="none" dirty="0">
              <a:latin typeface="Athelas" panose="02000503000000020003" pitchFamily="2" charset="0"/>
              <a:ea typeface="Exo"/>
              <a:cs typeface="Exo"/>
              <a:sym typeface="Exo"/>
            </a:endParaRPr>
          </a:p>
          <a:p>
            <a:pPr algn="just">
              <a:spcBef>
                <a:spcPts val="600"/>
              </a:spcBef>
              <a:spcAft>
                <a:spcPts val="600"/>
              </a:spcAft>
            </a:pPr>
            <a:endParaRPr lang="ro-RO" b="1" dirty="0">
              <a:latin typeface="Athelas" panose="02000503000000020003" pitchFamily="2" charset="0"/>
              <a:ea typeface="Exo"/>
              <a:cs typeface="Exo"/>
              <a:sym typeface="Exo"/>
            </a:endParaRPr>
          </a:p>
          <a:p>
            <a:pPr algn="just">
              <a:lnSpc>
                <a:spcPct val="115000"/>
              </a:lnSpc>
              <a:spcBef>
                <a:spcPts val="1200"/>
              </a:spcBef>
              <a:spcAft>
                <a:spcPts val="600"/>
              </a:spcAft>
              <a:tabLst>
                <a:tab pos="5671185" algn="r"/>
              </a:tabLst>
            </a:pPr>
            <a:endParaRPr lang="ro-RO" b="1" i="0" u="none" strike="noStrike" cap="none" dirty="0">
              <a:latin typeface="Athelas" panose="02000503000000020003" pitchFamily="2" charset="0"/>
              <a:ea typeface="Exo"/>
              <a:cs typeface="Exo"/>
              <a:sym typeface="Exo"/>
            </a:endParaRPr>
          </a:p>
          <a:p>
            <a:pPr algn="just">
              <a:lnSpc>
                <a:spcPct val="115000"/>
              </a:lnSpc>
              <a:spcBef>
                <a:spcPts val="1200"/>
              </a:spcBef>
              <a:spcAft>
                <a:spcPts val="600"/>
              </a:spcAft>
              <a:tabLst>
                <a:tab pos="5671185" algn="r"/>
              </a:tabLst>
            </a:pPr>
            <a:r>
              <a:rPr lang="ro-RO" sz="1800" dirty="0">
                <a:effectLst/>
                <a:latin typeface="Athelas" panose="02000503000000020003" pitchFamily="2" charset="0"/>
                <a:ea typeface="Times New Roman" panose="02020603050405020304" pitchFamily="18" charset="0"/>
                <a:cs typeface="Times New Roman" panose="02020603050405020304" pitchFamily="18" charset="0"/>
                <a:sym typeface="Exo"/>
              </a:rPr>
              <a:t>Focus Grupurile au fost realizate online. </a:t>
            </a:r>
            <a:r>
              <a:rPr lang="ro-RO" sz="1800" dirty="0">
                <a:effectLst/>
                <a:latin typeface="Athelas" panose="02000503000000020003" pitchFamily="2" charset="0"/>
                <a:ea typeface="Times New Roman" panose="02020603050405020304" pitchFamily="18" charset="0"/>
                <a:cs typeface="Calibri" panose="020F0502020204030204" pitchFamily="34" charset="0"/>
              </a:rPr>
              <a:t>Moderarea focus grupurilor a fost realizată de către beneficiar, în urma instruirii de către Magenta Consulting. </a:t>
            </a:r>
            <a:r>
              <a:rPr lang="en-US" sz="1800" dirty="0">
                <a:effectLst/>
                <a:latin typeface="Athelas" panose="02000503000000020003" pitchFamily="2" charset="0"/>
                <a:ea typeface="Times New Roman" panose="02020603050405020304" pitchFamily="18" charset="0"/>
                <a:cs typeface="Calibri" panose="020F0502020204030204" pitchFamily="34" charset="0"/>
              </a:rPr>
              <a:t>Focus </a:t>
            </a:r>
            <a:r>
              <a:rPr lang="en-US" sz="1800" dirty="0" err="1">
                <a:effectLst/>
                <a:latin typeface="Athelas" panose="02000503000000020003" pitchFamily="2" charset="0"/>
                <a:ea typeface="Times New Roman" panose="02020603050405020304" pitchFamily="18" charset="0"/>
                <a:cs typeface="Calibri" panose="020F0502020204030204" pitchFamily="34" charset="0"/>
              </a:rPr>
              <a:t>Grupuri</a:t>
            </a:r>
            <a:r>
              <a:rPr lang="ro-RO" sz="1800" dirty="0">
                <a:effectLst/>
                <a:latin typeface="Athelas" panose="02000503000000020003" pitchFamily="2" charset="0"/>
                <a:ea typeface="Times New Roman" panose="02020603050405020304" pitchFamily="18" charset="0"/>
                <a:cs typeface="Calibri" panose="020F0502020204030204" pitchFamily="34" charset="0"/>
              </a:rPr>
              <a:t>le</a:t>
            </a:r>
            <a:r>
              <a:rPr lang="en-US" sz="1800" dirty="0">
                <a:effectLst/>
                <a:latin typeface="Athelas" panose="02000503000000020003" pitchFamily="2" charset="0"/>
                <a:ea typeface="Times New Roman" panose="02020603050405020304" pitchFamily="18" charset="0"/>
                <a:cs typeface="Calibri" panose="020F0502020204030204" pitchFamily="34" charset="0"/>
              </a:rPr>
              <a:t> </a:t>
            </a:r>
            <a:r>
              <a:rPr lang="ro-RO" sz="1800" dirty="0">
                <a:effectLst/>
                <a:latin typeface="Athelas" panose="02000503000000020003" pitchFamily="2" charset="0"/>
                <a:ea typeface="Times New Roman" panose="02020603050405020304" pitchFamily="18" charset="0"/>
                <a:cs typeface="Calibri" panose="020F0502020204030204" pitchFamily="34" charset="0"/>
              </a:rPr>
              <a:t>s-au desfășurat în limba română. </a:t>
            </a:r>
            <a:endParaRPr lang="ro-RO" sz="1800" dirty="0">
              <a:effectLst/>
              <a:highlight>
                <a:srgbClr val="FF0000"/>
              </a:highlight>
              <a:latin typeface="Athelas" panose="02000503000000020003" pitchFamily="2" charset="0"/>
              <a:ea typeface="Times New Roman" panose="02020603050405020304" pitchFamily="18" charset="0"/>
              <a:cs typeface="Times New Roman" panose="02020603050405020304" pitchFamily="18" charset="0"/>
            </a:endParaRPr>
          </a:p>
          <a:p>
            <a:pPr>
              <a:spcBef>
                <a:spcPts val="600"/>
              </a:spcBef>
              <a:spcAft>
                <a:spcPts val="600"/>
              </a:spcAft>
            </a:pPr>
            <a:r>
              <a:rPr lang="ro-RO" b="1" dirty="0">
                <a:latin typeface="Athelas" panose="02000503000000020003" pitchFamily="2" charset="0"/>
                <a:ea typeface="Exo" charset="0"/>
                <a:cs typeface="Exo" charset="0"/>
              </a:rPr>
              <a:t>PERIOADA DE COLECTARE A DATELOR</a:t>
            </a:r>
            <a:r>
              <a:rPr lang="en-US" b="1" dirty="0">
                <a:latin typeface="Athelas" panose="02000503000000020003" pitchFamily="2" charset="0"/>
                <a:ea typeface="Exo" charset="0"/>
                <a:cs typeface="Exo" charset="0"/>
              </a:rPr>
              <a:t>:</a:t>
            </a:r>
            <a:r>
              <a:rPr lang="ro-RO" b="1" dirty="0">
                <a:latin typeface="Athelas" panose="02000503000000020003" pitchFamily="2" charset="0"/>
                <a:ea typeface="Exo" charset="0"/>
                <a:cs typeface="Exo" charset="0"/>
              </a:rPr>
              <a:t> </a:t>
            </a:r>
            <a:r>
              <a:rPr lang="ro-RO" dirty="0">
                <a:latin typeface="Athelas" panose="02000503000000020003" pitchFamily="2" charset="0"/>
                <a:ea typeface="Exo" charset="0"/>
                <a:cs typeface="Exo" charset="0"/>
              </a:rPr>
              <a:t>20 – 27 noiembrie 2024</a:t>
            </a:r>
            <a:endParaRPr lang="ro-MD" dirty="0">
              <a:latin typeface="Athelas" panose="02000503000000020003" pitchFamily="2" charset="0"/>
            </a:endParaRPr>
          </a:p>
        </p:txBody>
      </p:sp>
      <p:graphicFrame>
        <p:nvGraphicFramePr>
          <p:cNvPr id="8" name="Table 7">
            <a:extLst>
              <a:ext uri="{FF2B5EF4-FFF2-40B4-BE49-F238E27FC236}">
                <a16:creationId xmlns:a16="http://schemas.microsoft.com/office/drawing/2014/main" xmlns="" id="{119E50D2-0FC6-1C3C-B7D0-7B62DAACE8C2}"/>
              </a:ext>
            </a:extLst>
          </p:cNvPr>
          <p:cNvGraphicFramePr>
            <a:graphicFrameLocks noGrp="1"/>
          </p:cNvGraphicFramePr>
          <p:nvPr>
            <p:extLst>
              <p:ext uri="{D42A27DB-BD31-4B8C-83A1-F6EECF244321}">
                <p14:modId xmlns:p14="http://schemas.microsoft.com/office/powerpoint/2010/main" val="1081979399"/>
              </p:ext>
            </p:extLst>
          </p:nvPr>
        </p:nvGraphicFramePr>
        <p:xfrm>
          <a:off x="716280" y="2622090"/>
          <a:ext cx="4877130" cy="1691640"/>
        </p:xfrm>
        <a:graphic>
          <a:graphicData uri="http://schemas.openxmlformats.org/drawingml/2006/table">
            <a:tbl>
              <a:tblPr firstRow="1" firstCol="1" bandRow="1"/>
              <a:tblGrid>
                <a:gridCol w="3631984">
                  <a:extLst>
                    <a:ext uri="{9D8B030D-6E8A-4147-A177-3AD203B41FA5}">
                      <a16:colId xmlns:a16="http://schemas.microsoft.com/office/drawing/2014/main" xmlns="" val="865745741"/>
                    </a:ext>
                  </a:extLst>
                </a:gridCol>
                <a:gridCol w="1245146">
                  <a:extLst>
                    <a:ext uri="{9D8B030D-6E8A-4147-A177-3AD203B41FA5}">
                      <a16:colId xmlns:a16="http://schemas.microsoft.com/office/drawing/2014/main" xmlns="" val="2224407044"/>
                    </a:ext>
                  </a:extLst>
                </a:gridCol>
              </a:tblGrid>
              <a:tr h="252000">
                <a:tc>
                  <a:txBody>
                    <a:bodyPr/>
                    <a:lstStyle/>
                    <a:p>
                      <a:pPr algn="ctr" fontAlgn="ctr"/>
                      <a:r>
                        <a:rPr lang="ro-RO" sz="1800" b="1" i="0" u="none" strike="noStrike" dirty="0">
                          <a:solidFill>
                            <a:srgbClr val="000000"/>
                          </a:solidFill>
                          <a:effectLst/>
                          <a:latin typeface="Athelas" panose="02000503000000020003" pitchFamily="2" charset="0"/>
                        </a:rPr>
                        <a:t>Categorie</a:t>
                      </a:r>
                      <a:endParaRPr lang="en-US" sz="1800" b="1"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ro-RO" sz="1800" b="1" i="0" u="none" strike="noStrike" dirty="0">
                          <a:solidFill>
                            <a:srgbClr val="000000"/>
                          </a:solidFill>
                          <a:effectLst/>
                          <a:latin typeface="Athelas" panose="02000503000000020003" pitchFamily="2" charset="0"/>
                        </a:rPr>
                        <a:t>Nr. </a:t>
                      </a:r>
                      <a:endParaRPr lang="en-US" sz="1800" b="1"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xmlns="" val="3161637738"/>
                  </a:ext>
                </a:extLst>
              </a:tr>
              <a:tr h="252000">
                <a:tc>
                  <a:txBody>
                    <a:bodyPr/>
                    <a:lstStyle/>
                    <a:p>
                      <a:pPr algn="l" fontAlgn="ctr"/>
                      <a:r>
                        <a:rPr lang="ro-RO" sz="1800" b="0" i="0" u="none" strike="noStrike" dirty="0">
                          <a:solidFill>
                            <a:srgbClr val="000000"/>
                          </a:solidFill>
                          <a:effectLst/>
                          <a:latin typeface="Athelas" panose="02000503000000020003" pitchFamily="2" charset="0"/>
                        </a:rPr>
                        <a:t>Scriitori/scriitoare</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fontAlgn="ctr"/>
                      <a:r>
                        <a:rPr lang="ro-RO" sz="1800" b="0" i="0" u="none" strike="noStrike" dirty="0">
                          <a:solidFill>
                            <a:srgbClr val="000000"/>
                          </a:solidFill>
                          <a:effectLst/>
                          <a:latin typeface="Athelas" panose="02000503000000020003" pitchFamily="2" charset="0"/>
                        </a:rPr>
                        <a:t>1</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1176004975"/>
                  </a:ext>
                </a:extLst>
              </a:tr>
              <a:tr h="252000">
                <a:tc>
                  <a:txBody>
                    <a:bodyPr/>
                    <a:lstStyle/>
                    <a:p>
                      <a:pPr algn="l" fontAlgn="ctr"/>
                      <a:r>
                        <a:rPr lang="ro-RO" sz="1800" b="0" i="0" u="none" strike="noStrike" dirty="0">
                          <a:solidFill>
                            <a:srgbClr val="000000"/>
                          </a:solidFill>
                          <a:effectLst/>
                          <a:latin typeface="Athelas" panose="02000503000000020003" pitchFamily="2" charset="0"/>
                        </a:rPr>
                        <a:t>Cadre didactice</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fontAlgn="ctr"/>
                      <a:r>
                        <a:rPr lang="ro-RO" sz="1800" b="0" i="0" u="none" strike="noStrike" dirty="0">
                          <a:solidFill>
                            <a:srgbClr val="000000"/>
                          </a:solidFill>
                          <a:effectLst/>
                          <a:latin typeface="Athelas" panose="02000503000000020003" pitchFamily="2" charset="0"/>
                        </a:rPr>
                        <a:t>1</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2206068542"/>
                  </a:ext>
                </a:extLst>
              </a:tr>
              <a:tr h="252000">
                <a:tc>
                  <a:txBody>
                    <a:bodyPr/>
                    <a:lstStyle/>
                    <a:p>
                      <a:pPr algn="l" fontAlgn="ctr"/>
                      <a:r>
                        <a:rPr lang="ro-RO" sz="1800" b="0" i="0" u="none" strike="noStrike" dirty="0">
                          <a:solidFill>
                            <a:srgbClr val="000000"/>
                          </a:solidFill>
                          <a:effectLst/>
                          <a:latin typeface="Athelas" panose="02000503000000020003" pitchFamily="2" charset="0"/>
                        </a:rPr>
                        <a:t>Bibliotecari</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fontAlgn="ctr"/>
                      <a:r>
                        <a:rPr lang="ro-RO" sz="1800" b="0" i="0" u="none" strike="noStrike" dirty="0">
                          <a:solidFill>
                            <a:srgbClr val="000000"/>
                          </a:solidFill>
                          <a:effectLst/>
                          <a:latin typeface="Athelas" panose="02000503000000020003" pitchFamily="2" charset="0"/>
                        </a:rPr>
                        <a:t>1</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1354622945"/>
                  </a:ext>
                </a:extLst>
              </a:tr>
              <a:tr h="252000">
                <a:tc>
                  <a:txBody>
                    <a:bodyPr/>
                    <a:lstStyle/>
                    <a:p>
                      <a:pPr algn="l" fontAlgn="ctr"/>
                      <a:r>
                        <a:rPr lang="ro-RO" sz="1800" b="0" i="0" u="none" strike="noStrike" dirty="0">
                          <a:solidFill>
                            <a:srgbClr val="000000"/>
                          </a:solidFill>
                          <a:effectLst/>
                          <a:latin typeface="Athelas" panose="02000503000000020003" pitchFamily="2" charset="0"/>
                        </a:rPr>
                        <a:t>Editori</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fontAlgn="ctr"/>
                      <a:r>
                        <a:rPr lang="ro-RO" sz="1800" b="0" i="0" u="none" strike="noStrike" dirty="0">
                          <a:solidFill>
                            <a:srgbClr val="000000"/>
                          </a:solidFill>
                          <a:effectLst/>
                          <a:latin typeface="Athelas" panose="02000503000000020003" pitchFamily="2" charset="0"/>
                        </a:rPr>
                        <a:t>1</a:t>
                      </a:r>
                      <a:endParaRPr lang="en-US" sz="1800" b="0"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3986864372"/>
                  </a:ext>
                </a:extLst>
              </a:tr>
              <a:tr h="145968">
                <a:tc>
                  <a:txBody>
                    <a:bodyPr/>
                    <a:lstStyle/>
                    <a:p>
                      <a:pPr algn="ctr" fontAlgn="ctr"/>
                      <a:r>
                        <a:rPr lang="ro-RO" sz="1800" b="1" i="0" u="none" strike="noStrike" dirty="0">
                          <a:solidFill>
                            <a:srgbClr val="000000"/>
                          </a:solidFill>
                          <a:effectLst/>
                          <a:latin typeface="Athelas" panose="02000503000000020003" pitchFamily="2" charset="0"/>
                        </a:rPr>
                        <a:t>Total</a:t>
                      </a:r>
                      <a:endParaRPr lang="en-US" sz="1800" b="1"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20000"/>
                        <a:lumOff val="80000"/>
                      </a:schemeClr>
                    </a:solidFill>
                  </a:tcPr>
                </a:tc>
                <a:tc>
                  <a:txBody>
                    <a:bodyPr/>
                    <a:lstStyle/>
                    <a:p>
                      <a:pPr algn="ctr" fontAlgn="ctr"/>
                      <a:r>
                        <a:rPr lang="ro-RO" sz="1800" b="1" i="0" u="none" strike="noStrike" dirty="0">
                          <a:solidFill>
                            <a:srgbClr val="000000"/>
                          </a:solidFill>
                          <a:effectLst/>
                          <a:latin typeface="Athelas" panose="02000503000000020003" pitchFamily="2" charset="0"/>
                        </a:rPr>
                        <a:t>4</a:t>
                      </a:r>
                      <a:endParaRPr lang="en-US" sz="1800" b="1" i="0" u="none" strike="noStrike" dirty="0">
                        <a:solidFill>
                          <a:srgbClr val="000000"/>
                        </a:solidFill>
                        <a:effectLst/>
                        <a:latin typeface="Athelas" panose="02000503000000020003" pitchFamily="2" charset="0"/>
                      </a:endParaRPr>
                    </a:p>
                  </a:txBody>
                  <a:tcPr marL="7620" marR="7620" marT="762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563392455"/>
                  </a:ext>
                </a:extLst>
              </a:tr>
            </a:tbl>
          </a:graphicData>
        </a:graphic>
      </p:graphicFrame>
    </p:spTree>
    <p:extLst>
      <p:ext uri="{BB962C8B-B14F-4D97-AF65-F5344CB8AC3E}">
        <p14:creationId xmlns:p14="http://schemas.microsoft.com/office/powerpoint/2010/main" val="496291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Q20. </a:t>
            </a:r>
            <a:r>
              <a:rPr lang="ro-RO" sz="1800" b="1" dirty="0">
                <a:solidFill>
                  <a:schemeClr val="tx1"/>
                </a:solidFill>
                <a:latin typeface="Athelas" panose="02000503000000020003" pitchFamily="2" charset="0"/>
              </a:rPr>
              <a:t>Cum ați aprecia suficiența instruirilor, seminarelor sau cursurilor de formare profesională în domeniul industriei cărții și lecturii publice în RM? (selectați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3" name="Picture 2">
            <a:extLst>
              <a:ext uri="{FF2B5EF4-FFF2-40B4-BE49-F238E27FC236}">
                <a16:creationId xmlns:a16="http://schemas.microsoft.com/office/drawing/2014/main" xmlns="" id="{15FD24C0-F822-77B5-5B17-F61BAB853D76}"/>
              </a:ext>
            </a:extLst>
          </p:cNvPr>
          <p:cNvPicPr>
            <a:picLocks noChangeAspect="1"/>
          </p:cNvPicPr>
          <p:nvPr/>
        </p:nvPicPr>
        <p:blipFill>
          <a:blip r:embed="rId3"/>
          <a:srcRect l="3352" t="18457" r="36834" b="19915"/>
          <a:stretch/>
        </p:blipFill>
        <p:spPr>
          <a:xfrm>
            <a:off x="304802" y="2231383"/>
            <a:ext cx="5791198" cy="3077713"/>
          </a:xfrm>
          <a:prstGeom prst="rect">
            <a:avLst/>
          </a:prstGeom>
        </p:spPr>
      </p:pic>
      <p:sp>
        <p:nvSpPr>
          <p:cNvPr id="2" name="TextBox 1">
            <a:extLst>
              <a:ext uri="{FF2B5EF4-FFF2-40B4-BE49-F238E27FC236}">
                <a16:creationId xmlns:a16="http://schemas.microsoft.com/office/drawing/2014/main" xmlns="" id="{24803D52-FACE-C625-5573-5CCCAC47FDF0}"/>
              </a:ext>
            </a:extLst>
          </p:cNvPr>
          <p:cNvSpPr txBox="1"/>
          <p:nvPr/>
        </p:nvSpPr>
        <p:spPr>
          <a:xfrm>
            <a:off x="7873179" y="3231630"/>
            <a:ext cx="3480621" cy="1077218"/>
          </a:xfrm>
          <a:prstGeom prst="rect">
            <a:avLst/>
          </a:prstGeom>
          <a:noFill/>
        </p:spPr>
        <p:txBody>
          <a:bodyPr wrap="square" rtlCol="0">
            <a:spAutoFit/>
          </a:bodyPr>
          <a:lstStyle/>
          <a:p>
            <a:r>
              <a:rPr lang="ro-RO" sz="1600" dirty="0">
                <a:latin typeface="Athelas" panose="02000503000000020003" pitchFamily="2" charset="0"/>
              </a:rPr>
              <a:t>Circa două treimi dintre respondenți (67%) apreciază suficiența instruirilor, seminarelor sau cursurilor de formare profesională ca fiind una bună. </a:t>
            </a:r>
          </a:p>
        </p:txBody>
      </p:sp>
    </p:spTree>
    <p:extLst>
      <p:ext uri="{BB962C8B-B14F-4D97-AF65-F5344CB8AC3E}">
        <p14:creationId xmlns:p14="http://schemas.microsoft.com/office/powerpoint/2010/main" val="427853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Q20. </a:t>
            </a:r>
            <a:r>
              <a:rPr lang="ro-RO" sz="1800" b="1" dirty="0">
                <a:solidFill>
                  <a:schemeClr val="tx1"/>
                </a:solidFill>
                <a:latin typeface="Athelas" panose="02000503000000020003" pitchFamily="2" charset="0"/>
              </a:rPr>
              <a:t>Cum ați aprecia suficiența instruirilor, seminarelor sau cursurilor de formare profesională în domeniul industriei cărții și lecturii publice în RM? (selectați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8" name="Rectangle 7">
            <a:extLst>
              <a:ext uri="{FF2B5EF4-FFF2-40B4-BE49-F238E27FC236}">
                <a16:creationId xmlns:a16="http://schemas.microsoft.com/office/drawing/2014/main" xmlns="" id="{A542AA5C-447B-3DA7-5554-81608E37B48A}"/>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2D681AFC-27DB-AA64-B0FA-3B0A900C3C7B}"/>
              </a:ext>
            </a:extLst>
          </p:cNvPr>
          <p:cNvGraphicFramePr>
            <a:graphicFrameLocks noGrp="1"/>
          </p:cNvGraphicFramePr>
          <p:nvPr>
            <p:extLst>
              <p:ext uri="{D42A27DB-BD31-4B8C-83A1-F6EECF244321}">
                <p14:modId xmlns:p14="http://schemas.microsoft.com/office/powerpoint/2010/main" val="1446257631"/>
              </p:ext>
            </p:extLst>
          </p:nvPr>
        </p:nvGraphicFramePr>
        <p:xfrm>
          <a:off x="304802" y="1338713"/>
          <a:ext cx="11048998" cy="4863055"/>
        </p:xfrm>
        <a:graphic>
          <a:graphicData uri="http://schemas.openxmlformats.org/drawingml/2006/table">
            <a:tbl>
              <a:tblPr/>
              <a:tblGrid>
                <a:gridCol w="1076958">
                  <a:extLst>
                    <a:ext uri="{9D8B030D-6E8A-4147-A177-3AD203B41FA5}">
                      <a16:colId xmlns:a16="http://schemas.microsoft.com/office/drawing/2014/main" xmlns="" val="1508581021"/>
                    </a:ext>
                  </a:extLst>
                </a:gridCol>
                <a:gridCol w="3048000">
                  <a:extLst>
                    <a:ext uri="{9D8B030D-6E8A-4147-A177-3AD203B41FA5}">
                      <a16:colId xmlns:a16="http://schemas.microsoft.com/office/drawing/2014/main" xmlns="" val="2248903579"/>
                    </a:ext>
                  </a:extLst>
                </a:gridCol>
                <a:gridCol w="416560">
                  <a:extLst>
                    <a:ext uri="{9D8B030D-6E8A-4147-A177-3AD203B41FA5}">
                      <a16:colId xmlns:a16="http://schemas.microsoft.com/office/drawing/2014/main" xmlns="" val="1318247077"/>
                    </a:ext>
                  </a:extLst>
                </a:gridCol>
                <a:gridCol w="1301496">
                  <a:extLst>
                    <a:ext uri="{9D8B030D-6E8A-4147-A177-3AD203B41FA5}">
                      <a16:colId xmlns:a16="http://schemas.microsoft.com/office/drawing/2014/main" xmlns="" val="1886646876"/>
                    </a:ext>
                  </a:extLst>
                </a:gridCol>
                <a:gridCol w="1301496">
                  <a:extLst>
                    <a:ext uri="{9D8B030D-6E8A-4147-A177-3AD203B41FA5}">
                      <a16:colId xmlns:a16="http://schemas.microsoft.com/office/drawing/2014/main" xmlns="" val="3444457552"/>
                    </a:ext>
                  </a:extLst>
                </a:gridCol>
                <a:gridCol w="1301496">
                  <a:extLst>
                    <a:ext uri="{9D8B030D-6E8A-4147-A177-3AD203B41FA5}">
                      <a16:colId xmlns:a16="http://schemas.microsoft.com/office/drawing/2014/main" xmlns="" val="1722939607"/>
                    </a:ext>
                  </a:extLst>
                </a:gridCol>
                <a:gridCol w="1301496">
                  <a:extLst>
                    <a:ext uri="{9D8B030D-6E8A-4147-A177-3AD203B41FA5}">
                      <a16:colId xmlns:a16="http://schemas.microsoft.com/office/drawing/2014/main" xmlns="" val="2603618938"/>
                    </a:ext>
                  </a:extLst>
                </a:gridCol>
                <a:gridCol w="1301496">
                  <a:extLst>
                    <a:ext uri="{9D8B030D-6E8A-4147-A177-3AD203B41FA5}">
                      <a16:colId xmlns:a16="http://schemas.microsoft.com/office/drawing/2014/main" xmlns="" val="1757145498"/>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bună</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Oarecum bună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Satisfăcătoare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Nesatisfăcătoare </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511048025"/>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803132530"/>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1200" b="0" i="0" u="none" strike="noStrike" dirty="0">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dirty="0">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9"/>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extLst>
                  <a:ext uri="{0D108BD9-81ED-4DB2-BD59-A6C34878D82A}">
                    <a16:rowId xmlns:a16="http://schemas.microsoft.com/office/drawing/2014/main" xmlns="" val="277095939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2"/>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F7DF"/>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F7DF"/>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extLst>
                  <a:ext uri="{0D108BD9-81ED-4DB2-BD59-A6C34878D82A}">
                    <a16:rowId xmlns:a16="http://schemas.microsoft.com/office/drawing/2014/main" xmlns="" val="1895866632"/>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dirty="0">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146725010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27079991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dirty="0">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798715702"/>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A"/>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extLst>
                  <a:ext uri="{0D108BD9-81ED-4DB2-BD59-A6C34878D82A}">
                    <a16:rowId xmlns:a16="http://schemas.microsoft.com/office/drawing/2014/main" xmlns="" val="237752195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dirty="0">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1"/>
                    </a:solidFill>
                  </a:tcPr>
                </a:tc>
                <a:tc>
                  <a:txBody>
                    <a:bodyPr/>
                    <a:lstStyle/>
                    <a:p>
                      <a:pPr algn="ctr" fontAlgn="ctr"/>
                      <a:r>
                        <a:rPr lang="en-US" sz="1200" b="0" i="0" u="none" strike="noStrike" dirty="0">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extLst>
                  <a:ext uri="{0D108BD9-81ED-4DB2-BD59-A6C34878D82A}">
                    <a16:rowId xmlns:a16="http://schemas.microsoft.com/office/drawing/2014/main" xmlns="" val="216859891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8A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1200" b="0"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AEC"/>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AEC"/>
                    </a:solidFill>
                  </a:tcPr>
                </a:tc>
                <a:extLst>
                  <a:ext uri="{0D108BD9-81ED-4DB2-BD59-A6C34878D82A}">
                    <a16:rowId xmlns:a16="http://schemas.microsoft.com/office/drawing/2014/main" xmlns="" val="375216138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extLst>
                  <a:ext uri="{0D108BD9-81ED-4DB2-BD59-A6C34878D82A}">
                    <a16:rowId xmlns:a16="http://schemas.microsoft.com/office/drawing/2014/main" xmlns="" val="3329994271"/>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373187936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73618683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171817309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D1D1"/>
                    </a:solidFill>
                  </a:tcPr>
                </a:tc>
                <a:extLst>
                  <a:ext uri="{0D108BD9-81ED-4DB2-BD59-A6C34878D82A}">
                    <a16:rowId xmlns:a16="http://schemas.microsoft.com/office/drawing/2014/main" xmlns="" val="1087620169"/>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FE9A7"/>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1200" b="0" i="0" u="none" strike="noStrike" dirty="0">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extLst>
                  <a:ext uri="{0D108BD9-81ED-4DB2-BD59-A6C34878D82A}">
                    <a16:rowId xmlns:a16="http://schemas.microsoft.com/office/drawing/2014/main" xmlns="" val="211827132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5"/>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extLst>
                  <a:ext uri="{0D108BD9-81ED-4DB2-BD59-A6C34878D82A}">
                    <a16:rowId xmlns:a16="http://schemas.microsoft.com/office/drawing/2014/main" xmlns="" val="22763456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3CD"/>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70710885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ECB2"/>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extLst>
                  <a:ext uri="{0D108BD9-81ED-4DB2-BD59-A6C34878D82A}">
                    <a16:rowId xmlns:a16="http://schemas.microsoft.com/office/drawing/2014/main" xmlns="" val="251515789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6EEBD"/>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EFA"/>
                    </a:solidFill>
                  </a:tcPr>
                </a:tc>
                <a:extLst>
                  <a:ext uri="{0D108BD9-81ED-4DB2-BD59-A6C34878D82A}">
                    <a16:rowId xmlns:a16="http://schemas.microsoft.com/office/drawing/2014/main" xmlns="" val="2736681443"/>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extLst>
                  <a:ext uri="{0D108BD9-81ED-4DB2-BD59-A6C34878D82A}">
                    <a16:rowId xmlns:a16="http://schemas.microsoft.com/office/drawing/2014/main" xmlns="" val="115906609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232553956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123315073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dirty="0">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extLst>
                  <a:ext uri="{0D108BD9-81ED-4DB2-BD59-A6C34878D82A}">
                    <a16:rowId xmlns:a16="http://schemas.microsoft.com/office/drawing/2014/main" xmlns="" val="50040168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1277909547"/>
                  </a:ext>
                </a:extLst>
              </a:tr>
            </a:tbl>
          </a:graphicData>
        </a:graphic>
      </p:graphicFrame>
    </p:spTree>
    <p:extLst>
      <p:ext uri="{BB962C8B-B14F-4D97-AF65-F5344CB8AC3E}">
        <p14:creationId xmlns:p14="http://schemas.microsoft.com/office/powerpoint/2010/main" val="346997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F9E5B9-6966-97DB-1AEE-B88E3494130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084A844-75DE-CEEC-DD0C-60A2878B3826}"/>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Q21. </a:t>
            </a:r>
            <a:r>
              <a:rPr lang="ro-RO" sz="1800" b="1" dirty="0">
                <a:solidFill>
                  <a:schemeClr val="tx1"/>
                </a:solidFill>
                <a:latin typeface="Athelas" panose="02000503000000020003" pitchFamily="2" charset="0"/>
              </a:rPr>
              <a:t>În ce măsură sunteți interesat/ă în participarea la instruiri, seminare sau cursuri de formare profesională în domeniul industriei cărții și lecturii publice în RM în următorii 2 ani? (selectați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3" name="Picture 2">
            <a:extLst>
              <a:ext uri="{FF2B5EF4-FFF2-40B4-BE49-F238E27FC236}">
                <a16:creationId xmlns:a16="http://schemas.microsoft.com/office/drawing/2014/main" xmlns="" id="{FF225227-93CB-DADB-4A9E-62617F5EF616}"/>
              </a:ext>
            </a:extLst>
          </p:cNvPr>
          <p:cNvPicPr>
            <a:picLocks noChangeAspect="1"/>
          </p:cNvPicPr>
          <p:nvPr/>
        </p:nvPicPr>
        <p:blipFill>
          <a:blip r:embed="rId3"/>
          <a:srcRect l="2130" t="19483" r="31726" b="17291"/>
          <a:stretch/>
        </p:blipFill>
        <p:spPr>
          <a:xfrm>
            <a:off x="304802" y="2353469"/>
            <a:ext cx="5791198" cy="3008640"/>
          </a:xfrm>
          <a:prstGeom prst="rect">
            <a:avLst/>
          </a:prstGeom>
        </p:spPr>
      </p:pic>
      <p:sp>
        <p:nvSpPr>
          <p:cNvPr id="2" name="TextBox 1">
            <a:extLst>
              <a:ext uri="{FF2B5EF4-FFF2-40B4-BE49-F238E27FC236}">
                <a16:creationId xmlns:a16="http://schemas.microsoft.com/office/drawing/2014/main" xmlns="" id="{B4541823-288E-35DF-8524-16405B5495CC}"/>
              </a:ext>
            </a:extLst>
          </p:cNvPr>
          <p:cNvSpPr txBox="1"/>
          <p:nvPr/>
        </p:nvSpPr>
        <p:spPr>
          <a:xfrm>
            <a:off x="7873179" y="3196069"/>
            <a:ext cx="3480621" cy="1323439"/>
          </a:xfrm>
          <a:prstGeom prst="rect">
            <a:avLst/>
          </a:prstGeom>
          <a:noFill/>
        </p:spPr>
        <p:txBody>
          <a:bodyPr wrap="square" rtlCol="0">
            <a:spAutoFit/>
          </a:bodyPr>
          <a:lstStyle/>
          <a:p>
            <a:pPr algn="just"/>
            <a:r>
              <a:rPr lang="ro-RO" sz="1600" dirty="0">
                <a:latin typeface="Athelas" panose="02000503000000020003" pitchFamily="2" charset="0"/>
              </a:rPr>
              <a:t>Majoritatea respondenților (93%) au declarat că sunt interesați în participarea la instruiri, seminare sau cursuri de formare profesională în următorii 2 ani.</a:t>
            </a:r>
          </a:p>
        </p:txBody>
      </p:sp>
    </p:spTree>
    <p:extLst>
      <p:ext uri="{BB962C8B-B14F-4D97-AF65-F5344CB8AC3E}">
        <p14:creationId xmlns:p14="http://schemas.microsoft.com/office/powerpoint/2010/main" val="616762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6E9C34-D327-9D50-7AF4-EBD915C2431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130C03AB-4525-9049-88EE-7B85774EBDD9}"/>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Q21. </a:t>
            </a:r>
            <a:r>
              <a:rPr lang="ro-RO" sz="1800" b="1" dirty="0">
                <a:solidFill>
                  <a:schemeClr val="tx1"/>
                </a:solidFill>
                <a:latin typeface="Athelas" panose="02000503000000020003" pitchFamily="2" charset="0"/>
              </a:rPr>
              <a:t>În ce măsură sunteți interesat/ă în participarea la instruiri, seminare sau cursuri de formare profesională în domeniul industriei cărții și lecturii publice în RM în următorii 2 ani? (selectați un răspuns),</a:t>
            </a:r>
            <a:r>
              <a:rPr lang="ro-RO" sz="1800" b="1" dirty="0">
                <a:solidFill>
                  <a:schemeClr val="tx1">
                    <a:lumMod val="95000"/>
                    <a:lumOff val="5000"/>
                  </a:schemeClr>
                </a:solidFill>
                <a:latin typeface="Athelas" panose="02000503000000020003" pitchFamily="2" charset="0"/>
                <a:ea typeface="Exo" charset="0"/>
                <a:cs typeface="Exo" charset="0"/>
              </a:rPr>
              <a:t>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8" name="Rectangle 7">
            <a:extLst>
              <a:ext uri="{FF2B5EF4-FFF2-40B4-BE49-F238E27FC236}">
                <a16:creationId xmlns:a16="http://schemas.microsoft.com/office/drawing/2014/main" xmlns="" id="{D0B4DB34-0F04-E6E6-5AE1-400B0FEBC217}"/>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819FF1A2-E870-D89F-FBDE-2411FC36DAED}"/>
              </a:ext>
            </a:extLst>
          </p:cNvPr>
          <p:cNvGraphicFramePr>
            <a:graphicFrameLocks noGrp="1"/>
          </p:cNvGraphicFramePr>
          <p:nvPr>
            <p:extLst>
              <p:ext uri="{D42A27DB-BD31-4B8C-83A1-F6EECF244321}">
                <p14:modId xmlns:p14="http://schemas.microsoft.com/office/powerpoint/2010/main" val="355304577"/>
              </p:ext>
            </p:extLst>
          </p:nvPr>
        </p:nvGraphicFramePr>
        <p:xfrm>
          <a:off x="304802" y="1338713"/>
          <a:ext cx="11048998" cy="4863055"/>
        </p:xfrm>
        <a:graphic>
          <a:graphicData uri="http://schemas.openxmlformats.org/drawingml/2006/table">
            <a:tbl>
              <a:tblPr/>
              <a:tblGrid>
                <a:gridCol w="1046478">
                  <a:extLst>
                    <a:ext uri="{9D8B030D-6E8A-4147-A177-3AD203B41FA5}">
                      <a16:colId xmlns:a16="http://schemas.microsoft.com/office/drawing/2014/main" xmlns="" val="3598955586"/>
                    </a:ext>
                  </a:extLst>
                </a:gridCol>
                <a:gridCol w="3037840">
                  <a:extLst>
                    <a:ext uri="{9D8B030D-6E8A-4147-A177-3AD203B41FA5}">
                      <a16:colId xmlns:a16="http://schemas.microsoft.com/office/drawing/2014/main" xmlns="" val="2604892851"/>
                    </a:ext>
                  </a:extLst>
                </a:gridCol>
                <a:gridCol w="447040">
                  <a:extLst>
                    <a:ext uri="{9D8B030D-6E8A-4147-A177-3AD203B41FA5}">
                      <a16:colId xmlns:a16="http://schemas.microsoft.com/office/drawing/2014/main" xmlns="" val="855455166"/>
                    </a:ext>
                  </a:extLst>
                </a:gridCol>
                <a:gridCol w="1303528">
                  <a:extLst>
                    <a:ext uri="{9D8B030D-6E8A-4147-A177-3AD203B41FA5}">
                      <a16:colId xmlns:a16="http://schemas.microsoft.com/office/drawing/2014/main" xmlns="" val="2509940057"/>
                    </a:ext>
                  </a:extLst>
                </a:gridCol>
                <a:gridCol w="1303528">
                  <a:extLst>
                    <a:ext uri="{9D8B030D-6E8A-4147-A177-3AD203B41FA5}">
                      <a16:colId xmlns:a16="http://schemas.microsoft.com/office/drawing/2014/main" xmlns="" val="1640845091"/>
                    </a:ext>
                  </a:extLst>
                </a:gridCol>
                <a:gridCol w="1303528">
                  <a:extLst>
                    <a:ext uri="{9D8B030D-6E8A-4147-A177-3AD203B41FA5}">
                      <a16:colId xmlns:a16="http://schemas.microsoft.com/office/drawing/2014/main" xmlns="" val="3665785055"/>
                    </a:ext>
                  </a:extLst>
                </a:gridCol>
                <a:gridCol w="1303528">
                  <a:extLst>
                    <a:ext uri="{9D8B030D-6E8A-4147-A177-3AD203B41FA5}">
                      <a16:colId xmlns:a16="http://schemas.microsoft.com/office/drawing/2014/main" xmlns="" val="1651048563"/>
                    </a:ext>
                  </a:extLst>
                </a:gridCol>
                <a:gridCol w="1303528">
                  <a:extLst>
                    <a:ext uri="{9D8B030D-6E8A-4147-A177-3AD203B41FA5}">
                      <a16:colId xmlns:a16="http://schemas.microsoft.com/office/drawing/2014/main" xmlns="" val="1591330424"/>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interesat</a:t>
                      </a:r>
                      <a:r>
                        <a:rPr lang="en-US" sz="1200" b="1" i="0" u="none" strike="noStrike" dirty="0">
                          <a:solidFill>
                            <a:srgbClr val="000000"/>
                          </a:solidFill>
                          <a:effectLst/>
                          <a:latin typeface="Athelas" panose="02000503000000020003" pitchFamily="2" charset="0"/>
                        </a:rPr>
                        <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interesat/ă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neinteresat/ă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 interesat/ă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059187125"/>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359986444"/>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51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0E59A"/>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B"/>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extLst>
                  <a:ext uri="{0D108BD9-81ED-4DB2-BD59-A6C34878D82A}">
                    <a16:rowId xmlns:a16="http://schemas.microsoft.com/office/drawing/2014/main" xmlns="" val="310635256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1200" b="0" i="0" u="none" strike="noStrike" dirty="0">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FCF0"/>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FCF0"/>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FCF0"/>
                    </a:solidFill>
                  </a:tcPr>
                </a:tc>
                <a:extLst>
                  <a:ext uri="{0D108BD9-81ED-4DB2-BD59-A6C34878D82A}">
                    <a16:rowId xmlns:a16="http://schemas.microsoft.com/office/drawing/2014/main" xmlns="" val="590189226"/>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73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42474761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dirty="0">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66651214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209787603"/>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DE597"/>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DE9A6"/>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C"/>
                    </a:solidFill>
                  </a:tcPr>
                </a:tc>
                <a:extLst>
                  <a:ext uri="{0D108BD9-81ED-4DB2-BD59-A6C34878D82A}">
                    <a16:rowId xmlns:a16="http://schemas.microsoft.com/office/drawing/2014/main" xmlns="" val="119254710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1200" b="0" i="0" u="none" strike="noStrike" dirty="0">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extLst>
                  <a:ext uri="{0D108BD9-81ED-4DB2-BD59-A6C34878D82A}">
                    <a16:rowId xmlns:a16="http://schemas.microsoft.com/office/drawing/2014/main" xmlns="" val="368420396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3E69D"/>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extLst>
                  <a:ext uri="{0D108BD9-81ED-4DB2-BD59-A6C34878D82A}">
                    <a16:rowId xmlns:a16="http://schemas.microsoft.com/office/drawing/2014/main" xmlns="" val="103299681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7E392"/>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FAEA"/>
                    </a:solidFill>
                  </a:tcPr>
                </a:tc>
                <a:extLst>
                  <a:ext uri="{0D108BD9-81ED-4DB2-BD59-A6C34878D82A}">
                    <a16:rowId xmlns:a16="http://schemas.microsoft.com/office/drawing/2014/main" xmlns="" val="512167745"/>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23560165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90209227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71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A9A9"/>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14924127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866392174"/>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DE597"/>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55774228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CE8A5"/>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6E79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332054015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41709615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DE9A6"/>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F9E8"/>
                    </a:solidFill>
                  </a:tcPr>
                </a:tc>
                <a:extLst>
                  <a:ext uri="{0D108BD9-81ED-4DB2-BD59-A6C34878D82A}">
                    <a16:rowId xmlns:a16="http://schemas.microsoft.com/office/drawing/2014/main" xmlns="" val="57376767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AE494"/>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113909639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14458273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247816272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8515985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314481756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107721525"/>
                  </a:ext>
                </a:extLst>
              </a:tr>
            </a:tbl>
          </a:graphicData>
        </a:graphic>
      </p:graphicFrame>
    </p:spTree>
    <p:extLst>
      <p:ext uri="{BB962C8B-B14F-4D97-AF65-F5344CB8AC3E}">
        <p14:creationId xmlns:p14="http://schemas.microsoft.com/office/powerpoint/2010/main" val="1394056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Q22. </a:t>
            </a:r>
            <a:r>
              <a:rPr lang="ro-RO" sz="1800" b="1" dirty="0">
                <a:solidFill>
                  <a:schemeClr val="tx1"/>
                </a:solidFill>
                <a:latin typeface="Athelas" panose="02000503000000020003" pitchFamily="2" charset="0"/>
              </a:rPr>
              <a:t>Care sunt subiectele / tematicile la care ați dori să fie organizate instruiri, seminare sau cursuri în domeniul industriei cărții și lecturii publice în RM?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3" name="Picture 2">
            <a:extLst>
              <a:ext uri="{FF2B5EF4-FFF2-40B4-BE49-F238E27FC236}">
                <a16:creationId xmlns:a16="http://schemas.microsoft.com/office/drawing/2014/main" xmlns="" id="{1D1CEBF6-06BC-EDD5-B096-347606356367}"/>
              </a:ext>
            </a:extLst>
          </p:cNvPr>
          <p:cNvPicPr>
            <a:picLocks noChangeAspect="1"/>
          </p:cNvPicPr>
          <p:nvPr/>
        </p:nvPicPr>
        <p:blipFill>
          <a:blip r:embed="rId3"/>
          <a:srcRect l="31117" t="5584" r="13662" b="3833"/>
          <a:stretch/>
        </p:blipFill>
        <p:spPr>
          <a:xfrm>
            <a:off x="304802" y="1377995"/>
            <a:ext cx="7049789" cy="5073605"/>
          </a:xfrm>
          <a:prstGeom prst="rect">
            <a:avLst/>
          </a:prstGeom>
        </p:spPr>
      </p:pic>
      <p:sp>
        <p:nvSpPr>
          <p:cNvPr id="2" name="TextBox 1">
            <a:extLst>
              <a:ext uri="{FF2B5EF4-FFF2-40B4-BE49-F238E27FC236}">
                <a16:creationId xmlns:a16="http://schemas.microsoft.com/office/drawing/2014/main" xmlns="" id="{3BCA20D5-1780-0159-D6BA-3D3032073674}"/>
              </a:ext>
            </a:extLst>
          </p:cNvPr>
          <p:cNvSpPr txBox="1"/>
          <p:nvPr/>
        </p:nvSpPr>
        <p:spPr>
          <a:xfrm>
            <a:off x="7775902" y="2861260"/>
            <a:ext cx="3761102" cy="1815882"/>
          </a:xfrm>
          <a:prstGeom prst="rect">
            <a:avLst/>
          </a:prstGeom>
          <a:noFill/>
        </p:spPr>
        <p:txBody>
          <a:bodyPr wrap="square" rtlCol="0">
            <a:spAutoFit/>
          </a:bodyPr>
          <a:lstStyle/>
          <a:p>
            <a:r>
              <a:rPr lang="ro-RO" sz="1600" dirty="0">
                <a:latin typeface="Athelas" panose="02000503000000020003" pitchFamily="2" charset="0"/>
              </a:rPr>
              <a:t>Respondenții au indicat spontan cele mai populare subiecte, la care ar dori să fie organizate instruiri sau seminare: </a:t>
            </a:r>
          </a:p>
          <a:p>
            <a:pPr marL="285750" indent="-285750">
              <a:buFont typeface="Arial" panose="020B0604020202020204" pitchFamily="34" charset="0"/>
              <a:buChar char="•"/>
            </a:pPr>
            <a:r>
              <a:rPr lang="ro-RO" sz="1600" dirty="0">
                <a:latin typeface="Athelas" panose="02000503000000020003" pitchFamily="2" charset="0"/>
              </a:rPr>
              <a:t>Digitalizarea bibliotecilor - 22%</a:t>
            </a:r>
          </a:p>
          <a:p>
            <a:pPr marL="285750" indent="-285750">
              <a:buFont typeface="Arial" panose="020B0604020202020204" pitchFamily="34" charset="0"/>
              <a:buChar char="•"/>
            </a:pPr>
            <a:r>
              <a:rPr lang="ro-RO" sz="1600" dirty="0">
                <a:latin typeface="Athelas" panose="02000503000000020003" pitchFamily="2" charset="0"/>
              </a:rPr>
              <a:t>Metodele de promovare a lecturii - 19%</a:t>
            </a:r>
          </a:p>
          <a:p>
            <a:pPr marL="285750" indent="-285750">
              <a:buFont typeface="Arial" panose="020B0604020202020204" pitchFamily="34" charset="0"/>
              <a:buChar char="•"/>
            </a:pPr>
            <a:r>
              <a:rPr lang="ro-RO" sz="1600" dirty="0">
                <a:latin typeface="Athelas" panose="02000503000000020003" pitchFamily="2" charset="0"/>
              </a:rPr>
              <a:t>Crearea evenimentelor culturale – 9%</a:t>
            </a:r>
          </a:p>
          <a:p>
            <a:pPr marL="285750" indent="-285750">
              <a:buFont typeface="Arial" panose="020B0604020202020204" pitchFamily="34" charset="0"/>
              <a:buChar char="•"/>
            </a:pPr>
            <a:r>
              <a:rPr lang="ro-RO" sz="1600" dirty="0">
                <a:latin typeface="Athelas" panose="02000503000000020003" pitchFamily="2" charset="0"/>
              </a:rPr>
              <a:t>Managementul bibliotecilor – 9%.</a:t>
            </a:r>
          </a:p>
        </p:txBody>
      </p:sp>
    </p:spTree>
    <p:extLst>
      <p:ext uri="{BB962C8B-B14F-4D97-AF65-F5344CB8AC3E}">
        <p14:creationId xmlns:p14="http://schemas.microsoft.com/office/powerpoint/2010/main" val="2812736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725FFBC-ABB9-9292-7716-B7B1F9E4F65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C20E83A7-F293-F2FA-42BB-AF60E544C7B1}"/>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Q23. </a:t>
            </a:r>
            <a:r>
              <a:rPr lang="ro-RO" sz="1800" b="1" dirty="0">
                <a:solidFill>
                  <a:schemeClr val="tx1"/>
                </a:solidFill>
                <a:latin typeface="Athelas" panose="02000503000000020003" pitchFamily="2" charset="0"/>
              </a:rPr>
              <a:t>În opinia dvs., cât de suficient este numărul de personal în următoarele instituții din domeniul industriei cărții și lecturii publice? (selectați un răspuns în fiecare rând),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98FE8422-B522-9995-7707-790DF2A17F04}"/>
              </a:ext>
            </a:extLst>
          </p:cNvPr>
          <p:cNvPicPr>
            <a:picLocks noChangeAspect="1"/>
          </p:cNvPicPr>
          <p:nvPr/>
        </p:nvPicPr>
        <p:blipFill>
          <a:blip r:embed="rId3"/>
          <a:srcRect l="13415" t="7303" r="13762" b="27617"/>
          <a:stretch/>
        </p:blipFill>
        <p:spPr>
          <a:xfrm>
            <a:off x="1121752" y="1819072"/>
            <a:ext cx="9637210" cy="2642214"/>
          </a:xfrm>
          <a:prstGeom prst="rect">
            <a:avLst/>
          </a:prstGeom>
        </p:spPr>
      </p:pic>
      <p:sp>
        <p:nvSpPr>
          <p:cNvPr id="3" name="TextBox 7">
            <a:extLst>
              <a:ext uri="{FF2B5EF4-FFF2-40B4-BE49-F238E27FC236}">
                <a16:creationId xmlns:a16="http://schemas.microsoft.com/office/drawing/2014/main" xmlns="" id="{D7E8D80B-6F00-45A1-DB71-BB4F899310F4}"/>
              </a:ext>
            </a:extLst>
          </p:cNvPr>
          <p:cNvSpPr txBox="1"/>
          <p:nvPr/>
        </p:nvSpPr>
        <p:spPr>
          <a:xfrm>
            <a:off x="304802" y="5272652"/>
            <a:ext cx="10954140" cy="1323439"/>
          </a:xfrm>
          <a:prstGeom prst="rect">
            <a:avLst/>
          </a:prstGeom>
          <a:noFill/>
        </p:spPr>
        <p:txBody>
          <a:bodyPr wrap="square" rtlCol="0">
            <a:spAutoFit/>
          </a:bodyPr>
          <a:lstStyle/>
          <a:p>
            <a:r>
              <a:rPr lang="ro-MD" sz="1600" dirty="0">
                <a:latin typeface="Athelas" panose="02000503000000020003" pitchFamily="2" charset="0"/>
              </a:rPr>
              <a:t>Cel puțin fiecare al cincilea respondent este de opinia că toate instituțiile enumerate din domeniu industriei cărții au suficiente cadre. 39% afirmă că sunt suficiente sau prea multe cadre în cadrul librăriilor, iar 36% au menționat același lucru despre biblioteci. </a:t>
            </a:r>
          </a:p>
          <a:p>
            <a:r>
              <a:rPr lang="ro-MD" sz="1600" dirty="0">
                <a:latin typeface="Athelas" panose="02000503000000020003" pitchFamily="2" charset="0"/>
              </a:rPr>
              <a:t>Bibliotecile (55%) și instituțiile de învățământ (55%) sunt considerate de către respondenți drept instituții care se confruntă cel mai mult cu o lipsă de cadre.</a:t>
            </a:r>
          </a:p>
        </p:txBody>
      </p:sp>
    </p:spTree>
    <p:extLst>
      <p:ext uri="{BB962C8B-B14F-4D97-AF65-F5344CB8AC3E}">
        <p14:creationId xmlns:p14="http://schemas.microsoft.com/office/powerpoint/2010/main" val="3961563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3FBECE-A135-96CB-B756-8C53594D8C2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xmlns="" id="{61279878-5900-1E58-484B-5D4742902EA6}"/>
              </a:ext>
            </a:extLst>
          </p:cNvPr>
          <p:cNvSpPr txBox="1">
            <a:spLocks/>
          </p:cNvSpPr>
          <p:nvPr/>
        </p:nvSpPr>
        <p:spPr>
          <a:xfrm>
            <a:off x="304802" y="0"/>
            <a:ext cx="11048998" cy="1007706"/>
          </a:xfrm>
          <a:prstGeom prst="rect">
            <a:avLst/>
          </a:prstGeom>
        </p:spPr>
        <p:txBody>
          <a:bodyPr vert="horz" anchor="ctr">
            <a:normAutofit/>
          </a:bodyPr>
          <a:lstStyle>
            <a:lvl1pPr algn="l" rtl="0" eaLnBrk="1" latinLnBrk="0" hangingPunct="1">
              <a:spcBef>
                <a:spcPct val="0"/>
              </a:spcBef>
              <a:buNone/>
              <a:defRPr kumimoji="0" sz="2000" kern="1200">
                <a:solidFill>
                  <a:schemeClr val="tx2"/>
                </a:solidFill>
                <a:latin typeface="+mj-lt"/>
                <a:ea typeface="+mj-ea"/>
                <a:cs typeface="+mj-cs"/>
              </a:defRPr>
            </a:lvl1pPr>
          </a:lstStyle>
          <a:p>
            <a:r>
              <a:rPr lang="ro-RO" sz="1800" b="1" dirty="0">
                <a:solidFill>
                  <a:schemeClr val="tx1"/>
                </a:solidFill>
                <a:latin typeface="Athelas" panose="02000503000000020003" pitchFamily="2" charset="0"/>
                <a:ea typeface="Exo" charset="0"/>
                <a:cs typeface="Exo" charset="0"/>
              </a:rPr>
              <a:t>Q23. </a:t>
            </a:r>
            <a:r>
              <a:rPr lang="ro-RO" sz="1800" b="1" dirty="0">
                <a:solidFill>
                  <a:schemeClr val="tx1"/>
                </a:solidFill>
                <a:latin typeface="Athelas" panose="02000503000000020003" pitchFamily="2" charset="0"/>
              </a:rPr>
              <a:t>În opinia dvs., cât de suficient este numărul de personal în următoarele instituții din domeniul industriei cărții și lecturii publice? (selectați un răspuns în fiecare rând),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6A1FB7F8-90CA-A33B-8CF9-F0EAFC414CAB}"/>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5" name="Table 4">
            <a:extLst>
              <a:ext uri="{FF2B5EF4-FFF2-40B4-BE49-F238E27FC236}">
                <a16:creationId xmlns:a16="http://schemas.microsoft.com/office/drawing/2014/main" xmlns="" id="{5883A744-D999-69FD-53D5-D53D26AE1A2E}"/>
              </a:ext>
            </a:extLst>
          </p:cNvPr>
          <p:cNvGraphicFramePr>
            <a:graphicFrameLocks noGrp="1"/>
          </p:cNvGraphicFramePr>
          <p:nvPr>
            <p:extLst>
              <p:ext uri="{D42A27DB-BD31-4B8C-83A1-F6EECF244321}">
                <p14:modId xmlns:p14="http://schemas.microsoft.com/office/powerpoint/2010/main" val="2238033206"/>
              </p:ext>
            </p:extLst>
          </p:nvPr>
        </p:nvGraphicFramePr>
        <p:xfrm>
          <a:off x="304802" y="1863590"/>
          <a:ext cx="11316221" cy="3813300"/>
        </p:xfrm>
        <a:graphic>
          <a:graphicData uri="http://schemas.openxmlformats.org/drawingml/2006/table">
            <a:tbl>
              <a:tblPr/>
              <a:tblGrid>
                <a:gridCol w="741678">
                  <a:extLst>
                    <a:ext uri="{9D8B030D-6E8A-4147-A177-3AD203B41FA5}">
                      <a16:colId xmlns:a16="http://schemas.microsoft.com/office/drawing/2014/main" xmlns="" val="3220870502"/>
                    </a:ext>
                  </a:extLst>
                </a:gridCol>
                <a:gridCol w="2248423">
                  <a:extLst>
                    <a:ext uri="{9D8B030D-6E8A-4147-A177-3AD203B41FA5}">
                      <a16:colId xmlns:a16="http://schemas.microsoft.com/office/drawing/2014/main" xmlns="" val="2738280283"/>
                    </a:ext>
                  </a:extLst>
                </a:gridCol>
                <a:gridCol w="304800">
                  <a:extLst>
                    <a:ext uri="{9D8B030D-6E8A-4147-A177-3AD203B41FA5}">
                      <a16:colId xmlns:a16="http://schemas.microsoft.com/office/drawing/2014/main" xmlns="" val="2930475128"/>
                    </a:ext>
                  </a:extLst>
                </a:gridCol>
                <a:gridCol w="802132">
                  <a:extLst>
                    <a:ext uri="{9D8B030D-6E8A-4147-A177-3AD203B41FA5}">
                      <a16:colId xmlns:a16="http://schemas.microsoft.com/office/drawing/2014/main" xmlns="" val="2321570692"/>
                    </a:ext>
                  </a:extLst>
                </a:gridCol>
                <a:gridCol w="802132">
                  <a:extLst>
                    <a:ext uri="{9D8B030D-6E8A-4147-A177-3AD203B41FA5}">
                      <a16:colId xmlns:a16="http://schemas.microsoft.com/office/drawing/2014/main" xmlns="" val="4211638590"/>
                    </a:ext>
                  </a:extLst>
                </a:gridCol>
                <a:gridCol w="802132">
                  <a:extLst>
                    <a:ext uri="{9D8B030D-6E8A-4147-A177-3AD203B41FA5}">
                      <a16:colId xmlns:a16="http://schemas.microsoft.com/office/drawing/2014/main" xmlns="" val="1374694063"/>
                    </a:ext>
                  </a:extLst>
                </a:gridCol>
                <a:gridCol w="802132">
                  <a:extLst>
                    <a:ext uri="{9D8B030D-6E8A-4147-A177-3AD203B41FA5}">
                      <a16:colId xmlns:a16="http://schemas.microsoft.com/office/drawing/2014/main" xmlns="" val="2619195615"/>
                    </a:ext>
                  </a:extLst>
                </a:gridCol>
                <a:gridCol w="802132">
                  <a:extLst>
                    <a:ext uri="{9D8B030D-6E8A-4147-A177-3AD203B41FA5}">
                      <a16:colId xmlns:a16="http://schemas.microsoft.com/office/drawing/2014/main" xmlns="" val="620516921"/>
                    </a:ext>
                  </a:extLst>
                </a:gridCol>
                <a:gridCol w="802132">
                  <a:extLst>
                    <a:ext uri="{9D8B030D-6E8A-4147-A177-3AD203B41FA5}">
                      <a16:colId xmlns:a16="http://schemas.microsoft.com/office/drawing/2014/main" xmlns="" val="1642718229"/>
                    </a:ext>
                  </a:extLst>
                </a:gridCol>
                <a:gridCol w="802132">
                  <a:extLst>
                    <a:ext uri="{9D8B030D-6E8A-4147-A177-3AD203B41FA5}">
                      <a16:colId xmlns:a16="http://schemas.microsoft.com/office/drawing/2014/main" xmlns="" val="620358125"/>
                    </a:ext>
                  </a:extLst>
                </a:gridCol>
                <a:gridCol w="802132">
                  <a:extLst>
                    <a:ext uri="{9D8B030D-6E8A-4147-A177-3AD203B41FA5}">
                      <a16:colId xmlns:a16="http://schemas.microsoft.com/office/drawing/2014/main" xmlns="" val="1674575993"/>
                    </a:ext>
                  </a:extLst>
                </a:gridCol>
                <a:gridCol w="802132">
                  <a:extLst>
                    <a:ext uri="{9D8B030D-6E8A-4147-A177-3AD203B41FA5}">
                      <a16:colId xmlns:a16="http://schemas.microsoft.com/office/drawing/2014/main" xmlns="" val="598360212"/>
                    </a:ext>
                  </a:extLst>
                </a:gridCol>
                <a:gridCol w="802132">
                  <a:extLst>
                    <a:ext uri="{9D8B030D-6E8A-4147-A177-3AD203B41FA5}">
                      <a16:colId xmlns:a16="http://schemas.microsoft.com/office/drawing/2014/main" xmlns="" val="2798427679"/>
                    </a:ext>
                  </a:extLst>
                </a:gridCol>
              </a:tblGrid>
              <a:tr h="0">
                <a:tc rowSpan="2" gridSpan="2">
                  <a:txBody>
                    <a:bodyPr/>
                    <a:lstStyle/>
                    <a:p>
                      <a:pPr algn="ctr" fontAlgn="ctr"/>
                      <a:r>
                        <a:rPr lang="en-US" sz="900" b="1" i="0" u="none" strike="noStrike">
                          <a:solidFill>
                            <a:srgbClr val="000000"/>
                          </a:solidFill>
                          <a:effectLst/>
                          <a:latin typeface="Athelas" panose="02000503000000020003" pitchFamily="2" charset="0"/>
                        </a:rPr>
                        <a:t>% pe rând</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900" b="1" i="0" u="none" strike="noStrike" dirty="0">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900" b="1" i="0" u="none" strike="noStrike">
                          <a:solidFill>
                            <a:srgbClr val="000000"/>
                          </a:solidFill>
                          <a:effectLst/>
                          <a:latin typeface="Athelas" panose="02000503000000020003" pitchFamily="2" charset="0"/>
                        </a:rPr>
                        <a:t>Biblioteci</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900" b="1" i="0" u="none" strike="noStrike">
                          <a:solidFill>
                            <a:srgbClr val="000000"/>
                          </a:solidFill>
                          <a:effectLst/>
                          <a:latin typeface="Athelas" panose="02000503000000020003" pitchFamily="2" charset="0"/>
                        </a:rPr>
                        <a:t>Edituri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52818774"/>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900" b="1" i="0" u="none" strike="noStrike" dirty="0" err="1">
                          <a:solidFill>
                            <a:srgbClr val="000000"/>
                          </a:solidFill>
                          <a:effectLst/>
                          <a:latin typeface="Athelas" panose="02000503000000020003" pitchFamily="2" charset="0"/>
                        </a:rPr>
                        <a:t>Prea</a:t>
                      </a:r>
                      <a:r>
                        <a:rPr lang="en-US" sz="900" b="1" i="0" u="none" strike="noStrike" dirty="0">
                          <a:solidFill>
                            <a:srgbClr val="000000"/>
                          </a:solidFill>
                          <a:effectLst/>
                          <a:latin typeface="Athelas" panose="02000503000000020003" pitchFamily="2" charset="0"/>
                        </a:rPr>
                        <a:t> </a:t>
                      </a:r>
                      <a:r>
                        <a:rPr lang="en-US" sz="900" b="1" i="0" u="none" strike="noStrike" dirty="0" err="1">
                          <a:solidFill>
                            <a:srgbClr val="000000"/>
                          </a:solidFill>
                          <a:effectLst/>
                          <a:latin typeface="Athelas" panose="02000503000000020003" pitchFamily="2" charset="0"/>
                        </a:rPr>
                        <a:t>multe</a:t>
                      </a:r>
                      <a:r>
                        <a:rPr lang="en-US" sz="900" b="1" i="0" u="none" strike="noStrike" dirty="0">
                          <a:solidFill>
                            <a:srgbClr val="000000"/>
                          </a:solidFill>
                          <a:effectLst/>
                          <a:latin typeface="Athelas" panose="02000503000000020003" pitchFamily="2" charset="0"/>
                        </a:rPr>
                        <a:t>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dirty="0" err="1">
                          <a:solidFill>
                            <a:srgbClr val="000000"/>
                          </a:solidFill>
                          <a:effectLst/>
                          <a:latin typeface="Athelas" panose="02000503000000020003" pitchFamily="2" charset="0"/>
                        </a:rPr>
                        <a:t>Suficiente</a:t>
                      </a:r>
                      <a:r>
                        <a:rPr lang="en-US" sz="900" b="1" i="0" u="none" strike="noStrike" dirty="0">
                          <a:solidFill>
                            <a:srgbClr val="000000"/>
                          </a:solidFill>
                          <a:effectLst/>
                          <a:latin typeface="Athelas" panose="02000503000000020003" pitchFamily="2" charset="0"/>
                        </a:rPr>
                        <a:t>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Prea multe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531527481"/>
                  </a:ext>
                </a:extLst>
              </a:tr>
              <a:tr h="0">
                <a:tc gridSpan="2">
                  <a:txBody>
                    <a:bodyPr/>
                    <a:lstStyle/>
                    <a:p>
                      <a:pPr algn="ctr" fontAlgn="b"/>
                      <a:r>
                        <a:rPr lang="en-US" sz="9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9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564141211"/>
                  </a:ext>
                </a:extLst>
              </a:tr>
              <a:tr h="0">
                <a:tc rowSpan="2">
                  <a:txBody>
                    <a:bodyPr/>
                    <a:lstStyle/>
                    <a:p>
                      <a:pPr algn="ctr" fontAlgn="ctr"/>
                      <a:r>
                        <a:rPr lang="en-US" sz="9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Femeie</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C0"/>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FBD"/>
                    </a:solidFill>
                  </a:tcPr>
                </a:tc>
                <a:tc>
                  <a:txBody>
                    <a:bodyPr/>
                    <a:lstStyle/>
                    <a:p>
                      <a:pPr algn="ctr" fontAlgn="ctr"/>
                      <a:r>
                        <a:rPr lang="en-US" sz="900" b="0" i="0" u="none" strike="noStrike" dirty="0">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F0"/>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CF"/>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9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B"/>
                    </a:solidFill>
                  </a:tcPr>
                </a:tc>
                <a:extLst>
                  <a:ext uri="{0D108BD9-81ED-4DB2-BD59-A6C34878D82A}">
                    <a16:rowId xmlns:a16="http://schemas.microsoft.com/office/drawing/2014/main" xmlns="" val="234998448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4"/>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4"/>
                    </a:solidFill>
                  </a:tcPr>
                </a:tc>
                <a:extLst>
                  <a:ext uri="{0D108BD9-81ED-4DB2-BD59-A6C34878D82A}">
                    <a16:rowId xmlns:a16="http://schemas.microsoft.com/office/drawing/2014/main" xmlns="" val="4203982658"/>
                  </a:ext>
                </a:extLst>
              </a:tr>
              <a:tr h="0">
                <a:tc rowSpan="3">
                  <a:txBody>
                    <a:bodyPr/>
                    <a:lstStyle/>
                    <a:p>
                      <a:pPr algn="ctr" fontAlgn="ctr"/>
                      <a:r>
                        <a:rPr lang="en-US" sz="9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9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extLst>
                  <a:ext uri="{0D108BD9-81ED-4DB2-BD59-A6C34878D82A}">
                    <a16:rowId xmlns:a16="http://schemas.microsoft.com/office/drawing/2014/main" xmlns="" val="253812014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extLst>
                  <a:ext uri="{0D108BD9-81ED-4DB2-BD59-A6C34878D82A}">
                    <a16:rowId xmlns:a16="http://schemas.microsoft.com/office/drawing/2014/main" xmlns="" val="224456919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dirty="0">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CACAC"/>
                    </a:solidFill>
                  </a:tcPr>
                </a:tc>
                <a:extLst>
                  <a:ext uri="{0D108BD9-81ED-4DB2-BD59-A6C34878D82A}">
                    <a16:rowId xmlns:a16="http://schemas.microsoft.com/office/drawing/2014/main" xmlns="" val="3284009316"/>
                  </a:ext>
                </a:extLst>
              </a:tr>
              <a:tr h="0">
                <a:tc rowSpan="4">
                  <a:txBody>
                    <a:bodyPr/>
                    <a:lstStyle/>
                    <a:p>
                      <a:pPr algn="ctr" fontAlgn="ctr"/>
                      <a:r>
                        <a:rPr lang="en-US" sz="9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8"/>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6"/>
                    </a:solidFill>
                  </a:tcPr>
                </a:tc>
                <a:extLst>
                  <a:ext uri="{0D108BD9-81ED-4DB2-BD59-A6C34878D82A}">
                    <a16:rowId xmlns:a16="http://schemas.microsoft.com/office/drawing/2014/main" xmlns="" val="3770852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Editor / Traducător / Distribuitor / Scriitor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A"/>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2CD"/>
                    </a:solidFill>
                  </a:tcPr>
                </a:tc>
                <a:tc>
                  <a:txBody>
                    <a:bodyPr/>
                    <a:lstStyle/>
                    <a:p>
                      <a:pPr algn="ctr" fontAlgn="ctr"/>
                      <a:r>
                        <a:rPr lang="en-US" sz="900" b="0" i="0" u="none" strike="noStrike" dirty="0">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3"/>
                    </a:solidFill>
                  </a:tcPr>
                </a:tc>
                <a:extLst>
                  <a:ext uri="{0D108BD9-81ED-4DB2-BD59-A6C34878D82A}">
                    <a16:rowId xmlns:a16="http://schemas.microsoft.com/office/drawing/2014/main" xmlns="" val="357515689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CF4"/>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6DC"/>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9"/>
                    </a:solidFill>
                  </a:tcPr>
                </a:tc>
                <a:extLst>
                  <a:ext uri="{0D108BD9-81ED-4DB2-BD59-A6C34878D82A}">
                    <a16:rowId xmlns:a16="http://schemas.microsoft.com/office/drawing/2014/main" xmlns="" val="232102892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AEC"/>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extLst>
                  <a:ext uri="{0D108BD9-81ED-4DB2-BD59-A6C34878D82A}">
                    <a16:rowId xmlns:a16="http://schemas.microsoft.com/office/drawing/2014/main" xmlns="" val="2637024759"/>
                  </a:ext>
                </a:extLst>
              </a:tr>
              <a:tr h="0">
                <a:tc rowSpan="4">
                  <a:txBody>
                    <a:bodyPr/>
                    <a:lstStyle/>
                    <a:p>
                      <a:pPr algn="ctr" fontAlgn="ctr"/>
                      <a:r>
                        <a:rPr lang="en-US" sz="9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900" b="0" i="0" u="none" strike="noStrike" dirty="0">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9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extLst>
                  <a:ext uri="{0D108BD9-81ED-4DB2-BD59-A6C34878D82A}">
                    <a16:rowId xmlns:a16="http://schemas.microsoft.com/office/drawing/2014/main" xmlns="" val="163211758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ACAC"/>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AEAE"/>
                    </a:solidFill>
                  </a:tcPr>
                </a:tc>
                <a:extLst>
                  <a:ext uri="{0D108BD9-81ED-4DB2-BD59-A6C34878D82A}">
                    <a16:rowId xmlns:a16="http://schemas.microsoft.com/office/drawing/2014/main" xmlns="" val="1589349880"/>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ADAD"/>
                    </a:solidFill>
                  </a:tcPr>
                </a:tc>
                <a:extLst>
                  <a:ext uri="{0D108BD9-81ED-4DB2-BD59-A6C34878D82A}">
                    <a16:rowId xmlns:a16="http://schemas.microsoft.com/office/drawing/2014/main" xmlns="" val="205022402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9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B7B7"/>
                    </a:solidFill>
                  </a:tcPr>
                </a:tc>
                <a:extLst>
                  <a:ext uri="{0D108BD9-81ED-4DB2-BD59-A6C34878D82A}">
                    <a16:rowId xmlns:a16="http://schemas.microsoft.com/office/drawing/2014/main" xmlns="" val="2494633162"/>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1C9"/>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FAEA"/>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6"/>
                    </a:solidFill>
                  </a:tcPr>
                </a:tc>
                <a:tc>
                  <a:txBody>
                    <a:bodyPr/>
                    <a:lstStyle/>
                    <a:p>
                      <a:pPr algn="ctr" fontAlgn="ctr"/>
                      <a:r>
                        <a:rPr lang="en-US" sz="900" b="0" i="0" u="none" strike="noStrike" dirty="0">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9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extLst>
                  <a:ext uri="{0D108BD9-81ED-4DB2-BD59-A6C34878D82A}">
                    <a16:rowId xmlns:a16="http://schemas.microsoft.com/office/drawing/2014/main" xmlns="" val="3212523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F0C3"/>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900" b="0" i="0" u="none" strike="noStrike" dirty="0">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extLst>
                  <a:ext uri="{0D108BD9-81ED-4DB2-BD59-A6C34878D82A}">
                    <a16:rowId xmlns:a16="http://schemas.microsoft.com/office/drawing/2014/main" xmlns="" val="3097678390"/>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F9E6"/>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6"/>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900" b="0" i="0" u="none" strike="noStrike" dirty="0">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9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8A2"/>
                    </a:solidFill>
                  </a:tcPr>
                </a:tc>
                <a:extLst>
                  <a:ext uri="{0D108BD9-81ED-4DB2-BD59-A6C34878D82A}">
                    <a16:rowId xmlns:a16="http://schemas.microsoft.com/office/drawing/2014/main" xmlns="" val="255308226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F7DE"/>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F4D1"/>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900" b="0"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extLst>
                  <a:ext uri="{0D108BD9-81ED-4DB2-BD59-A6C34878D82A}">
                    <a16:rowId xmlns:a16="http://schemas.microsoft.com/office/drawing/2014/main" xmlns="" val="188606233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9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F7DF"/>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FFC"/>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900" b="0" i="0" u="none" strike="noStrike" dirty="0">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EFBE"/>
                    </a:solidFill>
                  </a:tcPr>
                </a:tc>
                <a:extLst>
                  <a:ext uri="{0D108BD9-81ED-4DB2-BD59-A6C34878D82A}">
                    <a16:rowId xmlns:a16="http://schemas.microsoft.com/office/drawing/2014/main" xmlns="" val="1873670666"/>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dirty="0">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B2B2"/>
                    </a:solidFill>
                  </a:tcPr>
                </a:tc>
                <a:extLst>
                  <a:ext uri="{0D108BD9-81ED-4DB2-BD59-A6C34878D82A}">
                    <a16:rowId xmlns:a16="http://schemas.microsoft.com/office/drawing/2014/main" xmlns="" val="239668634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9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extLst>
                  <a:ext uri="{0D108BD9-81ED-4DB2-BD59-A6C34878D82A}">
                    <a16:rowId xmlns:a16="http://schemas.microsoft.com/office/drawing/2014/main" xmlns="" val="127525991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9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dirty="0">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extLst>
                  <a:ext uri="{0D108BD9-81ED-4DB2-BD59-A6C34878D82A}">
                    <a16:rowId xmlns:a16="http://schemas.microsoft.com/office/drawing/2014/main" xmlns="" val="3917870609"/>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900" b="0" i="0" u="none" strike="noStrike" dirty="0">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AAAA"/>
                    </a:solidFill>
                  </a:tcPr>
                </a:tc>
                <a:extLst>
                  <a:ext uri="{0D108BD9-81ED-4DB2-BD59-A6C34878D82A}">
                    <a16:rowId xmlns:a16="http://schemas.microsoft.com/office/drawing/2014/main" xmlns="" val="427419635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dirty="0">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BEBE"/>
                    </a:solidFill>
                  </a:tcPr>
                </a:tc>
                <a:extLst>
                  <a:ext uri="{0D108BD9-81ED-4DB2-BD59-A6C34878D82A}">
                    <a16:rowId xmlns:a16="http://schemas.microsoft.com/office/drawing/2014/main" xmlns="" val="3453935818"/>
                  </a:ext>
                </a:extLst>
              </a:tr>
            </a:tbl>
          </a:graphicData>
        </a:graphic>
      </p:graphicFrame>
    </p:spTree>
    <p:extLst>
      <p:ext uri="{BB962C8B-B14F-4D97-AF65-F5344CB8AC3E}">
        <p14:creationId xmlns:p14="http://schemas.microsoft.com/office/powerpoint/2010/main" val="346261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D718D7-BECE-BC81-96EC-8DE3ACF8BF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xmlns="" id="{5AF5423E-941F-9781-8034-3B71CF4C7907}"/>
              </a:ext>
            </a:extLst>
          </p:cNvPr>
          <p:cNvSpPr txBox="1">
            <a:spLocks/>
          </p:cNvSpPr>
          <p:nvPr/>
        </p:nvSpPr>
        <p:spPr>
          <a:xfrm>
            <a:off x="304802" y="0"/>
            <a:ext cx="11048998" cy="1007706"/>
          </a:xfrm>
          <a:prstGeom prst="rect">
            <a:avLst/>
          </a:prstGeom>
        </p:spPr>
        <p:txBody>
          <a:bodyPr vert="horz" anchor="ctr">
            <a:normAutofit/>
          </a:bodyPr>
          <a:lstStyle>
            <a:lvl1pPr algn="l" rtl="0" eaLnBrk="1" latinLnBrk="0" hangingPunct="1">
              <a:spcBef>
                <a:spcPct val="0"/>
              </a:spcBef>
              <a:buNone/>
              <a:defRPr kumimoji="0" sz="2000" kern="1200">
                <a:solidFill>
                  <a:schemeClr val="tx2"/>
                </a:solidFill>
                <a:latin typeface="+mj-lt"/>
                <a:ea typeface="+mj-ea"/>
                <a:cs typeface="+mj-cs"/>
              </a:defRPr>
            </a:lvl1pPr>
          </a:lstStyle>
          <a:p>
            <a:r>
              <a:rPr lang="ro-RO" sz="1800" b="1" dirty="0">
                <a:solidFill>
                  <a:schemeClr val="tx1"/>
                </a:solidFill>
                <a:latin typeface="Athelas" panose="02000503000000020003" pitchFamily="2" charset="0"/>
                <a:ea typeface="Exo" charset="0"/>
                <a:cs typeface="Exo" charset="0"/>
              </a:rPr>
              <a:t>Q23. </a:t>
            </a:r>
            <a:r>
              <a:rPr lang="ro-RO" sz="1800" b="1" dirty="0">
                <a:solidFill>
                  <a:schemeClr val="tx1"/>
                </a:solidFill>
                <a:latin typeface="Athelas" panose="02000503000000020003" pitchFamily="2" charset="0"/>
              </a:rPr>
              <a:t>În opinia dvs., cât de suficient este numărul de personal în următoarele instituții din domeniul industriei cărții și lecturii publice? (selectați un răspuns în fiecare rând),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1FD81721-C4EA-9AB6-9731-4914A6D9A9F0}"/>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C5AC5420-C769-48DB-7BB9-0F33584413AB}"/>
              </a:ext>
            </a:extLst>
          </p:cNvPr>
          <p:cNvGraphicFramePr>
            <a:graphicFrameLocks noGrp="1"/>
          </p:cNvGraphicFramePr>
          <p:nvPr>
            <p:extLst>
              <p:ext uri="{D42A27DB-BD31-4B8C-83A1-F6EECF244321}">
                <p14:modId xmlns:p14="http://schemas.microsoft.com/office/powerpoint/2010/main" val="3631169298"/>
              </p:ext>
            </p:extLst>
          </p:nvPr>
        </p:nvGraphicFramePr>
        <p:xfrm>
          <a:off x="304802" y="1863590"/>
          <a:ext cx="11265421" cy="3813300"/>
        </p:xfrm>
        <a:graphic>
          <a:graphicData uri="http://schemas.openxmlformats.org/drawingml/2006/table">
            <a:tbl>
              <a:tblPr/>
              <a:tblGrid>
                <a:gridCol w="741678">
                  <a:extLst>
                    <a:ext uri="{9D8B030D-6E8A-4147-A177-3AD203B41FA5}">
                      <a16:colId xmlns:a16="http://schemas.microsoft.com/office/drawing/2014/main" xmlns="" val="1812997965"/>
                    </a:ext>
                  </a:extLst>
                </a:gridCol>
                <a:gridCol w="2248423">
                  <a:extLst>
                    <a:ext uri="{9D8B030D-6E8A-4147-A177-3AD203B41FA5}">
                      <a16:colId xmlns:a16="http://schemas.microsoft.com/office/drawing/2014/main" xmlns="" val="4233459587"/>
                    </a:ext>
                  </a:extLst>
                </a:gridCol>
                <a:gridCol w="325120">
                  <a:extLst>
                    <a:ext uri="{9D8B030D-6E8A-4147-A177-3AD203B41FA5}">
                      <a16:colId xmlns:a16="http://schemas.microsoft.com/office/drawing/2014/main" xmlns="" val="2831629907"/>
                    </a:ext>
                  </a:extLst>
                </a:gridCol>
                <a:gridCol w="795020">
                  <a:extLst>
                    <a:ext uri="{9D8B030D-6E8A-4147-A177-3AD203B41FA5}">
                      <a16:colId xmlns:a16="http://schemas.microsoft.com/office/drawing/2014/main" xmlns="" val="1228220800"/>
                    </a:ext>
                  </a:extLst>
                </a:gridCol>
                <a:gridCol w="795020">
                  <a:extLst>
                    <a:ext uri="{9D8B030D-6E8A-4147-A177-3AD203B41FA5}">
                      <a16:colId xmlns:a16="http://schemas.microsoft.com/office/drawing/2014/main" xmlns="" val="349987793"/>
                    </a:ext>
                  </a:extLst>
                </a:gridCol>
                <a:gridCol w="795020">
                  <a:extLst>
                    <a:ext uri="{9D8B030D-6E8A-4147-A177-3AD203B41FA5}">
                      <a16:colId xmlns:a16="http://schemas.microsoft.com/office/drawing/2014/main" xmlns="" val="4265751030"/>
                    </a:ext>
                  </a:extLst>
                </a:gridCol>
                <a:gridCol w="795020">
                  <a:extLst>
                    <a:ext uri="{9D8B030D-6E8A-4147-A177-3AD203B41FA5}">
                      <a16:colId xmlns:a16="http://schemas.microsoft.com/office/drawing/2014/main" xmlns="" val="292320939"/>
                    </a:ext>
                  </a:extLst>
                </a:gridCol>
                <a:gridCol w="795020">
                  <a:extLst>
                    <a:ext uri="{9D8B030D-6E8A-4147-A177-3AD203B41FA5}">
                      <a16:colId xmlns:a16="http://schemas.microsoft.com/office/drawing/2014/main" xmlns="" val="962064938"/>
                    </a:ext>
                  </a:extLst>
                </a:gridCol>
                <a:gridCol w="795020">
                  <a:extLst>
                    <a:ext uri="{9D8B030D-6E8A-4147-A177-3AD203B41FA5}">
                      <a16:colId xmlns:a16="http://schemas.microsoft.com/office/drawing/2014/main" xmlns="" val="3893614169"/>
                    </a:ext>
                  </a:extLst>
                </a:gridCol>
                <a:gridCol w="795020">
                  <a:extLst>
                    <a:ext uri="{9D8B030D-6E8A-4147-A177-3AD203B41FA5}">
                      <a16:colId xmlns:a16="http://schemas.microsoft.com/office/drawing/2014/main" xmlns="" val="3744039883"/>
                    </a:ext>
                  </a:extLst>
                </a:gridCol>
                <a:gridCol w="795020">
                  <a:extLst>
                    <a:ext uri="{9D8B030D-6E8A-4147-A177-3AD203B41FA5}">
                      <a16:colId xmlns:a16="http://schemas.microsoft.com/office/drawing/2014/main" xmlns="" val="3625397397"/>
                    </a:ext>
                  </a:extLst>
                </a:gridCol>
                <a:gridCol w="795020">
                  <a:extLst>
                    <a:ext uri="{9D8B030D-6E8A-4147-A177-3AD203B41FA5}">
                      <a16:colId xmlns:a16="http://schemas.microsoft.com/office/drawing/2014/main" xmlns="" val="4229269180"/>
                    </a:ext>
                  </a:extLst>
                </a:gridCol>
                <a:gridCol w="795020">
                  <a:extLst>
                    <a:ext uri="{9D8B030D-6E8A-4147-A177-3AD203B41FA5}">
                      <a16:colId xmlns:a16="http://schemas.microsoft.com/office/drawing/2014/main" xmlns="" val="3494334915"/>
                    </a:ext>
                  </a:extLst>
                </a:gridCol>
              </a:tblGrid>
              <a:tr h="0">
                <a:tc rowSpan="2" gridSpan="2">
                  <a:txBody>
                    <a:bodyPr/>
                    <a:lstStyle/>
                    <a:p>
                      <a:pPr algn="ctr" fontAlgn="ctr"/>
                      <a:r>
                        <a:rPr lang="en-US" sz="900" b="1" i="0" u="none" strike="noStrike">
                          <a:solidFill>
                            <a:srgbClr val="000000"/>
                          </a:solidFill>
                          <a:effectLst/>
                          <a:latin typeface="Athelas" panose="02000503000000020003" pitchFamily="2" charset="0"/>
                        </a:rPr>
                        <a:t>% pe rând</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900" b="1" i="0" u="none" strike="noStrike" dirty="0">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900" b="1" i="0" u="none" strike="noStrike">
                          <a:solidFill>
                            <a:srgbClr val="000000"/>
                          </a:solidFill>
                          <a:effectLst/>
                          <a:latin typeface="Athelas" panose="02000503000000020003" pitchFamily="2" charset="0"/>
                        </a:rPr>
                        <a:t>Tipografii</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900" b="1" i="0" u="none" strike="noStrike">
                          <a:solidFill>
                            <a:srgbClr val="000000"/>
                          </a:solidFill>
                          <a:effectLst/>
                          <a:latin typeface="Athelas" panose="02000503000000020003" pitchFamily="2" charset="0"/>
                        </a:rPr>
                        <a:t>Librării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86475968"/>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900" b="1" i="0" u="none" strike="noStrike" dirty="0" err="1">
                          <a:solidFill>
                            <a:srgbClr val="000000"/>
                          </a:solidFill>
                          <a:effectLst/>
                          <a:latin typeface="Athelas" panose="02000503000000020003" pitchFamily="2" charset="0"/>
                        </a:rPr>
                        <a:t>Prea</a:t>
                      </a:r>
                      <a:r>
                        <a:rPr lang="en-US" sz="900" b="1" i="0" u="none" strike="noStrike" dirty="0">
                          <a:solidFill>
                            <a:srgbClr val="000000"/>
                          </a:solidFill>
                          <a:effectLst/>
                          <a:latin typeface="Athelas" panose="02000503000000020003" pitchFamily="2" charset="0"/>
                        </a:rPr>
                        <a:t> </a:t>
                      </a:r>
                      <a:r>
                        <a:rPr lang="en-US" sz="900" b="1" i="0" u="none" strike="noStrike" dirty="0" err="1">
                          <a:solidFill>
                            <a:srgbClr val="000000"/>
                          </a:solidFill>
                          <a:effectLst/>
                          <a:latin typeface="Athelas" panose="02000503000000020003" pitchFamily="2" charset="0"/>
                        </a:rPr>
                        <a:t>multe</a:t>
                      </a:r>
                      <a:r>
                        <a:rPr lang="en-US" sz="900" b="1" i="0" u="none" strike="noStrike" dirty="0">
                          <a:solidFill>
                            <a:srgbClr val="000000"/>
                          </a:solidFill>
                          <a:effectLst/>
                          <a:latin typeface="Athelas" panose="02000503000000020003" pitchFamily="2" charset="0"/>
                        </a:rPr>
                        <a:t>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Prea multe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677645632"/>
                  </a:ext>
                </a:extLst>
              </a:tr>
              <a:tr h="0">
                <a:tc gridSpan="2">
                  <a:txBody>
                    <a:bodyPr/>
                    <a:lstStyle/>
                    <a:p>
                      <a:pPr algn="ctr" fontAlgn="b"/>
                      <a:r>
                        <a:rPr lang="en-US" sz="9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9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dirty="0">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594941064"/>
                  </a:ext>
                </a:extLst>
              </a:tr>
              <a:tr h="0">
                <a:tc rowSpan="2">
                  <a:txBody>
                    <a:bodyPr/>
                    <a:lstStyle/>
                    <a:p>
                      <a:pPr algn="ctr" fontAlgn="ctr"/>
                      <a:r>
                        <a:rPr lang="en-US" sz="9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Femeie</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tc>
                  <a:txBody>
                    <a:bodyPr/>
                    <a:lstStyle/>
                    <a:p>
                      <a:pPr algn="ctr" fontAlgn="ctr"/>
                      <a:r>
                        <a:rPr lang="en-US" sz="900" b="0" i="0" u="none" strike="noStrike" dirty="0">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extLst>
                  <a:ext uri="{0D108BD9-81ED-4DB2-BD59-A6C34878D82A}">
                    <a16:rowId xmlns:a16="http://schemas.microsoft.com/office/drawing/2014/main" xmlns="" val="366208865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F5D8"/>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extLst>
                  <a:ext uri="{0D108BD9-81ED-4DB2-BD59-A6C34878D82A}">
                    <a16:rowId xmlns:a16="http://schemas.microsoft.com/office/drawing/2014/main" xmlns="" val="897933805"/>
                  </a:ext>
                </a:extLst>
              </a:tr>
              <a:tr h="0">
                <a:tc rowSpan="3">
                  <a:txBody>
                    <a:bodyPr/>
                    <a:lstStyle/>
                    <a:p>
                      <a:pPr algn="ctr" fontAlgn="ctr"/>
                      <a:r>
                        <a:rPr lang="en-US" sz="9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dirty="0">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60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A8A8"/>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367982401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extLst>
                  <a:ext uri="{0D108BD9-81ED-4DB2-BD59-A6C34878D82A}">
                    <a16:rowId xmlns:a16="http://schemas.microsoft.com/office/drawing/2014/main" xmlns="" val="48574480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extLst>
                  <a:ext uri="{0D108BD9-81ED-4DB2-BD59-A6C34878D82A}">
                    <a16:rowId xmlns:a16="http://schemas.microsoft.com/office/drawing/2014/main" xmlns="" val="3069468711"/>
                  </a:ext>
                </a:extLst>
              </a:tr>
              <a:tr h="0">
                <a:tc rowSpan="4">
                  <a:txBody>
                    <a:bodyPr/>
                    <a:lstStyle/>
                    <a:p>
                      <a:pPr algn="ctr" fontAlgn="ctr"/>
                      <a:r>
                        <a:rPr lang="en-US" sz="9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7"/>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900" b="0" i="0" u="none" strike="noStrike" dirty="0">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extLst>
                  <a:ext uri="{0D108BD9-81ED-4DB2-BD59-A6C34878D82A}">
                    <a16:rowId xmlns:a16="http://schemas.microsoft.com/office/drawing/2014/main" xmlns="" val="602945100"/>
                  </a:ext>
                </a:extLst>
              </a:tr>
              <a:tr h="0">
                <a:tc vMerge="1">
                  <a:txBody>
                    <a:bodyPr/>
                    <a:lstStyle/>
                    <a:p>
                      <a:endParaRPr lang="en-US"/>
                    </a:p>
                  </a:txBody>
                  <a:tcPr/>
                </a:tc>
                <a:tc>
                  <a:txBody>
                    <a:bodyPr/>
                    <a:lstStyle/>
                    <a:p>
                      <a:pPr algn="l" fontAlgn="b"/>
                      <a:r>
                        <a:rPr lang="en-US" sz="900" b="0" i="0" u="none" strike="noStrike" dirty="0">
                          <a:solidFill>
                            <a:srgbClr val="000000"/>
                          </a:solidFill>
                          <a:effectLst/>
                          <a:latin typeface="Athelas" panose="02000503000000020003" pitchFamily="2" charset="0"/>
                        </a:rPr>
                        <a:t>Editor / </a:t>
                      </a:r>
                      <a:r>
                        <a:rPr lang="en-US" sz="900" b="0" i="0" u="none" strike="noStrike" dirty="0" err="1">
                          <a:solidFill>
                            <a:srgbClr val="000000"/>
                          </a:solidFill>
                          <a:effectLst/>
                          <a:latin typeface="Athelas" panose="02000503000000020003" pitchFamily="2" charset="0"/>
                        </a:rPr>
                        <a:t>Traducător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Distribuitor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Scriitor</a:t>
                      </a:r>
                      <a:endParaRPr lang="en-US" sz="900" b="0" i="0" u="none" strike="noStrike" dirty="0">
                        <a:solidFill>
                          <a:srgbClr val="000000"/>
                        </a:solidFill>
                        <a:effectLst/>
                        <a:latin typeface="Athelas" panose="02000503000000020003" pitchFamily="2" charset="0"/>
                      </a:endParaRP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EFC1"/>
                    </a:solidFill>
                  </a:tcPr>
                </a:tc>
                <a:tc>
                  <a:txBody>
                    <a:bodyPr/>
                    <a:lstStyle/>
                    <a:p>
                      <a:pPr algn="ctr" fontAlgn="ctr"/>
                      <a:r>
                        <a:rPr lang="en-US" sz="900" b="0" i="0" u="none" strike="noStrike" dirty="0">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EFC1"/>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extLst>
                  <a:ext uri="{0D108BD9-81ED-4DB2-BD59-A6C34878D82A}">
                    <a16:rowId xmlns:a16="http://schemas.microsoft.com/office/drawing/2014/main" xmlns="" val="423504416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extLst>
                  <a:ext uri="{0D108BD9-81ED-4DB2-BD59-A6C34878D82A}">
                    <a16:rowId xmlns:a16="http://schemas.microsoft.com/office/drawing/2014/main" xmlns="" val="1348873910"/>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67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F6DA"/>
                    </a:solidFill>
                  </a:tcPr>
                </a:tc>
                <a:extLst>
                  <a:ext uri="{0D108BD9-81ED-4DB2-BD59-A6C34878D82A}">
                    <a16:rowId xmlns:a16="http://schemas.microsoft.com/office/drawing/2014/main" xmlns="" val="1829569473"/>
                  </a:ext>
                </a:extLst>
              </a:tr>
              <a:tr h="0">
                <a:tc rowSpan="4">
                  <a:txBody>
                    <a:bodyPr/>
                    <a:lstStyle/>
                    <a:p>
                      <a:pPr algn="ctr" fontAlgn="ctr"/>
                      <a:r>
                        <a:rPr lang="en-US" sz="9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dirty="0">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extLst>
                  <a:ext uri="{0D108BD9-81ED-4DB2-BD59-A6C34878D82A}">
                    <a16:rowId xmlns:a16="http://schemas.microsoft.com/office/drawing/2014/main" xmlns="" val="124531079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dirty="0">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extLst>
                  <a:ext uri="{0D108BD9-81ED-4DB2-BD59-A6C34878D82A}">
                    <a16:rowId xmlns:a16="http://schemas.microsoft.com/office/drawing/2014/main" xmlns="" val="111624398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dirty="0">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ACAC"/>
                    </a:solidFill>
                  </a:tcPr>
                </a:tc>
                <a:extLst>
                  <a:ext uri="{0D108BD9-81ED-4DB2-BD59-A6C34878D82A}">
                    <a16:rowId xmlns:a16="http://schemas.microsoft.com/office/drawing/2014/main" xmlns="" val="43509485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900" b="0" i="0" u="none" strike="noStrike">
                          <a:solidFill>
                            <a:srgbClr val="000000"/>
                          </a:solidFill>
                          <a:effectLst/>
                          <a:latin typeface="Athelas" panose="02000503000000020003" pitchFamily="2" charset="0"/>
                        </a:rPr>
                        <a:t>54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900" b="0"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2476326863"/>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AF"/>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extLst>
                  <a:ext uri="{0D108BD9-81ED-4DB2-BD59-A6C34878D82A}">
                    <a16:rowId xmlns:a16="http://schemas.microsoft.com/office/drawing/2014/main" xmlns="" val="154262601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2"/>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8"/>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900" b="0" i="0" u="none" strike="noStrike" dirty="0">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extLst>
                  <a:ext uri="{0D108BD9-81ED-4DB2-BD59-A6C34878D82A}">
                    <a16:rowId xmlns:a16="http://schemas.microsoft.com/office/drawing/2014/main" xmlns="" val="58019122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F9E7"/>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900" b="0" i="0" u="none" strike="noStrike">
                          <a:solidFill>
                            <a:srgbClr val="000000"/>
                          </a:solidFill>
                          <a:effectLst/>
                          <a:latin typeface="Athelas" panose="02000503000000020003" pitchFamily="2" charset="0"/>
                        </a:rPr>
                        <a:t>61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EE598"/>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41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extLst>
                  <a:ext uri="{0D108BD9-81ED-4DB2-BD59-A6C34878D82A}">
                    <a16:rowId xmlns:a16="http://schemas.microsoft.com/office/drawing/2014/main" xmlns="" val="140273643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9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CE597"/>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B"/>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EE9A7"/>
                    </a:solidFill>
                  </a:tcPr>
                </a:tc>
                <a:extLst>
                  <a:ext uri="{0D108BD9-81ED-4DB2-BD59-A6C34878D82A}">
                    <a16:rowId xmlns:a16="http://schemas.microsoft.com/office/drawing/2014/main" xmlns="" val="375850488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F2CB"/>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F2CB"/>
                    </a:solidFill>
                  </a:tcPr>
                </a:tc>
                <a:extLst>
                  <a:ext uri="{0D108BD9-81ED-4DB2-BD59-A6C34878D82A}">
                    <a16:rowId xmlns:a16="http://schemas.microsoft.com/office/drawing/2014/main" xmlns="" val="3490820996"/>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900" b="0" i="0" u="none" strike="noStrike" dirty="0">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extLst>
                  <a:ext uri="{0D108BD9-81ED-4DB2-BD59-A6C34878D82A}">
                    <a16:rowId xmlns:a16="http://schemas.microsoft.com/office/drawing/2014/main" xmlns="" val="457538639"/>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AEAE"/>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900" b="0" i="0" u="none" strike="noStrike" dirty="0">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extLst>
                  <a:ext uri="{0D108BD9-81ED-4DB2-BD59-A6C34878D82A}">
                    <a16:rowId xmlns:a16="http://schemas.microsoft.com/office/drawing/2014/main" xmlns="" val="389413483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59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AAAA"/>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dirty="0">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extLst>
                  <a:ext uri="{0D108BD9-81ED-4DB2-BD59-A6C34878D82A}">
                    <a16:rowId xmlns:a16="http://schemas.microsoft.com/office/drawing/2014/main" xmlns="" val="275826139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61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dirty="0">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extLst>
                  <a:ext uri="{0D108BD9-81ED-4DB2-BD59-A6C34878D82A}">
                    <a16:rowId xmlns:a16="http://schemas.microsoft.com/office/drawing/2014/main" xmlns="" val="594446214"/>
                  </a:ext>
                </a:extLst>
              </a:tr>
              <a:tr h="0">
                <a:tc vMerge="1">
                  <a:txBody>
                    <a:bodyPr/>
                    <a:lstStyle/>
                    <a:p>
                      <a:endParaRPr lang="en-US"/>
                    </a:p>
                  </a:txBody>
                  <a:tcPr/>
                </a:tc>
                <a:tc>
                  <a:txBody>
                    <a:bodyPr/>
                    <a:lstStyle/>
                    <a:p>
                      <a:pPr algn="l" fontAlgn="b"/>
                      <a:r>
                        <a:rPr lang="en-US" sz="900" b="0" i="0" u="none" strike="noStrike" dirty="0">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dirty="0">
                          <a:solidFill>
                            <a:srgbClr val="000000"/>
                          </a:solidFill>
                          <a:effectLst/>
                          <a:latin typeface="Athelas" panose="02000503000000020003" pitchFamily="2" charset="0"/>
                        </a:rPr>
                        <a:t>32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extLst>
                  <a:ext uri="{0D108BD9-81ED-4DB2-BD59-A6C34878D82A}">
                    <a16:rowId xmlns:a16="http://schemas.microsoft.com/office/drawing/2014/main" xmlns="" val="2723518003"/>
                  </a:ext>
                </a:extLst>
              </a:tr>
            </a:tbl>
          </a:graphicData>
        </a:graphic>
      </p:graphicFrame>
    </p:spTree>
    <p:extLst>
      <p:ext uri="{BB962C8B-B14F-4D97-AF65-F5344CB8AC3E}">
        <p14:creationId xmlns:p14="http://schemas.microsoft.com/office/powerpoint/2010/main" val="1527716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4A5670-8DC5-A32B-7DA2-B36128E3F62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xmlns="" id="{95A5F0B2-BF70-BBD6-F433-8418A758FBCE}"/>
              </a:ext>
            </a:extLst>
          </p:cNvPr>
          <p:cNvSpPr txBox="1">
            <a:spLocks/>
          </p:cNvSpPr>
          <p:nvPr/>
        </p:nvSpPr>
        <p:spPr>
          <a:xfrm>
            <a:off x="304802" y="0"/>
            <a:ext cx="11048998" cy="1007706"/>
          </a:xfrm>
          <a:prstGeom prst="rect">
            <a:avLst/>
          </a:prstGeom>
        </p:spPr>
        <p:txBody>
          <a:bodyPr vert="horz" anchor="ctr">
            <a:normAutofit/>
          </a:bodyPr>
          <a:lstStyle>
            <a:lvl1pPr algn="l" rtl="0" eaLnBrk="1" latinLnBrk="0" hangingPunct="1">
              <a:spcBef>
                <a:spcPct val="0"/>
              </a:spcBef>
              <a:buNone/>
              <a:defRPr kumimoji="0" sz="2000" kern="1200">
                <a:solidFill>
                  <a:schemeClr val="tx2"/>
                </a:solidFill>
                <a:latin typeface="+mj-lt"/>
                <a:ea typeface="+mj-ea"/>
                <a:cs typeface="+mj-cs"/>
              </a:defRPr>
            </a:lvl1pPr>
          </a:lstStyle>
          <a:p>
            <a:r>
              <a:rPr lang="ro-RO" sz="1800" b="1" dirty="0">
                <a:solidFill>
                  <a:schemeClr val="tx1"/>
                </a:solidFill>
                <a:latin typeface="Athelas" panose="02000503000000020003" pitchFamily="2" charset="0"/>
                <a:ea typeface="Exo" charset="0"/>
                <a:cs typeface="Exo" charset="0"/>
              </a:rPr>
              <a:t>Q23. </a:t>
            </a:r>
            <a:r>
              <a:rPr lang="ro-RO" sz="1800" b="1" dirty="0">
                <a:solidFill>
                  <a:schemeClr val="tx1"/>
                </a:solidFill>
                <a:latin typeface="Athelas" panose="02000503000000020003" pitchFamily="2" charset="0"/>
              </a:rPr>
              <a:t>În opinia dvs., cât de suficient este numărul de personal în următoarele instituții din domeniul industriei cărții și lecturii publice? (selectați un răspuns în fiecare rând),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3DDE6BBF-D30C-8135-38E2-FB9291A17F4A}"/>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5" name="Table 4">
            <a:extLst>
              <a:ext uri="{FF2B5EF4-FFF2-40B4-BE49-F238E27FC236}">
                <a16:creationId xmlns:a16="http://schemas.microsoft.com/office/drawing/2014/main" xmlns="" id="{46C8F47A-4F18-7F90-661F-36657C9929A5}"/>
              </a:ext>
            </a:extLst>
          </p:cNvPr>
          <p:cNvGraphicFramePr>
            <a:graphicFrameLocks noGrp="1"/>
          </p:cNvGraphicFramePr>
          <p:nvPr>
            <p:extLst>
              <p:ext uri="{D42A27DB-BD31-4B8C-83A1-F6EECF244321}">
                <p14:modId xmlns:p14="http://schemas.microsoft.com/office/powerpoint/2010/main" val="349089303"/>
              </p:ext>
            </p:extLst>
          </p:nvPr>
        </p:nvGraphicFramePr>
        <p:xfrm>
          <a:off x="304802" y="1863590"/>
          <a:ext cx="11255261" cy="3813300"/>
        </p:xfrm>
        <a:graphic>
          <a:graphicData uri="http://schemas.openxmlformats.org/drawingml/2006/table">
            <a:tbl>
              <a:tblPr/>
              <a:tblGrid>
                <a:gridCol w="629918">
                  <a:extLst>
                    <a:ext uri="{9D8B030D-6E8A-4147-A177-3AD203B41FA5}">
                      <a16:colId xmlns:a16="http://schemas.microsoft.com/office/drawing/2014/main" xmlns="" val="2288820798"/>
                    </a:ext>
                  </a:extLst>
                </a:gridCol>
                <a:gridCol w="2248423">
                  <a:extLst>
                    <a:ext uri="{9D8B030D-6E8A-4147-A177-3AD203B41FA5}">
                      <a16:colId xmlns:a16="http://schemas.microsoft.com/office/drawing/2014/main" xmlns="" val="4242867334"/>
                    </a:ext>
                  </a:extLst>
                </a:gridCol>
                <a:gridCol w="325120">
                  <a:extLst>
                    <a:ext uri="{9D8B030D-6E8A-4147-A177-3AD203B41FA5}">
                      <a16:colId xmlns:a16="http://schemas.microsoft.com/office/drawing/2014/main" xmlns="" val="1480643616"/>
                    </a:ext>
                  </a:extLst>
                </a:gridCol>
                <a:gridCol w="805180">
                  <a:extLst>
                    <a:ext uri="{9D8B030D-6E8A-4147-A177-3AD203B41FA5}">
                      <a16:colId xmlns:a16="http://schemas.microsoft.com/office/drawing/2014/main" xmlns="" val="3606260398"/>
                    </a:ext>
                  </a:extLst>
                </a:gridCol>
                <a:gridCol w="805180">
                  <a:extLst>
                    <a:ext uri="{9D8B030D-6E8A-4147-A177-3AD203B41FA5}">
                      <a16:colId xmlns:a16="http://schemas.microsoft.com/office/drawing/2014/main" xmlns="" val="3953938677"/>
                    </a:ext>
                  </a:extLst>
                </a:gridCol>
                <a:gridCol w="805180">
                  <a:extLst>
                    <a:ext uri="{9D8B030D-6E8A-4147-A177-3AD203B41FA5}">
                      <a16:colId xmlns:a16="http://schemas.microsoft.com/office/drawing/2014/main" xmlns="" val="3624368600"/>
                    </a:ext>
                  </a:extLst>
                </a:gridCol>
                <a:gridCol w="805180">
                  <a:extLst>
                    <a:ext uri="{9D8B030D-6E8A-4147-A177-3AD203B41FA5}">
                      <a16:colId xmlns:a16="http://schemas.microsoft.com/office/drawing/2014/main" xmlns="" val="2601320081"/>
                    </a:ext>
                  </a:extLst>
                </a:gridCol>
                <a:gridCol w="805180">
                  <a:extLst>
                    <a:ext uri="{9D8B030D-6E8A-4147-A177-3AD203B41FA5}">
                      <a16:colId xmlns:a16="http://schemas.microsoft.com/office/drawing/2014/main" xmlns="" val="55228"/>
                    </a:ext>
                  </a:extLst>
                </a:gridCol>
                <a:gridCol w="805180">
                  <a:extLst>
                    <a:ext uri="{9D8B030D-6E8A-4147-A177-3AD203B41FA5}">
                      <a16:colId xmlns:a16="http://schemas.microsoft.com/office/drawing/2014/main" xmlns="" val="3258408240"/>
                    </a:ext>
                  </a:extLst>
                </a:gridCol>
                <a:gridCol w="805180">
                  <a:extLst>
                    <a:ext uri="{9D8B030D-6E8A-4147-A177-3AD203B41FA5}">
                      <a16:colId xmlns:a16="http://schemas.microsoft.com/office/drawing/2014/main" xmlns="" val="1274041494"/>
                    </a:ext>
                  </a:extLst>
                </a:gridCol>
                <a:gridCol w="805180">
                  <a:extLst>
                    <a:ext uri="{9D8B030D-6E8A-4147-A177-3AD203B41FA5}">
                      <a16:colId xmlns:a16="http://schemas.microsoft.com/office/drawing/2014/main" xmlns="" val="2659547316"/>
                    </a:ext>
                  </a:extLst>
                </a:gridCol>
                <a:gridCol w="805180">
                  <a:extLst>
                    <a:ext uri="{9D8B030D-6E8A-4147-A177-3AD203B41FA5}">
                      <a16:colId xmlns:a16="http://schemas.microsoft.com/office/drawing/2014/main" xmlns="" val="2638564558"/>
                    </a:ext>
                  </a:extLst>
                </a:gridCol>
                <a:gridCol w="805180">
                  <a:extLst>
                    <a:ext uri="{9D8B030D-6E8A-4147-A177-3AD203B41FA5}">
                      <a16:colId xmlns:a16="http://schemas.microsoft.com/office/drawing/2014/main" xmlns="" val="3187783647"/>
                    </a:ext>
                  </a:extLst>
                </a:gridCol>
              </a:tblGrid>
              <a:tr h="0">
                <a:tc rowSpan="2" gridSpan="2">
                  <a:txBody>
                    <a:bodyPr/>
                    <a:lstStyle/>
                    <a:p>
                      <a:pPr algn="ctr" fontAlgn="ctr"/>
                      <a:r>
                        <a:rPr lang="en-US" sz="900" b="1" i="0" u="none" strike="noStrike" dirty="0">
                          <a:solidFill>
                            <a:srgbClr val="000000"/>
                          </a:solidFill>
                          <a:effectLst/>
                          <a:latin typeface="Athelas" panose="02000503000000020003" pitchFamily="2" charset="0"/>
                        </a:rPr>
                        <a:t>% pe </a:t>
                      </a:r>
                      <a:r>
                        <a:rPr lang="en-US" sz="900" b="1" i="0" u="none" strike="noStrike" dirty="0" err="1">
                          <a:solidFill>
                            <a:srgbClr val="000000"/>
                          </a:solidFill>
                          <a:effectLst/>
                          <a:latin typeface="Athelas" panose="02000503000000020003" pitchFamily="2" charset="0"/>
                        </a:rPr>
                        <a:t>rând</a:t>
                      </a:r>
                      <a:endParaRPr lang="en-US" sz="900" b="1" i="0" u="none" strike="noStrike" dirty="0">
                        <a:solidFill>
                          <a:srgbClr val="000000"/>
                        </a:solidFill>
                        <a:effectLst/>
                        <a:latin typeface="Athelas" panose="02000503000000020003" pitchFamily="2" charset="0"/>
                      </a:endParaRP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900" b="1" i="0" u="none" strike="noStrike">
                          <a:solidFill>
                            <a:srgbClr val="000000"/>
                          </a:solidFill>
                          <a:effectLst/>
                          <a:latin typeface="Athelas" panose="02000503000000020003" pitchFamily="2" charset="0"/>
                        </a:rPr>
                        <a:t>N</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900" b="1" i="0" u="none" strike="noStrike">
                          <a:solidFill>
                            <a:srgbClr val="000000"/>
                          </a:solidFill>
                          <a:effectLst/>
                          <a:latin typeface="Athelas" panose="02000503000000020003" pitchFamily="2" charset="0"/>
                        </a:rPr>
                        <a:t>Servicii de traducere</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900" b="1" i="0" u="none" strike="noStrike">
                          <a:solidFill>
                            <a:srgbClr val="000000"/>
                          </a:solidFill>
                          <a:effectLst/>
                          <a:latin typeface="Athelas" panose="02000503000000020003" pitchFamily="2" charset="0"/>
                        </a:rPr>
                        <a:t>ONG în domeniul cultural</a:t>
                      </a:r>
                    </a:p>
                  </a:txBody>
                  <a:tcPr marL="4230" marR="4230" marT="423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48272581"/>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900" b="1" i="0" u="none" strike="noStrike" dirty="0" err="1">
                          <a:solidFill>
                            <a:srgbClr val="000000"/>
                          </a:solidFill>
                          <a:effectLst/>
                          <a:latin typeface="Athelas" panose="02000503000000020003" pitchFamily="2" charset="0"/>
                        </a:rPr>
                        <a:t>Prea</a:t>
                      </a:r>
                      <a:r>
                        <a:rPr lang="en-US" sz="900" b="1" i="0" u="none" strike="noStrike" dirty="0">
                          <a:solidFill>
                            <a:srgbClr val="000000"/>
                          </a:solidFill>
                          <a:effectLst/>
                          <a:latin typeface="Athelas" panose="02000503000000020003" pitchFamily="2" charset="0"/>
                        </a:rPr>
                        <a:t> </a:t>
                      </a:r>
                      <a:r>
                        <a:rPr lang="en-US" sz="900" b="1" i="0" u="none" strike="noStrike" dirty="0" err="1">
                          <a:solidFill>
                            <a:srgbClr val="000000"/>
                          </a:solidFill>
                          <a:effectLst/>
                          <a:latin typeface="Athelas" panose="02000503000000020003" pitchFamily="2" charset="0"/>
                        </a:rPr>
                        <a:t>multe</a:t>
                      </a:r>
                      <a:r>
                        <a:rPr lang="en-US" sz="900" b="1" i="0" u="none" strike="noStrike" dirty="0">
                          <a:solidFill>
                            <a:srgbClr val="000000"/>
                          </a:solidFill>
                          <a:effectLst/>
                          <a:latin typeface="Athelas" panose="02000503000000020003" pitchFamily="2" charset="0"/>
                        </a:rPr>
                        <a:t>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dirty="0">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Prea multe cadre</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thelas" panose="02000503000000020003" pitchFamily="2" charset="0"/>
                        </a:rPr>
                        <a:t>Oarecum o lipsă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924283288"/>
                  </a:ext>
                </a:extLst>
              </a:tr>
              <a:tr h="0">
                <a:tc gridSpan="2">
                  <a:txBody>
                    <a:bodyPr/>
                    <a:lstStyle/>
                    <a:p>
                      <a:pPr algn="ctr" fontAlgn="b"/>
                      <a:r>
                        <a:rPr lang="en-US" sz="900" b="1" i="0" u="none" strike="noStrike">
                          <a:solidFill>
                            <a:srgbClr val="000000"/>
                          </a:solidFill>
                          <a:effectLst/>
                          <a:latin typeface="Athelas" panose="02000503000000020003" pitchFamily="2" charset="0"/>
                        </a:rPr>
                        <a:t>Total</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900" b="1" i="0" u="none" strike="noStrike">
                          <a:solidFill>
                            <a:srgbClr val="000000"/>
                          </a:solidFill>
                          <a:effectLst/>
                          <a:latin typeface="Athelas" panose="02000503000000020003" pitchFamily="2" charset="0"/>
                        </a:rPr>
                        <a:t>248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206703991"/>
                  </a:ext>
                </a:extLst>
              </a:tr>
              <a:tr h="0">
                <a:tc rowSpan="2">
                  <a:txBody>
                    <a:bodyPr/>
                    <a:lstStyle/>
                    <a:p>
                      <a:pPr algn="ctr" fontAlgn="ctr"/>
                      <a:r>
                        <a:rPr lang="en-US" sz="900" b="0" i="0" u="none" strike="noStrike">
                          <a:solidFill>
                            <a:srgbClr val="000000"/>
                          </a:solidFill>
                          <a:effectLst/>
                          <a:latin typeface="Athelas" panose="02000503000000020003" pitchFamily="2" charset="0"/>
                        </a:rPr>
                        <a:t>Gen</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Femeie</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234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9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extLst>
                  <a:ext uri="{0D108BD9-81ED-4DB2-BD59-A6C34878D82A}">
                    <a16:rowId xmlns:a16="http://schemas.microsoft.com/office/drawing/2014/main" xmlns="" val="3308598190"/>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Bărbat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900" b="0" i="0" u="none" strike="noStrike" dirty="0">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extLst>
                  <a:ext uri="{0D108BD9-81ED-4DB2-BD59-A6C34878D82A}">
                    <a16:rowId xmlns:a16="http://schemas.microsoft.com/office/drawing/2014/main" xmlns="" val="2675073258"/>
                  </a:ext>
                </a:extLst>
              </a:tr>
              <a:tr h="0">
                <a:tc rowSpan="3">
                  <a:txBody>
                    <a:bodyPr/>
                    <a:lstStyle/>
                    <a:p>
                      <a:pPr algn="ctr" fontAlgn="ctr"/>
                      <a:r>
                        <a:rPr lang="en-US" sz="900" b="0" i="0" u="none" strike="noStrike">
                          <a:solidFill>
                            <a:srgbClr val="000000"/>
                          </a:solidFill>
                          <a:effectLst/>
                          <a:latin typeface="Athelas" panose="02000503000000020003" pitchFamily="2" charset="0"/>
                        </a:rPr>
                        <a:t>Vârstă</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18-35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xmlns="" val="351537028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36-55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43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extLst>
                  <a:ext uri="{0D108BD9-81ED-4DB2-BD59-A6C34878D82A}">
                    <a16:rowId xmlns:a16="http://schemas.microsoft.com/office/drawing/2014/main" xmlns="" val="269382837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Peste 55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900" b="0" i="0" u="none" strike="noStrike" dirty="0">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EEEEE"/>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extLst>
                  <a:ext uri="{0D108BD9-81ED-4DB2-BD59-A6C34878D82A}">
                    <a16:rowId xmlns:a16="http://schemas.microsoft.com/office/drawing/2014/main" xmlns="" val="2252714260"/>
                  </a:ext>
                </a:extLst>
              </a:tr>
              <a:tr h="0">
                <a:tc rowSpan="4">
                  <a:txBody>
                    <a:bodyPr/>
                    <a:lstStyle/>
                    <a:p>
                      <a:pPr algn="ctr" fontAlgn="ctr"/>
                      <a:r>
                        <a:rPr lang="en-US" sz="900" b="0" i="0" u="none" strike="noStrike">
                          <a:solidFill>
                            <a:srgbClr val="000000"/>
                          </a:solidFill>
                          <a:effectLst/>
                          <a:latin typeface="Athelas" panose="02000503000000020003" pitchFamily="2" charset="0"/>
                        </a:rPr>
                        <a:t>Ocupație</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Bibliotecar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199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F6DC"/>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3"/>
                    </a:solidFill>
                  </a:tcPr>
                </a:tc>
                <a:tc>
                  <a:txBody>
                    <a:bodyPr/>
                    <a:lstStyle/>
                    <a:p>
                      <a:pPr algn="ctr" fontAlgn="ctr"/>
                      <a:r>
                        <a:rPr lang="en-US" sz="900" b="0" i="0" u="none" strike="noStrike">
                          <a:solidFill>
                            <a:srgbClr val="000000"/>
                          </a:solidFill>
                          <a:effectLst/>
                          <a:latin typeface="Athelas" panose="02000503000000020003" pitchFamily="2" charset="0"/>
                        </a:rPr>
                        <a:t>51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8A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E"/>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C"/>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0E9A9"/>
                    </a:solidFill>
                  </a:tcPr>
                </a:tc>
                <a:extLst>
                  <a:ext uri="{0D108BD9-81ED-4DB2-BD59-A6C34878D82A}">
                    <a16:rowId xmlns:a16="http://schemas.microsoft.com/office/drawing/2014/main" xmlns="" val="1558089466"/>
                  </a:ext>
                </a:extLst>
              </a:tr>
              <a:tr h="0">
                <a:tc vMerge="1">
                  <a:txBody>
                    <a:bodyPr/>
                    <a:lstStyle/>
                    <a:p>
                      <a:endParaRPr lang="en-US"/>
                    </a:p>
                  </a:txBody>
                  <a:tcPr/>
                </a:tc>
                <a:tc>
                  <a:txBody>
                    <a:bodyPr/>
                    <a:lstStyle/>
                    <a:p>
                      <a:pPr algn="l" fontAlgn="b"/>
                      <a:r>
                        <a:rPr lang="en-US" sz="900" b="0" i="0" u="none" strike="noStrike" dirty="0">
                          <a:solidFill>
                            <a:srgbClr val="000000"/>
                          </a:solidFill>
                          <a:effectLst/>
                          <a:latin typeface="Athelas" panose="02000503000000020003" pitchFamily="2" charset="0"/>
                        </a:rPr>
                        <a:t>Editor / </a:t>
                      </a:r>
                      <a:r>
                        <a:rPr lang="en-US" sz="900" b="0" i="0" u="none" strike="noStrike" dirty="0" err="1">
                          <a:solidFill>
                            <a:srgbClr val="000000"/>
                          </a:solidFill>
                          <a:effectLst/>
                          <a:latin typeface="Athelas" panose="02000503000000020003" pitchFamily="2" charset="0"/>
                        </a:rPr>
                        <a:t>Traducător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Distribuitor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Scriitor</a:t>
                      </a:r>
                      <a:endParaRPr lang="en-US" sz="900" b="0" i="0" u="none" strike="noStrike" dirty="0">
                        <a:solidFill>
                          <a:srgbClr val="000000"/>
                        </a:solidFill>
                        <a:effectLst/>
                        <a:latin typeface="Athelas" panose="02000503000000020003" pitchFamily="2" charset="0"/>
                      </a:endParaRP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900" b="0" i="0" u="none" strike="noStrike" dirty="0">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E"/>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F8E3"/>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extLst>
                  <a:ext uri="{0D108BD9-81ED-4DB2-BD59-A6C34878D82A}">
                    <a16:rowId xmlns:a16="http://schemas.microsoft.com/office/drawing/2014/main" xmlns="" val="185425023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Cadru didactic</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F5D5"/>
                    </a:solidFill>
                  </a:tcPr>
                </a:tc>
                <a:tc>
                  <a:txBody>
                    <a:bodyPr/>
                    <a:lstStyle/>
                    <a:p>
                      <a:pPr algn="ctr" fontAlgn="ctr"/>
                      <a:r>
                        <a:rPr lang="en-US" sz="900" b="0" i="0" u="none" strike="noStrike">
                          <a:solidFill>
                            <a:srgbClr val="000000"/>
                          </a:solidFill>
                          <a:effectLst/>
                          <a:latin typeface="Athelas" panose="02000503000000020003" pitchFamily="2" charset="0"/>
                        </a:rPr>
                        <a:t>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9"/>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F6DB"/>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9"/>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extLst>
                  <a:ext uri="{0D108BD9-81ED-4DB2-BD59-A6C34878D82A}">
                    <a16:rowId xmlns:a16="http://schemas.microsoft.com/office/drawing/2014/main" xmlns="" val="98962409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Alta</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0E599"/>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EBAE"/>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F5D7"/>
                    </a:solidFill>
                  </a:tcPr>
                </a:tc>
                <a:extLst>
                  <a:ext uri="{0D108BD9-81ED-4DB2-BD59-A6C34878D82A}">
                    <a16:rowId xmlns:a16="http://schemas.microsoft.com/office/drawing/2014/main" xmlns="" val="821921910"/>
                  </a:ext>
                </a:extLst>
              </a:tr>
              <a:tr h="0">
                <a:tc rowSpan="4">
                  <a:txBody>
                    <a:bodyPr/>
                    <a:lstStyle/>
                    <a:p>
                      <a:pPr algn="ctr" fontAlgn="ctr"/>
                      <a:r>
                        <a:rPr lang="en-US" sz="900" b="0" i="0" u="none" strike="noStrike">
                          <a:solidFill>
                            <a:srgbClr val="000000"/>
                          </a:solidFill>
                          <a:effectLst/>
                          <a:latin typeface="Athelas" panose="02000503000000020003" pitchFamily="2" charset="0"/>
                        </a:rPr>
                        <a:t>Sectorul instituției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De stat - biblioteci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122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900" b="0" i="0" u="none" strike="noStrike">
                          <a:solidFill>
                            <a:srgbClr val="000000"/>
                          </a:solidFill>
                          <a:effectLst/>
                          <a:latin typeface="Athelas" panose="02000503000000020003" pitchFamily="2" charset="0"/>
                        </a:rPr>
                        <a:t>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900" b="0" i="0" u="none" strike="noStrike" dirty="0">
                          <a:solidFill>
                            <a:srgbClr val="000000"/>
                          </a:solidFill>
                          <a:effectLst/>
                          <a:latin typeface="Athelas" panose="02000503000000020003" pitchFamily="2" charset="0"/>
                        </a:rPr>
                        <a:t>1</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DCDC"/>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extLst>
                  <a:ext uri="{0D108BD9-81ED-4DB2-BD59-A6C34878D82A}">
                    <a16:rowId xmlns:a16="http://schemas.microsoft.com/office/drawing/2014/main" xmlns="" val="144906345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primar/mediu</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B1B1"/>
                    </a:solidFill>
                  </a:tcPr>
                </a:tc>
                <a:tc>
                  <a:txBody>
                    <a:bodyPr/>
                    <a:lstStyle/>
                    <a:p>
                      <a:pPr algn="ctr" fontAlgn="ctr"/>
                      <a:r>
                        <a:rPr lang="en-US" sz="900" b="0" i="0" u="none" strike="noStrike" dirty="0">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dirty="0">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9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extLst>
                  <a:ext uri="{0D108BD9-81ED-4DB2-BD59-A6C34878D82A}">
                    <a16:rowId xmlns:a16="http://schemas.microsoft.com/office/drawing/2014/main" xmlns="" val="2441520770"/>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superior</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62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extLst>
                  <a:ext uri="{0D108BD9-81ED-4DB2-BD59-A6C34878D82A}">
                    <a16:rowId xmlns:a16="http://schemas.microsoft.com/office/drawing/2014/main" xmlns="" val="87555529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Privat</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8C8C8"/>
                    </a:solidFill>
                  </a:tcPr>
                </a:tc>
                <a:extLst>
                  <a:ext uri="{0D108BD9-81ED-4DB2-BD59-A6C34878D82A}">
                    <a16:rowId xmlns:a16="http://schemas.microsoft.com/office/drawing/2014/main" xmlns="" val="3395601173"/>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poziția actuală</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74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AEC"/>
                    </a:solidFill>
                  </a:tcPr>
                </a:tc>
                <a:tc>
                  <a:txBody>
                    <a:bodyPr/>
                    <a:lstStyle/>
                    <a:p>
                      <a:pPr algn="ctr" fontAlgn="ctr"/>
                      <a:r>
                        <a:rPr lang="en-US" sz="900" b="0" i="0" u="none" strike="noStrike">
                          <a:solidFill>
                            <a:srgbClr val="000000"/>
                          </a:solidFill>
                          <a:effectLst/>
                          <a:latin typeface="Athelas" panose="02000503000000020003" pitchFamily="2" charset="0"/>
                        </a:rPr>
                        <a:t>45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EAAE"/>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900" b="0" i="0" u="none" strike="noStrike" dirty="0">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extLst>
                  <a:ext uri="{0D108BD9-81ED-4DB2-BD59-A6C34878D82A}">
                    <a16:rowId xmlns:a16="http://schemas.microsoft.com/office/drawing/2014/main" xmlns="" val="296288557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F3D0"/>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900" b="0" i="0" u="none" strike="noStrike">
                          <a:solidFill>
                            <a:srgbClr val="000000"/>
                          </a:solidFill>
                          <a:effectLst/>
                          <a:latin typeface="Athelas" panose="02000503000000020003" pitchFamily="2" charset="0"/>
                        </a:rPr>
                        <a:t>37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FAEB"/>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1"/>
                    </a:solidFill>
                  </a:tcPr>
                </a:tc>
                <a:extLst>
                  <a:ext uri="{0D108BD9-81ED-4DB2-BD59-A6C34878D82A}">
                    <a16:rowId xmlns:a16="http://schemas.microsoft.com/office/drawing/2014/main" xmlns="" val="29748234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FFC"/>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900" b="0" i="0" u="none" strike="noStrike">
                          <a:solidFill>
                            <a:srgbClr val="000000"/>
                          </a:solidFill>
                          <a:effectLst/>
                          <a:latin typeface="Athelas" panose="02000503000000020003" pitchFamily="2" charset="0"/>
                        </a:rPr>
                        <a:t>53</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5E69E"/>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FFC"/>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7FAE9"/>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extLst>
                  <a:ext uri="{0D108BD9-81ED-4DB2-BD59-A6C34878D82A}">
                    <a16:rowId xmlns:a16="http://schemas.microsoft.com/office/drawing/2014/main" xmlns="" val="197125152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FAEA"/>
                    </a:solidFill>
                  </a:tcPr>
                </a:tc>
                <a:tc>
                  <a:txBody>
                    <a:bodyPr/>
                    <a:lstStyle/>
                    <a:p>
                      <a:pPr algn="ctr" fontAlgn="ctr"/>
                      <a:r>
                        <a:rPr lang="en-US" sz="900" b="0"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1E69B"/>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900" b="0" i="0" u="none" strike="noStrike" dirty="0">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F7DD"/>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900" b="0" i="0" u="none" strike="noStrike">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CE597"/>
                    </a:solidFill>
                  </a:tcPr>
                </a:tc>
                <a:extLst>
                  <a:ext uri="{0D108BD9-81ED-4DB2-BD59-A6C34878D82A}">
                    <a16:rowId xmlns:a16="http://schemas.microsoft.com/office/drawing/2014/main" xmlns="" val="214968111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EF8"/>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6FAE9"/>
                    </a:solidFill>
                  </a:tcPr>
                </a:tc>
                <a:tc>
                  <a:txBody>
                    <a:bodyPr/>
                    <a:lstStyle/>
                    <a:p>
                      <a:pPr algn="ctr" fontAlgn="ctr"/>
                      <a:r>
                        <a:rPr lang="en-US" sz="900" b="0" i="0" u="none" strike="noStrike">
                          <a:solidFill>
                            <a:srgbClr val="000000"/>
                          </a:solidFill>
                          <a:effectLst/>
                          <a:latin typeface="Athelas" panose="02000503000000020003" pitchFamily="2" charset="0"/>
                        </a:rPr>
                        <a:t>48</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extLst>
                  <a:ext uri="{0D108BD9-81ED-4DB2-BD59-A6C34878D82A}">
                    <a16:rowId xmlns:a16="http://schemas.microsoft.com/office/drawing/2014/main" xmlns="" val="3939104043"/>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domeniul industriei cărții</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55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dirty="0">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extLst>
                  <a:ext uri="{0D108BD9-81ED-4DB2-BD59-A6C34878D82A}">
                    <a16:rowId xmlns:a16="http://schemas.microsoft.com/office/drawing/2014/main" xmlns="" val="404827002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9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extLst>
                  <a:ext uri="{0D108BD9-81ED-4DB2-BD59-A6C34878D82A}">
                    <a16:rowId xmlns:a16="http://schemas.microsoft.com/office/drawing/2014/main" xmlns="" val="67305397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a:solidFill>
                            <a:srgbClr val="000000"/>
                          </a:solidFill>
                          <a:effectLst/>
                          <a:latin typeface="Athelas" panose="02000503000000020003" pitchFamily="2" charset="0"/>
                        </a:rPr>
                        <a:t>4</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0" i="0" u="none" strike="noStrike" dirty="0">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900" b="0" i="0" u="none" strike="noStrike">
                          <a:solidFill>
                            <a:srgbClr val="000000"/>
                          </a:solidFill>
                          <a:effectLst/>
                          <a:latin typeface="Athelas" panose="02000503000000020003" pitchFamily="2" charset="0"/>
                        </a:rPr>
                        <a:t>50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extLst>
                  <a:ext uri="{0D108BD9-81ED-4DB2-BD59-A6C34878D82A}">
                    <a16:rowId xmlns:a16="http://schemas.microsoft.com/office/drawing/2014/main" xmlns="" val="336099024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900" b="0" i="0" u="none" strike="noStrike">
                          <a:solidFill>
                            <a:srgbClr val="000000"/>
                          </a:solidFill>
                          <a:effectLst/>
                          <a:latin typeface="Athelas" panose="02000503000000020003" pitchFamily="2" charset="0"/>
                        </a:rPr>
                        <a:t>59</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ABAB"/>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E6E6"/>
                    </a:solidFill>
                  </a:tcPr>
                </a:tc>
                <a:tc>
                  <a:txBody>
                    <a:bodyPr/>
                    <a:lstStyle/>
                    <a:p>
                      <a:pPr algn="ctr" fontAlgn="ctr"/>
                      <a:r>
                        <a:rPr lang="en-US" sz="900" b="0" i="0" u="none" strike="noStrike" dirty="0">
                          <a:solidFill>
                            <a:srgbClr val="000000"/>
                          </a:solidFill>
                          <a:effectLst/>
                          <a:latin typeface="Athelas" panose="02000503000000020003" pitchFamily="2" charset="0"/>
                        </a:rPr>
                        <a:t>9</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900" b="0" i="0" u="none" strike="noStrike" dirty="0">
                          <a:solidFill>
                            <a:srgbClr val="000000"/>
                          </a:solidFill>
                          <a:effectLst/>
                          <a:latin typeface="Athelas" panose="02000503000000020003" pitchFamily="2" charset="0"/>
                        </a:rPr>
                        <a:t>57</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AEAE"/>
                    </a:solidFill>
                  </a:tcPr>
                </a:tc>
                <a:extLst>
                  <a:ext uri="{0D108BD9-81ED-4DB2-BD59-A6C34878D82A}">
                    <a16:rowId xmlns:a16="http://schemas.microsoft.com/office/drawing/2014/main" xmlns="" val="323509235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230" marR="4230" marT="423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65</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a:solidFill>
                            <a:srgbClr val="000000"/>
                          </a:solidFill>
                          <a:effectLst/>
                          <a:latin typeface="Athelas" panose="02000503000000020003" pitchFamily="2" charset="0"/>
                        </a:rPr>
                        <a:t>40</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230" marR="4230" marT="423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230" marR="4230" marT="423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7E7"/>
                    </a:solidFill>
                  </a:tcPr>
                </a:tc>
                <a:tc>
                  <a:txBody>
                    <a:bodyPr/>
                    <a:lstStyle/>
                    <a:p>
                      <a:pPr algn="ctr" fontAlgn="ctr"/>
                      <a:r>
                        <a:rPr lang="en-US" sz="900" b="0" i="0" u="none" strike="noStrike" dirty="0">
                          <a:solidFill>
                            <a:srgbClr val="000000"/>
                          </a:solidFill>
                          <a:effectLst/>
                          <a:latin typeface="Athelas" panose="02000503000000020003" pitchFamily="2" charset="0"/>
                        </a:rPr>
                        <a:t>46</a:t>
                      </a:r>
                    </a:p>
                  </a:txBody>
                  <a:tcPr marL="4230" marR="4230" marT="423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BDBD"/>
                    </a:solidFill>
                  </a:tcPr>
                </a:tc>
                <a:extLst>
                  <a:ext uri="{0D108BD9-81ED-4DB2-BD59-A6C34878D82A}">
                    <a16:rowId xmlns:a16="http://schemas.microsoft.com/office/drawing/2014/main" xmlns="" val="1738545163"/>
                  </a:ext>
                </a:extLst>
              </a:tr>
            </a:tbl>
          </a:graphicData>
        </a:graphic>
      </p:graphicFrame>
    </p:spTree>
    <p:extLst>
      <p:ext uri="{BB962C8B-B14F-4D97-AF65-F5344CB8AC3E}">
        <p14:creationId xmlns:p14="http://schemas.microsoft.com/office/powerpoint/2010/main" val="3215040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8BC73C-A20C-9D41-C326-054E52A529D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xmlns="" id="{AD5DA879-DB11-0276-E057-5BC3A1FBB8C5}"/>
              </a:ext>
            </a:extLst>
          </p:cNvPr>
          <p:cNvSpPr txBox="1">
            <a:spLocks/>
          </p:cNvSpPr>
          <p:nvPr/>
        </p:nvSpPr>
        <p:spPr>
          <a:xfrm>
            <a:off x="304802" y="0"/>
            <a:ext cx="11048998" cy="1007706"/>
          </a:xfrm>
          <a:prstGeom prst="rect">
            <a:avLst/>
          </a:prstGeom>
        </p:spPr>
        <p:txBody>
          <a:bodyPr vert="horz" anchor="ctr">
            <a:normAutofit/>
          </a:bodyPr>
          <a:lstStyle>
            <a:lvl1pPr algn="l" rtl="0" eaLnBrk="1" latinLnBrk="0" hangingPunct="1">
              <a:spcBef>
                <a:spcPct val="0"/>
              </a:spcBef>
              <a:buNone/>
              <a:defRPr kumimoji="0" sz="2000" kern="1200">
                <a:solidFill>
                  <a:schemeClr val="tx2"/>
                </a:solidFill>
                <a:latin typeface="+mj-lt"/>
                <a:ea typeface="+mj-ea"/>
                <a:cs typeface="+mj-cs"/>
              </a:defRPr>
            </a:lvl1pPr>
          </a:lstStyle>
          <a:p>
            <a:r>
              <a:rPr lang="ro-RO" sz="1800" b="1" dirty="0">
                <a:solidFill>
                  <a:schemeClr val="tx1"/>
                </a:solidFill>
                <a:latin typeface="Athelas" panose="02000503000000020003" pitchFamily="2" charset="0"/>
                <a:ea typeface="Exo" charset="0"/>
                <a:cs typeface="Exo" charset="0"/>
              </a:rPr>
              <a:t>Q23. </a:t>
            </a:r>
            <a:r>
              <a:rPr lang="ro-RO" sz="1800" b="1" dirty="0">
                <a:solidFill>
                  <a:schemeClr val="tx1"/>
                </a:solidFill>
                <a:latin typeface="Athelas" panose="02000503000000020003" pitchFamily="2" charset="0"/>
              </a:rPr>
              <a:t>În opinia dvs., cât de suficient este numărul de personal în următoarele instituții din domeniul industriei cărții și lecturii publice? (selectați un răspuns în fiecare rând),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C3D4544B-EAAB-96A8-70FE-DCEF7FD6B9F0}"/>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68F350C8-4790-7AC8-3D06-6C067319B07A}"/>
              </a:ext>
            </a:extLst>
          </p:cNvPr>
          <p:cNvGraphicFramePr>
            <a:graphicFrameLocks noGrp="1"/>
          </p:cNvGraphicFramePr>
          <p:nvPr>
            <p:extLst>
              <p:ext uri="{D42A27DB-BD31-4B8C-83A1-F6EECF244321}">
                <p14:modId xmlns:p14="http://schemas.microsoft.com/office/powerpoint/2010/main" val="1229483616"/>
              </p:ext>
            </p:extLst>
          </p:nvPr>
        </p:nvGraphicFramePr>
        <p:xfrm>
          <a:off x="304802" y="1931130"/>
          <a:ext cx="11048998" cy="3678220"/>
        </p:xfrm>
        <a:graphic>
          <a:graphicData uri="http://schemas.openxmlformats.org/drawingml/2006/table">
            <a:tbl>
              <a:tblPr/>
              <a:tblGrid>
                <a:gridCol w="1047343">
                  <a:extLst>
                    <a:ext uri="{9D8B030D-6E8A-4147-A177-3AD203B41FA5}">
                      <a16:colId xmlns:a16="http://schemas.microsoft.com/office/drawing/2014/main" xmlns="" val="1358140003"/>
                    </a:ext>
                  </a:extLst>
                </a:gridCol>
                <a:gridCol w="2335935">
                  <a:extLst>
                    <a:ext uri="{9D8B030D-6E8A-4147-A177-3AD203B41FA5}">
                      <a16:colId xmlns:a16="http://schemas.microsoft.com/office/drawing/2014/main" xmlns="" val="3325321441"/>
                    </a:ext>
                  </a:extLst>
                </a:gridCol>
                <a:gridCol w="410715">
                  <a:extLst>
                    <a:ext uri="{9D8B030D-6E8A-4147-A177-3AD203B41FA5}">
                      <a16:colId xmlns:a16="http://schemas.microsoft.com/office/drawing/2014/main" xmlns="" val="3199405675"/>
                    </a:ext>
                  </a:extLst>
                </a:gridCol>
                <a:gridCol w="1451001">
                  <a:extLst>
                    <a:ext uri="{9D8B030D-6E8A-4147-A177-3AD203B41FA5}">
                      <a16:colId xmlns:a16="http://schemas.microsoft.com/office/drawing/2014/main" xmlns="" val="2538220402"/>
                    </a:ext>
                  </a:extLst>
                </a:gridCol>
                <a:gridCol w="1451001">
                  <a:extLst>
                    <a:ext uri="{9D8B030D-6E8A-4147-A177-3AD203B41FA5}">
                      <a16:colId xmlns:a16="http://schemas.microsoft.com/office/drawing/2014/main" xmlns="" val="2635230306"/>
                    </a:ext>
                  </a:extLst>
                </a:gridCol>
                <a:gridCol w="1451001">
                  <a:extLst>
                    <a:ext uri="{9D8B030D-6E8A-4147-A177-3AD203B41FA5}">
                      <a16:colId xmlns:a16="http://schemas.microsoft.com/office/drawing/2014/main" xmlns="" val="1907339342"/>
                    </a:ext>
                  </a:extLst>
                </a:gridCol>
                <a:gridCol w="1451001">
                  <a:extLst>
                    <a:ext uri="{9D8B030D-6E8A-4147-A177-3AD203B41FA5}">
                      <a16:colId xmlns:a16="http://schemas.microsoft.com/office/drawing/2014/main" xmlns="" val="598064347"/>
                    </a:ext>
                  </a:extLst>
                </a:gridCol>
                <a:gridCol w="1451001">
                  <a:extLst>
                    <a:ext uri="{9D8B030D-6E8A-4147-A177-3AD203B41FA5}">
                      <a16:colId xmlns:a16="http://schemas.microsoft.com/office/drawing/2014/main" xmlns="" val="3736841913"/>
                    </a:ext>
                  </a:extLst>
                </a:gridCol>
              </a:tblGrid>
              <a:tr h="103451">
                <a:tc rowSpan="2" gridSpan="2">
                  <a:txBody>
                    <a:bodyPr/>
                    <a:lstStyle/>
                    <a:p>
                      <a:pPr algn="ctr" fontAlgn="ctr"/>
                      <a:r>
                        <a:rPr lang="en-US" sz="900" b="1" i="0" u="none" strike="noStrike">
                          <a:solidFill>
                            <a:srgbClr val="000000"/>
                          </a:solidFill>
                          <a:effectLst/>
                          <a:latin typeface="Athelas" panose="02000503000000020003" pitchFamily="2" charset="0"/>
                        </a:rPr>
                        <a:t>% pe rând</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rowSpan="2" hMerge="1">
                  <a:txBody>
                    <a:bodyPr/>
                    <a:lstStyle/>
                    <a:p>
                      <a:endParaRPr lang="en-US"/>
                    </a:p>
                  </a:txBody>
                  <a:tcPr/>
                </a:tc>
                <a:tc rowSpan="2">
                  <a:txBody>
                    <a:bodyPr/>
                    <a:lstStyle/>
                    <a:p>
                      <a:pPr algn="ctr" fontAlgn="ctr"/>
                      <a:r>
                        <a:rPr lang="en-US" sz="900" b="1" i="0" u="none" strike="noStrike">
                          <a:solidFill>
                            <a:srgbClr val="000000"/>
                          </a:solidFill>
                          <a:effectLst/>
                          <a:latin typeface="Athelas" panose="02000503000000020003" pitchFamily="2" charset="0"/>
                        </a:rPr>
                        <a:t>N</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gridSpan="5">
                  <a:txBody>
                    <a:bodyPr/>
                    <a:lstStyle/>
                    <a:p>
                      <a:pPr algn="ctr" fontAlgn="ctr"/>
                      <a:r>
                        <a:rPr lang="en-US" sz="900" b="1" i="0" u="none" strike="noStrike">
                          <a:solidFill>
                            <a:srgbClr val="000000"/>
                          </a:solidFill>
                          <a:effectLst/>
                          <a:latin typeface="Athelas" panose="02000503000000020003" pitchFamily="2" charset="0"/>
                        </a:rPr>
                        <a:t>Instituții de învățământ</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17753527"/>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en-US" sz="900" b="1" i="0" u="none" strike="noStrike" dirty="0" err="1">
                          <a:solidFill>
                            <a:srgbClr val="000000"/>
                          </a:solidFill>
                          <a:effectLst/>
                          <a:latin typeface="Athelas" panose="02000503000000020003" pitchFamily="2" charset="0"/>
                        </a:rPr>
                        <a:t>Prea</a:t>
                      </a:r>
                      <a:r>
                        <a:rPr lang="en-US" sz="900" b="1" i="0" u="none" strike="noStrike" dirty="0">
                          <a:solidFill>
                            <a:srgbClr val="000000"/>
                          </a:solidFill>
                          <a:effectLst/>
                          <a:latin typeface="Athelas" panose="02000503000000020003" pitchFamily="2" charset="0"/>
                        </a:rPr>
                        <a:t> </a:t>
                      </a:r>
                      <a:r>
                        <a:rPr lang="en-US" sz="900" b="1" i="0" u="none" strike="noStrike" dirty="0" err="1">
                          <a:solidFill>
                            <a:srgbClr val="000000"/>
                          </a:solidFill>
                          <a:effectLst/>
                          <a:latin typeface="Athelas" panose="02000503000000020003" pitchFamily="2" charset="0"/>
                        </a:rPr>
                        <a:t>multe</a:t>
                      </a:r>
                      <a:r>
                        <a:rPr lang="en-US" sz="900" b="1" i="0" u="none" strike="noStrike" dirty="0">
                          <a:solidFill>
                            <a:srgbClr val="000000"/>
                          </a:solidFill>
                          <a:effectLst/>
                          <a:latin typeface="Athelas" panose="02000503000000020003" pitchFamily="2" charset="0"/>
                        </a:rPr>
                        <a:t> cadre</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Suficiente cadre</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900" b="1" i="0" u="none" strike="noStrike">
                          <a:solidFill>
                            <a:srgbClr val="000000"/>
                          </a:solidFill>
                          <a:effectLst/>
                          <a:latin typeface="Athelas" panose="02000503000000020003" pitchFamily="2" charset="0"/>
                        </a:rPr>
                        <a:t>Oarecum o lipsă de cadre</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Lipsă mare de cadre</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Nu știu / Fără răspuns</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1488507837"/>
                  </a:ext>
                </a:extLst>
              </a:tr>
              <a:tr h="0">
                <a:tc gridSpan="2">
                  <a:txBody>
                    <a:bodyPr/>
                    <a:lstStyle/>
                    <a:p>
                      <a:pPr algn="ctr" fontAlgn="b"/>
                      <a:r>
                        <a:rPr lang="en-US" sz="900" b="1" i="0" u="none" strike="noStrike">
                          <a:solidFill>
                            <a:srgbClr val="000000"/>
                          </a:solidFill>
                          <a:effectLst/>
                          <a:latin typeface="Athelas" panose="02000503000000020003" pitchFamily="2" charset="0"/>
                        </a:rPr>
                        <a:t>Total</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900" b="1" i="0" u="none" strike="noStrike">
                          <a:solidFill>
                            <a:srgbClr val="000000"/>
                          </a:solidFill>
                          <a:effectLst/>
                          <a:latin typeface="Athelas" panose="02000503000000020003" pitchFamily="2" charset="0"/>
                        </a:rPr>
                        <a:t>248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dirty="0">
                          <a:solidFill>
                            <a:srgbClr val="000000"/>
                          </a:solidFill>
                          <a:effectLst/>
                          <a:latin typeface="Athelas" panose="02000503000000020003" pitchFamily="2" charset="0"/>
                        </a:rPr>
                        <a:t>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22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900" b="1"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119582742"/>
                  </a:ext>
                </a:extLst>
              </a:tr>
              <a:tr h="0">
                <a:tc rowSpan="2">
                  <a:txBody>
                    <a:bodyPr/>
                    <a:lstStyle/>
                    <a:p>
                      <a:pPr algn="ctr" fontAlgn="ctr"/>
                      <a:r>
                        <a:rPr lang="en-US" sz="900" b="0" i="0" u="none" strike="noStrike">
                          <a:solidFill>
                            <a:srgbClr val="000000"/>
                          </a:solidFill>
                          <a:effectLst/>
                          <a:latin typeface="Athelas" panose="02000503000000020003" pitchFamily="2" charset="0"/>
                        </a:rPr>
                        <a:t>Gen</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Femeie</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234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CB2"/>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8E0"/>
                    </a:solidFill>
                  </a:tcPr>
                </a:tc>
                <a:extLst>
                  <a:ext uri="{0D108BD9-81ED-4DB2-BD59-A6C34878D82A}">
                    <a16:rowId xmlns:a16="http://schemas.microsoft.com/office/drawing/2014/main" xmlns="" val="208509081"/>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Bărbat</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F6DA"/>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E8A2"/>
                    </a:solidFill>
                  </a:tcPr>
                </a:tc>
                <a:tc>
                  <a:txBody>
                    <a:bodyPr/>
                    <a:lstStyle/>
                    <a:p>
                      <a:pPr algn="ctr" fontAlgn="ctr"/>
                      <a:r>
                        <a:rPr lang="en-US" sz="900" b="0" i="0" u="none" strike="noStrike">
                          <a:solidFill>
                            <a:srgbClr val="000000"/>
                          </a:solidFill>
                          <a:effectLst/>
                          <a:latin typeface="Athelas" panose="02000503000000020003" pitchFamily="2" charset="0"/>
                        </a:rPr>
                        <a:t>15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F6DA"/>
                    </a:solidFill>
                  </a:tcPr>
                </a:tc>
                <a:extLst>
                  <a:ext uri="{0D108BD9-81ED-4DB2-BD59-A6C34878D82A}">
                    <a16:rowId xmlns:a16="http://schemas.microsoft.com/office/drawing/2014/main" xmlns="" val="703318953"/>
                  </a:ext>
                </a:extLst>
              </a:tr>
              <a:tr h="0">
                <a:tc rowSpan="3">
                  <a:txBody>
                    <a:bodyPr/>
                    <a:lstStyle/>
                    <a:p>
                      <a:pPr algn="ctr" fontAlgn="ctr"/>
                      <a:r>
                        <a:rPr lang="en-US" sz="900" b="0" i="0" u="none" strike="noStrike">
                          <a:solidFill>
                            <a:srgbClr val="000000"/>
                          </a:solidFill>
                          <a:effectLst/>
                          <a:latin typeface="Athelas" panose="02000503000000020003" pitchFamily="2" charset="0"/>
                        </a:rPr>
                        <a:t>Vârstă</a:t>
                      </a:r>
                    </a:p>
                  </a:txBody>
                  <a:tcPr marL="4310" marR="4310" marT="431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18-35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thelas" panose="02000503000000020003" pitchFamily="2" charset="0"/>
                        </a:rPr>
                        <a:t>47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B0B0"/>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10078477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36-55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900" b="0" i="0" u="none" strike="noStrike">
                          <a:solidFill>
                            <a:srgbClr val="000000"/>
                          </a:solidFill>
                          <a:effectLst/>
                          <a:latin typeface="Athelas" panose="02000503000000020003" pitchFamily="2" charset="0"/>
                        </a:rPr>
                        <a:t>12</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extLst>
                  <a:ext uri="{0D108BD9-81ED-4DB2-BD59-A6C34878D82A}">
                    <a16:rowId xmlns:a16="http://schemas.microsoft.com/office/drawing/2014/main" xmlns="" val="84649017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Peste 55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109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Athelas" panose="02000503000000020003" pitchFamily="2" charset="0"/>
                        </a:rPr>
                        <a:t>29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900" b="0" i="0" u="none" strike="noStrike">
                          <a:solidFill>
                            <a:srgbClr val="000000"/>
                          </a:solidFill>
                          <a:effectLst/>
                          <a:latin typeface="Athelas" panose="02000503000000020003" pitchFamily="2" charset="0"/>
                        </a:rPr>
                        <a:t>24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E2"/>
                    </a:solidFill>
                  </a:tcPr>
                </a:tc>
                <a:extLst>
                  <a:ext uri="{0D108BD9-81ED-4DB2-BD59-A6C34878D82A}">
                    <a16:rowId xmlns:a16="http://schemas.microsoft.com/office/drawing/2014/main" xmlns="" val="2665344332"/>
                  </a:ext>
                </a:extLst>
              </a:tr>
              <a:tr h="0">
                <a:tc rowSpan="4">
                  <a:txBody>
                    <a:bodyPr/>
                    <a:lstStyle/>
                    <a:p>
                      <a:pPr algn="ctr" fontAlgn="ctr"/>
                      <a:r>
                        <a:rPr lang="en-US" sz="900" b="0" i="0" u="none" strike="noStrike" dirty="0" err="1">
                          <a:solidFill>
                            <a:srgbClr val="000000"/>
                          </a:solidFill>
                          <a:effectLst/>
                          <a:latin typeface="Athelas" panose="02000503000000020003" pitchFamily="2" charset="0"/>
                        </a:rPr>
                        <a:t>Ocupație</a:t>
                      </a:r>
                      <a:endParaRPr lang="en-US" sz="900" b="0" i="0" u="none" strike="noStrike" dirty="0">
                        <a:solidFill>
                          <a:srgbClr val="000000"/>
                        </a:solidFill>
                        <a:effectLst/>
                        <a:latin typeface="Athelas" panose="02000503000000020003" pitchFamily="2" charset="0"/>
                      </a:endParaRP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Bibliotecar</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199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0"/>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extLst>
                  <a:ext uri="{0D108BD9-81ED-4DB2-BD59-A6C34878D82A}">
                    <a16:rowId xmlns:a16="http://schemas.microsoft.com/office/drawing/2014/main" xmlns="" val="500705659"/>
                  </a:ext>
                </a:extLst>
              </a:tr>
              <a:tr h="0">
                <a:tc vMerge="1">
                  <a:txBody>
                    <a:bodyPr/>
                    <a:lstStyle/>
                    <a:p>
                      <a:endParaRPr lang="en-US"/>
                    </a:p>
                  </a:txBody>
                  <a:tcPr/>
                </a:tc>
                <a:tc>
                  <a:txBody>
                    <a:bodyPr/>
                    <a:lstStyle/>
                    <a:p>
                      <a:pPr algn="l" fontAlgn="b"/>
                      <a:r>
                        <a:rPr lang="en-US" sz="900" b="0" i="0" u="none" strike="noStrike" dirty="0">
                          <a:solidFill>
                            <a:srgbClr val="000000"/>
                          </a:solidFill>
                          <a:effectLst/>
                          <a:latin typeface="Athelas" panose="02000503000000020003" pitchFamily="2" charset="0"/>
                        </a:rPr>
                        <a:t>Editor / </a:t>
                      </a:r>
                      <a:r>
                        <a:rPr lang="en-US" sz="900" b="0" i="0" u="none" strike="noStrike" dirty="0" err="1">
                          <a:solidFill>
                            <a:srgbClr val="000000"/>
                          </a:solidFill>
                          <a:effectLst/>
                          <a:latin typeface="Athelas" panose="02000503000000020003" pitchFamily="2" charset="0"/>
                        </a:rPr>
                        <a:t>Traducător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Distribuitor</a:t>
                      </a:r>
                      <a:r>
                        <a:rPr lang="en-US" sz="900" b="0" i="0" u="none" strike="noStrike" dirty="0">
                          <a:solidFill>
                            <a:srgbClr val="000000"/>
                          </a:solidFill>
                          <a:effectLst/>
                          <a:latin typeface="Athelas" panose="02000503000000020003" pitchFamily="2" charset="0"/>
                        </a:rPr>
                        <a:t> / </a:t>
                      </a:r>
                      <a:r>
                        <a:rPr lang="en-US" sz="900" b="0" i="0" u="none" strike="noStrike" dirty="0" err="1">
                          <a:solidFill>
                            <a:srgbClr val="000000"/>
                          </a:solidFill>
                          <a:effectLst/>
                          <a:latin typeface="Athelas" panose="02000503000000020003" pitchFamily="2" charset="0"/>
                        </a:rPr>
                        <a:t>Scriitor</a:t>
                      </a:r>
                      <a:endParaRPr lang="en-US" sz="900" b="0" i="0" u="none" strike="noStrike" dirty="0">
                        <a:solidFill>
                          <a:srgbClr val="000000"/>
                        </a:solidFill>
                        <a:effectLst/>
                        <a:latin typeface="Athelas" panose="02000503000000020003" pitchFamily="2" charset="0"/>
                      </a:endParaRP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2CD"/>
                    </a:solidFill>
                  </a:tcPr>
                </a:tc>
                <a:tc>
                  <a:txBody>
                    <a:bodyPr/>
                    <a:lstStyle/>
                    <a:p>
                      <a:pPr algn="ctr" fontAlgn="ctr"/>
                      <a:r>
                        <a:rPr lang="en-US" sz="900" b="0" i="0" u="none" strike="noStrike" dirty="0">
                          <a:solidFill>
                            <a:srgbClr val="000000"/>
                          </a:solidFill>
                          <a:effectLst/>
                          <a:latin typeface="Athelas" panose="02000503000000020003" pitchFamily="2" charset="0"/>
                        </a:rPr>
                        <a:t>26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7E7A0"/>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extLst>
                  <a:ext uri="{0D108BD9-81ED-4DB2-BD59-A6C34878D82A}">
                    <a16:rowId xmlns:a16="http://schemas.microsoft.com/office/drawing/2014/main" xmlns="" val="285925896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Cadru didactic</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900" b="0" i="0" u="none" strike="noStrike">
                          <a:solidFill>
                            <a:srgbClr val="000000"/>
                          </a:solidFill>
                          <a:effectLst/>
                          <a:latin typeface="Athelas" panose="02000503000000020003" pitchFamily="2" charset="0"/>
                        </a:rPr>
                        <a:t>30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900" b="0" i="0" u="none" strike="noStrike">
                          <a:solidFill>
                            <a:srgbClr val="000000"/>
                          </a:solidFill>
                          <a:effectLst/>
                          <a:latin typeface="Athelas" panose="02000503000000020003" pitchFamily="2" charset="0"/>
                        </a:rPr>
                        <a:t>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extLst>
                  <a:ext uri="{0D108BD9-81ED-4DB2-BD59-A6C34878D82A}">
                    <a16:rowId xmlns:a16="http://schemas.microsoft.com/office/drawing/2014/main" xmlns="" val="221068581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Alta</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A"/>
                    </a:solidFill>
                  </a:tcPr>
                </a:tc>
                <a:tc>
                  <a:txBody>
                    <a:bodyPr/>
                    <a:lstStyle/>
                    <a:p>
                      <a:pPr algn="ctr" fontAlgn="ctr"/>
                      <a:r>
                        <a:rPr lang="en-US" sz="900" b="0" i="0" u="none" strike="noStrike">
                          <a:solidFill>
                            <a:srgbClr val="000000"/>
                          </a:solidFill>
                          <a:effectLst/>
                          <a:latin typeface="Athelas" panose="02000503000000020003" pitchFamily="2" charset="0"/>
                        </a:rPr>
                        <a:t>22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A"/>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9E494"/>
                    </a:solidFill>
                  </a:tcPr>
                </a:tc>
                <a:tc>
                  <a:txBody>
                    <a:bodyPr/>
                    <a:lstStyle/>
                    <a:p>
                      <a:pPr algn="ctr" fontAlgn="ctr"/>
                      <a:r>
                        <a:rPr lang="en-US" sz="900" b="0" i="0" u="none" strike="noStrike">
                          <a:solidFill>
                            <a:srgbClr val="000000"/>
                          </a:solidFill>
                          <a:effectLst/>
                          <a:latin typeface="Athelas" panose="02000503000000020003" pitchFamily="2" charset="0"/>
                        </a:rPr>
                        <a:t>11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F9E5"/>
                    </a:solidFill>
                  </a:tcPr>
                </a:tc>
                <a:extLst>
                  <a:ext uri="{0D108BD9-81ED-4DB2-BD59-A6C34878D82A}">
                    <a16:rowId xmlns:a16="http://schemas.microsoft.com/office/drawing/2014/main" xmlns="" val="450405020"/>
                  </a:ext>
                </a:extLst>
              </a:tr>
              <a:tr h="0">
                <a:tc rowSpan="4">
                  <a:txBody>
                    <a:bodyPr/>
                    <a:lstStyle/>
                    <a:p>
                      <a:pPr algn="ctr" fontAlgn="ctr"/>
                      <a:r>
                        <a:rPr lang="en-US" sz="900" b="0" i="0" u="none" strike="noStrike">
                          <a:solidFill>
                            <a:srgbClr val="000000"/>
                          </a:solidFill>
                          <a:effectLst/>
                          <a:latin typeface="Athelas" panose="02000503000000020003" pitchFamily="2" charset="0"/>
                        </a:rPr>
                        <a:t>Sectorul instituției</a:t>
                      </a:r>
                    </a:p>
                  </a:txBody>
                  <a:tcPr marL="4310" marR="4310" marT="431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De stat - biblioteci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122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900" b="0" i="0" u="none" strike="noStrike">
                          <a:solidFill>
                            <a:srgbClr val="000000"/>
                          </a:solidFill>
                          <a:effectLst/>
                          <a:latin typeface="Athelas" panose="02000503000000020003" pitchFamily="2" charset="0"/>
                        </a:rPr>
                        <a:t>32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900" b="0" i="0" u="none" strike="noStrike" dirty="0">
                          <a:solidFill>
                            <a:srgbClr val="000000"/>
                          </a:solidFill>
                          <a:effectLst/>
                          <a:latin typeface="Athelas" panose="02000503000000020003" pitchFamily="2" charset="0"/>
                        </a:rPr>
                        <a:t>27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extLst>
                  <a:ext uri="{0D108BD9-81ED-4DB2-BD59-A6C34878D82A}">
                    <a16:rowId xmlns:a16="http://schemas.microsoft.com/office/drawing/2014/main" xmlns="" val="3839218482"/>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primar/mediu</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900" b="0" i="0" u="none" strike="noStrike" dirty="0">
                          <a:solidFill>
                            <a:srgbClr val="000000"/>
                          </a:solidFill>
                          <a:effectLst/>
                          <a:latin typeface="Athelas" panose="02000503000000020003" pitchFamily="2" charset="0"/>
                        </a:rPr>
                        <a:t>36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900" b="0" i="0" u="none" strike="noStrike">
                          <a:solidFill>
                            <a:srgbClr val="000000"/>
                          </a:solidFill>
                          <a:effectLst/>
                          <a:latin typeface="Athelas" panose="02000503000000020003" pitchFamily="2" charset="0"/>
                        </a:rPr>
                        <a:t>16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5E5E5"/>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329656811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De stat - instituții de învățământ superior</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900" b="0" i="0" u="none" strike="noStrike">
                          <a:solidFill>
                            <a:srgbClr val="000000"/>
                          </a:solidFill>
                          <a:effectLst/>
                          <a:latin typeface="Athelas" panose="02000503000000020003" pitchFamily="2" charset="0"/>
                        </a:rPr>
                        <a:t>52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900" b="0" i="0" u="none" strike="noStrike">
                          <a:solidFill>
                            <a:srgbClr val="000000"/>
                          </a:solidFill>
                          <a:effectLst/>
                          <a:latin typeface="Athelas" panose="02000503000000020003" pitchFamily="2" charset="0"/>
                        </a:rPr>
                        <a:t>10</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EFEF"/>
                    </a:solidFill>
                  </a:tcPr>
                </a:tc>
                <a:extLst>
                  <a:ext uri="{0D108BD9-81ED-4DB2-BD59-A6C34878D82A}">
                    <a16:rowId xmlns:a16="http://schemas.microsoft.com/office/drawing/2014/main" xmlns="" val="114419408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Privat</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26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900" b="0" i="0" u="none" strike="noStrike" dirty="0">
                          <a:solidFill>
                            <a:srgbClr val="000000"/>
                          </a:solidFill>
                          <a:effectLst/>
                          <a:latin typeface="Athelas" panose="02000503000000020003" pitchFamily="2" charset="0"/>
                        </a:rPr>
                        <a:t>27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900" b="0" i="0" u="none" strike="noStrike">
                          <a:solidFill>
                            <a:srgbClr val="000000"/>
                          </a:solidFill>
                          <a:effectLst/>
                          <a:latin typeface="Athelas" panose="02000503000000020003" pitchFamily="2" charset="0"/>
                        </a:rPr>
                        <a:t>35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FDFDF"/>
                    </a:solidFill>
                  </a:tcPr>
                </a:tc>
                <a:extLst>
                  <a:ext uri="{0D108BD9-81ED-4DB2-BD59-A6C34878D82A}">
                    <a16:rowId xmlns:a16="http://schemas.microsoft.com/office/drawing/2014/main" xmlns="" val="3437189642"/>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poziția actuală</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74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FE9A7"/>
                    </a:solidFill>
                  </a:tcPr>
                </a:tc>
                <a:tc>
                  <a:txBody>
                    <a:bodyPr/>
                    <a:lstStyle/>
                    <a:p>
                      <a:pPr algn="ctr" fontAlgn="ctr"/>
                      <a:r>
                        <a:rPr lang="en-US" sz="900" b="0" i="0" u="none" strike="noStrike">
                          <a:solidFill>
                            <a:srgbClr val="000000"/>
                          </a:solidFill>
                          <a:effectLst/>
                          <a:latin typeface="Athelas" panose="02000503000000020003" pitchFamily="2" charset="0"/>
                        </a:rPr>
                        <a:t>34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EBAE"/>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FAE9"/>
                    </a:solidFill>
                  </a:tcPr>
                </a:tc>
                <a:extLst>
                  <a:ext uri="{0D108BD9-81ED-4DB2-BD59-A6C34878D82A}">
                    <a16:rowId xmlns:a16="http://schemas.microsoft.com/office/drawing/2014/main" xmlns="" val="2491935588"/>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35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6E391"/>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2"/>
                    </a:solidFill>
                  </a:tcPr>
                </a:tc>
                <a:extLst>
                  <a:ext uri="{0D108BD9-81ED-4DB2-BD59-A6C34878D82A}">
                    <a16:rowId xmlns:a16="http://schemas.microsoft.com/office/drawing/2014/main" xmlns="" val="260053922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900" b="0" i="0" u="none" strike="noStrike">
                          <a:solidFill>
                            <a:srgbClr val="000000"/>
                          </a:solidFill>
                          <a:effectLst/>
                          <a:latin typeface="Athelas" panose="02000503000000020003" pitchFamily="2" charset="0"/>
                        </a:rPr>
                        <a:t>27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8E7A2"/>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extLst>
                  <a:ext uri="{0D108BD9-81ED-4DB2-BD59-A6C34878D82A}">
                    <a16:rowId xmlns:a16="http://schemas.microsoft.com/office/drawing/2014/main" xmlns="" val="50108089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17</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900" b="0" i="0" u="none" strike="noStrike" dirty="0">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900" b="0" i="0" u="none" strike="noStrike">
                          <a:solidFill>
                            <a:srgbClr val="000000"/>
                          </a:solidFill>
                          <a:effectLst/>
                          <a:latin typeface="Athelas" panose="02000503000000020003" pitchFamily="2" charset="0"/>
                        </a:rPr>
                        <a:t>36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tc>
                  <a:txBody>
                    <a:bodyPr/>
                    <a:lstStyle/>
                    <a:p>
                      <a:pPr algn="ctr" fontAlgn="ctr"/>
                      <a:r>
                        <a:rPr lang="en-US" sz="900" b="0" i="0" u="none" strike="noStrike">
                          <a:solidFill>
                            <a:srgbClr val="000000"/>
                          </a:solidFill>
                          <a:effectLst/>
                          <a:latin typeface="Athelas" panose="02000503000000020003" pitchFamily="2" charset="0"/>
                        </a:rPr>
                        <a:t>14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7DD"/>
                    </a:solidFill>
                  </a:tcPr>
                </a:tc>
                <a:extLst>
                  <a:ext uri="{0D108BD9-81ED-4DB2-BD59-A6C34878D82A}">
                    <a16:rowId xmlns:a16="http://schemas.microsoft.com/office/drawing/2014/main" xmlns="" val="2876413963"/>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1" i="0" u="none" strike="noStrike">
                          <a:solidFill>
                            <a:srgbClr val="000000"/>
                          </a:solidFill>
                          <a:effectLst/>
                          <a:latin typeface="Athelas" panose="02000503000000020003" pitchFamily="2" charset="0"/>
                        </a:rPr>
                        <a:t>48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900" b="0" i="0" u="none" strike="noStrike">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900" b="0" i="0" u="none" strike="noStrike">
                          <a:solidFill>
                            <a:srgbClr val="000000"/>
                          </a:solidFill>
                          <a:effectLst/>
                          <a:latin typeface="Athelas" panose="02000503000000020003" pitchFamily="2" charset="0"/>
                        </a:rPr>
                        <a:t>19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F4D2"/>
                    </a:solidFill>
                  </a:tcPr>
                </a:tc>
                <a:extLst>
                  <a:ext uri="{0D108BD9-81ED-4DB2-BD59-A6C34878D82A}">
                    <a16:rowId xmlns:a16="http://schemas.microsoft.com/office/drawing/2014/main" xmlns="" val="4150776571"/>
                  </a:ext>
                </a:extLst>
              </a:tr>
              <a:tr h="0">
                <a:tc rowSpan="5">
                  <a:txBody>
                    <a:bodyPr/>
                    <a:lstStyle/>
                    <a:p>
                      <a:pPr algn="ctr" fontAlgn="ctr"/>
                      <a:r>
                        <a:rPr lang="en-US" sz="900" b="0" i="0" u="none" strike="noStrike">
                          <a:solidFill>
                            <a:srgbClr val="000000"/>
                          </a:solidFill>
                          <a:effectLst/>
                          <a:latin typeface="Athelas" panose="02000503000000020003" pitchFamily="2" charset="0"/>
                        </a:rPr>
                        <a:t>Ani de activitate în domeniul industriei cărții</a:t>
                      </a:r>
                    </a:p>
                  </a:txBody>
                  <a:tcPr marL="4310" marR="4310" marT="4310"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900" b="0" i="0" u="none" strike="noStrike">
                          <a:solidFill>
                            <a:srgbClr val="000000"/>
                          </a:solidFill>
                          <a:effectLst/>
                          <a:latin typeface="Athelas" panose="02000503000000020003" pitchFamily="2" charset="0"/>
                        </a:rPr>
                        <a:t>1-5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55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38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900" b="0" i="0" u="none" strike="noStrike" dirty="0">
                          <a:solidFill>
                            <a:srgbClr val="000000"/>
                          </a:solidFill>
                          <a:effectLst/>
                          <a:latin typeface="Athelas" panose="02000503000000020003" pitchFamily="2" charset="0"/>
                        </a:rPr>
                        <a:t>33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900" b="0" i="0" u="none" strike="noStrike">
                          <a:solidFill>
                            <a:srgbClr val="000000"/>
                          </a:solidFill>
                          <a:effectLst/>
                          <a:latin typeface="Athelas" panose="02000503000000020003" pitchFamily="2" charset="0"/>
                        </a:rPr>
                        <a:t>18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900" b="0" i="0" u="none" strike="noStrike">
                          <a:solidFill>
                            <a:srgbClr val="000000"/>
                          </a:solidFill>
                          <a:effectLst/>
                          <a:latin typeface="Athelas" panose="02000503000000020003" pitchFamily="2" charset="0"/>
                        </a:rPr>
                        <a:t>9</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extLst>
                  <a:ext uri="{0D108BD9-81ED-4DB2-BD59-A6C34878D82A}">
                    <a16:rowId xmlns:a16="http://schemas.microsoft.com/office/drawing/2014/main" xmlns="" val="1499873424"/>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6-10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36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44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900" b="0" i="0" u="none" strike="noStrike">
                          <a:solidFill>
                            <a:srgbClr val="000000"/>
                          </a:solidFill>
                          <a:effectLst/>
                          <a:latin typeface="Athelas" panose="02000503000000020003" pitchFamily="2" charset="0"/>
                        </a:rPr>
                        <a:t>25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900" b="0" i="0" u="none" strike="noStrike" dirty="0">
                          <a:solidFill>
                            <a:srgbClr val="000000"/>
                          </a:solidFill>
                          <a:effectLst/>
                          <a:latin typeface="Athelas" panose="02000503000000020003" pitchFamily="2" charset="0"/>
                        </a:rPr>
                        <a:t>25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900" b="0" i="0" u="none" strike="noStrike">
                          <a:solidFill>
                            <a:srgbClr val="000000"/>
                          </a:solidFill>
                          <a:effectLst/>
                          <a:latin typeface="Athelas" panose="02000503000000020003" pitchFamily="2" charset="0"/>
                        </a:rPr>
                        <a:t>6</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995512795"/>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11-20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2</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900" b="0" i="0" u="none" strike="noStrike">
                          <a:solidFill>
                            <a:srgbClr val="000000"/>
                          </a:solidFill>
                          <a:effectLst/>
                          <a:latin typeface="Athelas" panose="02000503000000020003" pitchFamily="2" charset="0"/>
                        </a:rPr>
                        <a:t>26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900" b="0" i="0" u="none" strike="noStrike">
                          <a:solidFill>
                            <a:srgbClr val="000000"/>
                          </a:solidFill>
                          <a:effectLst/>
                          <a:latin typeface="Athelas" panose="02000503000000020003" pitchFamily="2" charset="0"/>
                        </a:rPr>
                        <a:t>39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tc>
                  <a:txBody>
                    <a:bodyPr/>
                    <a:lstStyle/>
                    <a:p>
                      <a:pPr algn="ctr" fontAlgn="ctr"/>
                      <a:r>
                        <a:rPr lang="en-US" sz="900" b="0" i="0" u="none" strike="noStrike">
                          <a:solidFill>
                            <a:srgbClr val="000000"/>
                          </a:solidFill>
                          <a:effectLst/>
                          <a:latin typeface="Athelas" panose="02000503000000020003" pitchFamily="2" charset="0"/>
                        </a:rPr>
                        <a:t>20</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extLst>
                  <a:ext uri="{0D108BD9-81ED-4DB2-BD59-A6C34878D82A}">
                    <a16:rowId xmlns:a16="http://schemas.microsoft.com/office/drawing/2014/main" xmlns="" val="2327877366"/>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21-30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46</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28</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900" b="0" i="0" u="none" strike="noStrike">
                          <a:solidFill>
                            <a:srgbClr val="000000"/>
                          </a:solidFill>
                          <a:effectLst/>
                          <a:latin typeface="Athelas" panose="02000503000000020003" pitchFamily="2" charset="0"/>
                        </a:rPr>
                        <a:t>35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900" b="0" i="0" u="none" strike="noStrike" dirty="0">
                          <a:solidFill>
                            <a:srgbClr val="000000"/>
                          </a:solidFill>
                          <a:effectLst/>
                          <a:latin typeface="Athelas" panose="02000503000000020003" pitchFamily="2" charset="0"/>
                        </a:rPr>
                        <a:t>24</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900" b="0" i="0" u="none" strike="noStrike">
                          <a:solidFill>
                            <a:srgbClr val="000000"/>
                          </a:solidFill>
                          <a:effectLst/>
                          <a:latin typeface="Athelas" panose="02000503000000020003" pitchFamily="2" charset="0"/>
                        </a:rPr>
                        <a:t>13</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E9E9"/>
                    </a:solidFill>
                  </a:tcPr>
                </a:tc>
                <a:extLst>
                  <a:ext uri="{0D108BD9-81ED-4DB2-BD59-A6C34878D82A}">
                    <a16:rowId xmlns:a16="http://schemas.microsoft.com/office/drawing/2014/main" xmlns="" val="893078337"/>
                  </a:ext>
                </a:extLst>
              </a:tr>
              <a:tr h="0">
                <a:tc vMerge="1">
                  <a:txBody>
                    <a:bodyPr/>
                    <a:lstStyle/>
                    <a:p>
                      <a:endParaRPr lang="en-US"/>
                    </a:p>
                  </a:txBody>
                  <a:tcPr/>
                </a:tc>
                <a:tc>
                  <a:txBody>
                    <a:bodyPr/>
                    <a:lstStyle/>
                    <a:p>
                      <a:pPr algn="l" fontAlgn="b"/>
                      <a:r>
                        <a:rPr lang="en-US" sz="900" b="0" i="0" u="none" strike="noStrike">
                          <a:solidFill>
                            <a:srgbClr val="000000"/>
                          </a:solidFill>
                          <a:effectLst/>
                          <a:latin typeface="Athelas" panose="02000503000000020003" pitchFamily="2" charset="0"/>
                        </a:rPr>
                        <a:t>31+ ani</a:t>
                      </a:r>
                    </a:p>
                  </a:txBody>
                  <a:tcPr marL="4310" marR="4310" marT="431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Athelas" panose="02000503000000020003" pitchFamily="2" charset="0"/>
                        </a:rPr>
                        <a:t>65</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thelas" panose="02000503000000020003" pitchFamily="2" charset="0"/>
                        </a:rPr>
                        <a:t>0</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thelas" panose="02000503000000020003" pitchFamily="2" charset="0"/>
                        </a:rPr>
                        <a:t>23</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900" b="0" i="0" u="none" strike="noStrike">
                          <a:solidFill>
                            <a:srgbClr val="000000"/>
                          </a:solidFill>
                          <a:effectLst/>
                          <a:latin typeface="Athelas" panose="02000503000000020003" pitchFamily="2" charset="0"/>
                        </a:rPr>
                        <a:t>31</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900" b="0" i="0" u="none" strike="noStrike" dirty="0">
                          <a:solidFill>
                            <a:srgbClr val="000000"/>
                          </a:solidFill>
                          <a:effectLst/>
                          <a:latin typeface="Athelas" panose="02000503000000020003" pitchFamily="2" charset="0"/>
                        </a:rPr>
                        <a:t>29</a:t>
                      </a:r>
                    </a:p>
                  </a:txBody>
                  <a:tcPr marL="4310" marR="4310" marT="431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900" b="0" i="0" u="none" strike="noStrike" dirty="0">
                          <a:solidFill>
                            <a:srgbClr val="000000"/>
                          </a:solidFill>
                          <a:effectLst/>
                          <a:latin typeface="Athelas" panose="02000503000000020003" pitchFamily="2" charset="0"/>
                        </a:rPr>
                        <a:t>17</a:t>
                      </a:r>
                    </a:p>
                  </a:txBody>
                  <a:tcPr marL="4310" marR="4310" marT="4310"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E3E3"/>
                    </a:solidFill>
                  </a:tcPr>
                </a:tc>
                <a:extLst>
                  <a:ext uri="{0D108BD9-81ED-4DB2-BD59-A6C34878D82A}">
                    <a16:rowId xmlns:a16="http://schemas.microsoft.com/office/drawing/2014/main" xmlns="" val="2170745964"/>
                  </a:ext>
                </a:extLst>
              </a:tr>
            </a:tbl>
          </a:graphicData>
        </a:graphic>
      </p:graphicFrame>
    </p:spTree>
    <p:extLst>
      <p:ext uri="{BB962C8B-B14F-4D97-AF65-F5344CB8AC3E}">
        <p14:creationId xmlns:p14="http://schemas.microsoft.com/office/powerpoint/2010/main" val="218939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reptunghi 17">
            <a:extLst>
              <a:ext uri="{FF2B5EF4-FFF2-40B4-BE49-F238E27FC236}">
                <a16:creationId xmlns:a16="http://schemas.microsoft.com/office/drawing/2014/main" xmlns="" id="{5F6E5AD7-05A7-4F23-9AB9-684CAA7CAE4C}"/>
              </a:ext>
            </a:extLst>
          </p:cNvPr>
          <p:cNvSpPr/>
          <p:nvPr/>
        </p:nvSpPr>
        <p:spPr>
          <a:xfrm>
            <a:off x="2801007" y="2552700"/>
            <a:ext cx="6324599"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bg1"/>
                </a:solidFill>
                <a:latin typeface="Exo" panose="00000500000000000000" pitchFamily="2" charset="0"/>
                <a:ea typeface="Eurostile" charset="0"/>
                <a:cs typeface="Eurostile" charset="0"/>
              </a:rPr>
              <a:t>PROFILUL RESPONDENȚILOR</a:t>
            </a:r>
            <a:endParaRPr lang="ro-RO" sz="3200" dirty="0">
              <a:solidFill>
                <a:schemeClr val="bg1"/>
              </a:solidFill>
              <a:latin typeface="Exo" panose="00000500000000000000" pitchFamily="2" charset="0"/>
              <a:ea typeface="Eurostile" charset="0"/>
              <a:cs typeface="Eurostile" charset="0"/>
            </a:endParaRPr>
          </a:p>
        </p:txBody>
      </p:sp>
      <p:sp>
        <p:nvSpPr>
          <p:cNvPr id="2" name="Rectangle 1">
            <a:extLst>
              <a:ext uri="{FF2B5EF4-FFF2-40B4-BE49-F238E27FC236}">
                <a16:creationId xmlns:a16="http://schemas.microsoft.com/office/drawing/2014/main" xmlns="" id="{088A6296-9DFD-4548-8894-3D43C44F1AE2}"/>
              </a:ext>
            </a:extLst>
          </p:cNvPr>
          <p:cNvSpPr/>
          <p:nvPr/>
        </p:nvSpPr>
        <p:spPr>
          <a:xfrm>
            <a:off x="0" y="-15552"/>
            <a:ext cx="12192000" cy="68735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ectangle 3">
            <a:extLst>
              <a:ext uri="{FF2B5EF4-FFF2-40B4-BE49-F238E27FC236}">
                <a16:creationId xmlns:a16="http://schemas.microsoft.com/office/drawing/2014/main" xmlns="" id="{3E9D4059-84A7-46D6-8687-AB579BC7919D}"/>
              </a:ext>
            </a:extLst>
          </p:cNvPr>
          <p:cNvSpPr/>
          <p:nvPr/>
        </p:nvSpPr>
        <p:spPr>
          <a:xfrm>
            <a:off x="1967453" y="3198168"/>
            <a:ext cx="8257095" cy="461665"/>
          </a:xfrm>
          <a:prstGeom prst="rect">
            <a:avLst/>
          </a:prstGeom>
        </p:spPr>
        <p:txBody>
          <a:bodyPr wrap="square">
            <a:spAutoFit/>
          </a:bodyPr>
          <a:lstStyle/>
          <a:p>
            <a:pPr algn="ctr"/>
            <a:r>
              <a:rPr lang="ro-RO" sz="2400" b="1" dirty="0">
                <a:solidFill>
                  <a:schemeClr val="tx1">
                    <a:lumMod val="95000"/>
                    <a:lumOff val="5000"/>
                  </a:schemeClr>
                </a:solidFill>
                <a:latin typeface="Athelas" panose="02000503000000020003" pitchFamily="2" charset="0"/>
                <a:ea typeface="Calibri" panose="020F0502020204030204" pitchFamily="34" charset="0"/>
                <a:cs typeface="Times New Roman" panose="02020603050405020304" pitchFamily="18" charset="0"/>
              </a:rPr>
              <a:t>REZUMAT</a:t>
            </a:r>
            <a:endParaRPr lang="en-US" sz="2400" dirty="0">
              <a:solidFill>
                <a:schemeClr val="tx1">
                  <a:lumMod val="95000"/>
                  <a:lumOff val="5000"/>
                </a:schemeClr>
              </a:solidFill>
              <a:latin typeface="Athelas" panose="0200050300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523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DD8950-3CA9-3F50-97F8-FEA3B05A355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69317E77-B5CC-0206-6868-A7F35ADAEF33}"/>
              </a:ext>
            </a:extLst>
          </p:cNvPr>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Q24. </a:t>
            </a:r>
            <a:r>
              <a:rPr lang="ro-RO" sz="1800" b="1" dirty="0">
                <a:solidFill>
                  <a:schemeClr val="tx1"/>
                </a:solidFill>
                <a:latin typeface="Athelas" panose="02000503000000020003" pitchFamily="2" charset="0"/>
              </a:rPr>
              <a:t>Care credeți că sunt principalele dificultăți / probleme legate de resursele umane în domeniul industriei cărții și lecturii publice?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BBD08A6A-134C-961F-E2DB-24F371D3CA79}"/>
              </a:ext>
            </a:extLst>
          </p:cNvPr>
          <p:cNvPicPr>
            <a:picLocks noChangeAspect="1"/>
          </p:cNvPicPr>
          <p:nvPr/>
        </p:nvPicPr>
        <p:blipFill>
          <a:blip r:embed="rId3"/>
          <a:srcRect l="26479" t="5475" r="8036" b="4081"/>
          <a:stretch/>
        </p:blipFill>
        <p:spPr>
          <a:xfrm>
            <a:off x="334461" y="1389607"/>
            <a:ext cx="7538718" cy="4984787"/>
          </a:xfrm>
          <a:prstGeom prst="rect">
            <a:avLst/>
          </a:prstGeom>
        </p:spPr>
      </p:pic>
      <p:sp>
        <p:nvSpPr>
          <p:cNvPr id="4" name="TextBox 3">
            <a:extLst>
              <a:ext uri="{FF2B5EF4-FFF2-40B4-BE49-F238E27FC236}">
                <a16:creationId xmlns:a16="http://schemas.microsoft.com/office/drawing/2014/main" xmlns="" id="{864A4B1F-D15E-A99E-0107-1F64B9BB119D}"/>
              </a:ext>
            </a:extLst>
          </p:cNvPr>
          <p:cNvSpPr txBox="1"/>
          <p:nvPr/>
        </p:nvSpPr>
        <p:spPr>
          <a:xfrm>
            <a:off x="7873179" y="2974059"/>
            <a:ext cx="3480621" cy="1569660"/>
          </a:xfrm>
          <a:prstGeom prst="rect">
            <a:avLst/>
          </a:prstGeom>
          <a:noFill/>
        </p:spPr>
        <p:txBody>
          <a:bodyPr wrap="square" rtlCol="0">
            <a:spAutoFit/>
          </a:bodyPr>
          <a:lstStyle/>
          <a:p>
            <a:pPr algn="just"/>
            <a:r>
              <a:rPr lang="ro-RO" sz="1600" dirty="0">
                <a:latin typeface="Athelas" panose="02000503000000020003" pitchFamily="2" charset="0"/>
              </a:rPr>
              <a:t>Principalele două dificultăți legate de resursele umane în domeniul industriei cărții și lecturii publice, indicate spontan de către respondenți, sunt salariul mic (43%) și lipsa personalului (23%). </a:t>
            </a:r>
          </a:p>
        </p:txBody>
      </p:sp>
    </p:spTree>
    <p:extLst>
      <p:ext uri="{BB962C8B-B14F-4D97-AF65-F5344CB8AC3E}">
        <p14:creationId xmlns:p14="http://schemas.microsoft.com/office/powerpoint/2010/main" val="241062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reptunghi 17">
            <a:extLst>
              <a:ext uri="{FF2B5EF4-FFF2-40B4-BE49-F238E27FC236}">
                <a16:creationId xmlns:a16="http://schemas.microsoft.com/office/drawing/2014/main" xmlns="" id="{5F6E5AD7-05A7-4F23-9AB9-684CAA7CAE4C}"/>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i="1" dirty="0">
                <a:solidFill>
                  <a:schemeClr val="tx1"/>
                </a:solidFill>
                <a:latin typeface="Athelas" panose="02000503000000020003" pitchFamily="2" charset="0"/>
                <a:cs typeface="Times New Roman" panose="02020603050405020304" pitchFamily="18" charset="0"/>
              </a:rPr>
              <a:t>Opinia despre resursele financiare și materiale</a:t>
            </a:r>
          </a:p>
          <a:p>
            <a:pPr algn="ctr"/>
            <a:r>
              <a:rPr lang="ro-RO" sz="2400" b="1" i="1" dirty="0">
                <a:solidFill>
                  <a:schemeClr val="tx1"/>
                </a:solidFill>
                <a:latin typeface="Athelas" panose="02000503000000020003" pitchFamily="2" charset="0"/>
                <a:cs typeface="Times New Roman" panose="02020603050405020304" pitchFamily="18" charset="0"/>
              </a:rPr>
              <a:t> din industria cărții și lecturii publice</a:t>
            </a:r>
          </a:p>
        </p:txBody>
      </p:sp>
    </p:spTree>
    <p:extLst>
      <p:ext uri="{BB962C8B-B14F-4D97-AF65-F5344CB8AC3E}">
        <p14:creationId xmlns:p14="http://schemas.microsoft.com/office/powerpoint/2010/main" val="860895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Q25. </a:t>
            </a:r>
            <a:r>
              <a:rPr lang="ro-RO" sz="1800" b="1" dirty="0">
                <a:solidFill>
                  <a:schemeClr val="tx1"/>
                </a:solidFill>
                <a:latin typeface="Athelas" panose="02000503000000020003" pitchFamily="2" charset="0"/>
              </a:rPr>
              <a:t>În opinia dvs., </a:t>
            </a:r>
            <a:r>
              <a:rPr lang="ro-RO" sz="1800" b="1" u="sng" dirty="0">
                <a:solidFill>
                  <a:schemeClr val="tx1"/>
                </a:solidFill>
                <a:latin typeface="Athelas" panose="02000503000000020003" pitchFamily="2" charset="0"/>
              </a:rPr>
              <a:t>resursele materiale </a:t>
            </a:r>
            <a:r>
              <a:rPr lang="ro-RO" sz="1800" b="1" dirty="0">
                <a:solidFill>
                  <a:schemeClr val="tx1"/>
                </a:solidFill>
                <a:latin typeface="Athelas" panose="02000503000000020003" pitchFamily="2" charset="0"/>
              </a:rPr>
              <a:t>(clădiri, tehnică, mobilier, etc.) în domeniul industriei cărții și lecturii publice sunt...(selectați un răspuns)</a:t>
            </a:r>
            <a:r>
              <a:rPr lang="en-US" sz="1800" b="1" dirty="0">
                <a:solidFill>
                  <a:schemeClr val="tx1"/>
                </a:solidFill>
                <a:latin typeface="Athelas" panose="02000503000000020003" pitchFamily="2" charset="0"/>
              </a:rPr>
              <a:t>, </a:t>
            </a:r>
            <a:r>
              <a:rPr lang="ro-MD"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endParaRPr lang="en-US" sz="1800" b="1" dirty="0">
              <a:solidFill>
                <a:schemeClr val="tx1">
                  <a:lumMod val="95000"/>
                  <a:lumOff val="5000"/>
                </a:schemeClr>
              </a:solidFill>
              <a:latin typeface="Athelas" panose="02000503000000020003" pitchFamily="2" charset="0"/>
              <a:ea typeface="Exo" charset="0"/>
              <a:cs typeface="Exo" charset="0"/>
            </a:endParaRPr>
          </a:p>
        </p:txBody>
      </p:sp>
      <p:pic>
        <p:nvPicPr>
          <p:cNvPr id="2" name="Picture 1">
            <a:extLst>
              <a:ext uri="{FF2B5EF4-FFF2-40B4-BE49-F238E27FC236}">
                <a16:creationId xmlns:a16="http://schemas.microsoft.com/office/drawing/2014/main" xmlns="" id="{F4CD0E03-9F9F-DE17-5F34-E7824759A084}"/>
              </a:ext>
            </a:extLst>
          </p:cNvPr>
          <p:cNvPicPr>
            <a:picLocks noChangeAspect="1"/>
          </p:cNvPicPr>
          <p:nvPr/>
        </p:nvPicPr>
        <p:blipFill>
          <a:blip r:embed="rId3"/>
          <a:srcRect l="2443" t="19117" r="34014" b="19119"/>
          <a:stretch/>
        </p:blipFill>
        <p:spPr>
          <a:xfrm>
            <a:off x="509083" y="2231381"/>
            <a:ext cx="5791198" cy="3077713"/>
          </a:xfrm>
          <a:prstGeom prst="rect">
            <a:avLst/>
          </a:prstGeom>
        </p:spPr>
      </p:pic>
      <p:sp>
        <p:nvSpPr>
          <p:cNvPr id="3" name="TextBox 2">
            <a:extLst>
              <a:ext uri="{FF2B5EF4-FFF2-40B4-BE49-F238E27FC236}">
                <a16:creationId xmlns:a16="http://schemas.microsoft.com/office/drawing/2014/main" xmlns="" id="{252B4550-4E47-3AB4-3B9B-EF981392DBBC}"/>
              </a:ext>
            </a:extLst>
          </p:cNvPr>
          <p:cNvSpPr txBox="1"/>
          <p:nvPr/>
        </p:nvSpPr>
        <p:spPr>
          <a:xfrm>
            <a:off x="7873179" y="2739185"/>
            <a:ext cx="3480621" cy="2062103"/>
          </a:xfrm>
          <a:prstGeom prst="rect">
            <a:avLst/>
          </a:prstGeom>
          <a:noFill/>
        </p:spPr>
        <p:txBody>
          <a:bodyPr wrap="square" rtlCol="0">
            <a:spAutoFit/>
          </a:bodyPr>
          <a:lstStyle/>
          <a:p>
            <a:pPr algn="just"/>
            <a:r>
              <a:rPr lang="ro-RO" sz="1600" dirty="0">
                <a:latin typeface="Athelas" panose="02000503000000020003" pitchFamily="2" charset="0"/>
              </a:rPr>
              <a:t>Aproximativ o pătrime (28%) consideră că sunt suficiente resurse materiale în domeniul industriei cărții și lecturii publice.</a:t>
            </a:r>
          </a:p>
          <a:p>
            <a:pPr algn="just"/>
            <a:r>
              <a:rPr lang="ro-RO" sz="1600" dirty="0">
                <a:latin typeface="Athelas" panose="02000503000000020003" pitchFamily="2" charset="0"/>
              </a:rPr>
              <a:t>Totodată, doi din trei respondenți (66%) consideră a fi insuficiente resursele materiale în domeniul industriei.</a:t>
            </a:r>
          </a:p>
        </p:txBody>
      </p:sp>
    </p:spTree>
    <p:extLst>
      <p:ext uri="{BB962C8B-B14F-4D97-AF65-F5344CB8AC3E}">
        <p14:creationId xmlns:p14="http://schemas.microsoft.com/office/powerpoint/2010/main" val="636391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Q25. </a:t>
            </a:r>
            <a:r>
              <a:rPr lang="ro-RO" sz="1800" b="1" dirty="0">
                <a:solidFill>
                  <a:schemeClr val="tx1"/>
                </a:solidFill>
                <a:latin typeface="Athelas" panose="02000503000000020003" pitchFamily="2" charset="0"/>
              </a:rPr>
              <a:t>În opinia dvs., </a:t>
            </a:r>
            <a:r>
              <a:rPr lang="ro-RO" sz="1800" b="1" u="sng" dirty="0">
                <a:solidFill>
                  <a:schemeClr val="tx1"/>
                </a:solidFill>
                <a:latin typeface="Athelas" panose="02000503000000020003" pitchFamily="2" charset="0"/>
              </a:rPr>
              <a:t>resursele materiale </a:t>
            </a:r>
            <a:r>
              <a:rPr lang="ro-RO" sz="1800" b="1" dirty="0">
                <a:solidFill>
                  <a:schemeClr val="tx1"/>
                </a:solidFill>
                <a:latin typeface="Athelas" panose="02000503000000020003" pitchFamily="2" charset="0"/>
              </a:rPr>
              <a:t>(clădiri, tehnică, mobilier, etc.) în domeniul industriei cărții și lecturii publice sunt...(selectați un răspuns)</a:t>
            </a:r>
            <a:r>
              <a:rPr lang="en-US" sz="1800" b="1" dirty="0">
                <a:solidFill>
                  <a:schemeClr val="tx1"/>
                </a:solidFill>
                <a:latin typeface="Athelas" panose="02000503000000020003" pitchFamily="2" charset="0"/>
              </a:rPr>
              <a:t>,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bg1">
                    <a:lumMod val="50000"/>
                  </a:schemeClr>
                </a:solidFill>
                <a:latin typeface="Athelas" panose="02000503000000020003" pitchFamily="2" charset="0"/>
                <a:ea typeface="Exo" charset="0"/>
                <a:cs typeface="Exo" charset="0"/>
              </a:rPr>
              <a:t/>
            </a:r>
            <a:br>
              <a:rPr lang="ro-RO" sz="1800" b="1" dirty="0">
                <a:solidFill>
                  <a:schemeClr val="bg1">
                    <a:lumMod val="50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4609C4F6-5E5D-875E-262A-52A673AD6153}"/>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90CB8286-D4A1-107B-1AC7-063AD755ACFC}"/>
              </a:ext>
            </a:extLst>
          </p:cNvPr>
          <p:cNvGraphicFramePr>
            <a:graphicFrameLocks noGrp="1"/>
          </p:cNvGraphicFramePr>
          <p:nvPr>
            <p:extLst>
              <p:ext uri="{D42A27DB-BD31-4B8C-83A1-F6EECF244321}">
                <p14:modId xmlns:p14="http://schemas.microsoft.com/office/powerpoint/2010/main" val="102923252"/>
              </p:ext>
            </p:extLst>
          </p:nvPr>
        </p:nvGraphicFramePr>
        <p:xfrm>
          <a:off x="304802" y="1338713"/>
          <a:ext cx="11048998" cy="4863055"/>
        </p:xfrm>
        <a:graphic>
          <a:graphicData uri="http://schemas.openxmlformats.org/drawingml/2006/table">
            <a:tbl>
              <a:tblPr/>
              <a:tblGrid>
                <a:gridCol w="1127758">
                  <a:extLst>
                    <a:ext uri="{9D8B030D-6E8A-4147-A177-3AD203B41FA5}">
                      <a16:colId xmlns:a16="http://schemas.microsoft.com/office/drawing/2014/main" xmlns="" val="4084450663"/>
                    </a:ext>
                  </a:extLst>
                </a:gridCol>
                <a:gridCol w="2997200">
                  <a:extLst>
                    <a:ext uri="{9D8B030D-6E8A-4147-A177-3AD203B41FA5}">
                      <a16:colId xmlns:a16="http://schemas.microsoft.com/office/drawing/2014/main" xmlns="" val="2697985120"/>
                    </a:ext>
                  </a:extLst>
                </a:gridCol>
                <a:gridCol w="375920">
                  <a:extLst>
                    <a:ext uri="{9D8B030D-6E8A-4147-A177-3AD203B41FA5}">
                      <a16:colId xmlns:a16="http://schemas.microsoft.com/office/drawing/2014/main" xmlns="" val="1228817289"/>
                    </a:ext>
                  </a:extLst>
                </a:gridCol>
                <a:gridCol w="1309624">
                  <a:extLst>
                    <a:ext uri="{9D8B030D-6E8A-4147-A177-3AD203B41FA5}">
                      <a16:colId xmlns:a16="http://schemas.microsoft.com/office/drawing/2014/main" xmlns="" val="1888082697"/>
                    </a:ext>
                  </a:extLst>
                </a:gridCol>
                <a:gridCol w="1309624">
                  <a:extLst>
                    <a:ext uri="{9D8B030D-6E8A-4147-A177-3AD203B41FA5}">
                      <a16:colId xmlns:a16="http://schemas.microsoft.com/office/drawing/2014/main" xmlns="" val="1951709396"/>
                    </a:ext>
                  </a:extLst>
                </a:gridCol>
                <a:gridCol w="1309624">
                  <a:extLst>
                    <a:ext uri="{9D8B030D-6E8A-4147-A177-3AD203B41FA5}">
                      <a16:colId xmlns:a16="http://schemas.microsoft.com/office/drawing/2014/main" xmlns="" val="1300498819"/>
                    </a:ext>
                  </a:extLst>
                </a:gridCol>
                <a:gridCol w="1309624">
                  <a:extLst>
                    <a:ext uri="{9D8B030D-6E8A-4147-A177-3AD203B41FA5}">
                      <a16:colId xmlns:a16="http://schemas.microsoft.com/office/drawing/2014/main" xmlns="" val="2321474894"/>
                    </a:ext>
                  </a:extLst>
                </a:gridCol>
                <a:gridCol w="1309624">
                  <a:extLst>
                    <a:ext uri="{9D8B030D-6E8A-4147-A177-3AD203B41FA5}">
                      <a16:colId xmlns:a16="http://schemas.microsoft.com/office/drawing/2014/main" xmlns="" val="394210668"/>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suficiente</a:t>
                      </a:r>
                      <a:endParaRPr lang="en-US" sz="1200" b="1" i="0" u="none" strike="noStrike" dirty="0">
                        <a:solidFill>
                          <a:srgbClr val="000000"/>
                        </a:solidFill>
                        <a:effectLst/>
                        <a:latin typeface="Athelas" panose="02000503000000020003" pitchFamily="2" charset="0"/>
                      </a:endParaRP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suficiente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puține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Foarte puține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881104221"/>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3802895151"/>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dirty="0">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EBB1"/>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E"/>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extLst>
                  <a:ext uri="{0D108BD9-81ED-4DB2-BD59-A6C34878D82A}">
                    <a16:rowId xmlns:a16="http://schemas.microsoft.com/office/drawing/2014/main" xmlns="" val="111266673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0E59A"/>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0F8E3"/>
                    </a:solidFill>
                  </a:tcPr>
                </a:tc>
                <a:extLst>
                  <a:ext uri="{0D108BD9-81ED-4DB2-BD59-A6C34878D82A}">
                    <a16:rowId xmlns:a16="http://schemas.microsoft.com/office/drawing/2014/main" xmlns="" val="1121594041"/>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0F0"/>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dirty="0">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0E0E0"/>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03625335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dirty="0">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E3E3"/>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14247380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extLst>
                  <a:ext uri="{0D108BD9-81ED-4DB2-BD59-A6C34878D82A}">
                    <a16:rowId xmlns:a16="http://schemas.microsoft.com/office/drawing/2014/main" xmlns="" val="1885726217"/>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200" b="0" i="0" u="none" strike="noStrike" dirty="0">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DB6"/>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extLst>
                  <a:ext uri="{0D108BD9-81ED-4DB2-BD59-A6C34878D82A}">
                    <a16:rowId xmlns:a16="http://schemas.microsoft.com/office/drawing/2014/main" xmlns="" val="59549399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8EBB0"/>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FFCF1"/>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AEC"/>
                    </a:solidFill>
                  </a:tcPr>
                </a:tc>
                <a:extLst>
                  <a:ext uri="{0D108BD9-81ED-4DB2-BD59-A6C34878D82A}">
                    <a16:rowId xmlns:a16="http://schemas.microsoft.com/office/drawing/2014/main" xmlns="" val="232629860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60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FBED"/>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extLst>
                  <a:ext uri="{0D108BD9-81ED-4DB2-BD59-A6C34878D82A}">
                    <a16:rowId xmlns:a16="http://schemas.microsoft.com/office/drawing/2014/main" xmlns="" val="190663608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4EAAC"/>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9FAEB"/>
                    </a:solidFill>
                  </a:tcPr>
                </a:tc>
                <a:extLst>
                  <a:ext uri="{0D108BD9-81ED-4DB2-BD59-A6C34878D82A}">
                    <a16:rowId xmlns:a16="http://schemas.microsoft.com/office/drawing/2014/main" xmlns="" val="3790458932"/>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352928100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1200" b="0" i="0" u="none" strike="noStrike" dirty="0">
                          <a:solidFill>
                            <a:srgbClr val="000000"/>
                          </a:solidFill>
                          <a:effectLst/>
                          <a:latin typeface="Athelas" panose="02000503000000020003" pitchFamily="2" charset="0"/>
                        </a:rPr>
                        <a:t>44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extLst>
                  <a:ext uri="{0D108BD9-81ED-4DB2-BD59-A6C34878D82A}">
                    <a16:rowId xmlns:a16="http://schemas.microsoft.com/office/drawing/2014/main" xmlns="" val="299775275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extLst>
                  <a:ext uri="{0D108BD9-81ED-4DB2-BD59-A6C34878D82A}">
                    <a16:rowId xmlns:a16="http://schemas.microsoft.com/office/drawing/2014/main" xmlns="" val="24726157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dirty="0">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8E8"/>
                    </a:solidFill>
                  </a:tcPr>
                </a:tc>
                <a:extLst>
                  <a:ext uri="{0D108BD9-81ED-4DB2-BD59-A6C34878D82A}">
                    <a16:rowId xmlns:a16="http://schemas.microsoft.com/office/drawing/2014/main" xmlns="" val="2525328780"/>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2CD"/>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7EFBD"/>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F3CF"/>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CF3"/>
                    </a:solidFill>
                  </a:tcPr>
                </a:tc>
                <a:extLst>
                  <a:ext uri="{0D108BD9-81ED-4DB2-BD59-A6C34878D82A}">
                    <a16:rowId xmlns:a16="http://schemas.microsoft.com/office/drawing/2014/main" xmlns="" val="428563480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9A9"/>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A"/>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EF"/>
                    </a:solidFill>
                  </a:tcPr>
                </a:tc>
                <a:extLst>
                  <a:ext uri="{0D108BD9-81ED-4DB2-BD59-A6C34878D82A}">
                    <a16:rowId xmlns:a16="http://schemas.microsoft.com/office/drawing/2014/main" xmlns="" val="413470521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dirty="0">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EF8"/>
                    </a:solidFill>
                  </a:tcPr>
                </a:tc>
                <a:extLst>
                  <a:ext uri="{0D108BD9-81ED-4DB2-BD59-A6C34878D82A}">
                    <a16:rowId xmlns:a16="http://schemas.microsoft.com/office/drawing/2014/main" xmlns="" val="67952857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a:solidFill>
                            <a:srgbClr val="000000"/>
                          </a:solidFill>
                          <a:effectLst/>
                          <a:latin typeface="Athelas" panose="02000503000000020003" pitchFamily="2" charset="0"/>
                        </a:rPr>
                        <a:t>14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F9E5"/>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8E7A1"/>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F5D7"/>
                    </a:solidFill>
                  </a:tcPr>
                </a:tc>
                <a:tc>
                  <a:txBody>
                    <a:bodyPr/>
                    <a:lstStyle/>
                    <a:p>
                      <a:pPr algn="ctr" fontAlgn="ctr"/>
                      <a:r>
                        <a:rPr lang="en-US" sz="1200" b="0" i="0" u="none" strike="noStrike" dirty="0">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extLst>
                  <a:ext uri="{0D108BD9-81ED-4DB2-BD59-A6C34878D82A}">
                    <a16:rowId xmlns:a16="http://schemas.microsoft.com/office/drawing/2014/main" xmlns="" val="187185153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7FDF8"/>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BEFC1"/>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C"/>
                    </a:solidFill>
                  </a:tcPr>
                </a:tc>
                <a:extLst>
                  <a:ext uri="{0D108BD9-81ED-4DB2-BD59-A6C34878D82A}">
                    <a16:rowId xmlns:a16="http://schemas.microsoft.com/office/drawing/2014/main" xmlns="" val="3589488434"/>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270469504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dirty="0">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368867259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25938370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dirty="0">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32842689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25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380172048"/>
                  </a:ext>
                </a:extLst>
              </a:tr>
            </a:tbl>
          </a:graphicData>
        </a:graphic>
      </p:graphicFrame>
    </p:spTree>
    <p:extLst>
      <p:ext uri="{BB962C8B-B14F-4D97-AF65-F5344CB8AC3E}">
        <p14:creationId xmlns:p14="http://schemas.microsoft.com/office/powerpoint/2010/main" val="3628548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fr-FR"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2</a:t>
            </a:r>
            <a:r>
              <a:rPr lang="fr-FR" sz="1800" b="1" dirty="0">
                <a:solidFill>
                  <a:schemeClr val="tx1"/>
                </a:solidFill>
                <a:latin typeface="Athelas" panose="02000503000000020003" pitchFamily="2" charset="0"/>
                <a:ea typeface="Exo" charset="0"/>
                <a:cs typeface="Exo" charset="0"/>
              </a:rPr>
              <a:t>6. </a:t>
            </a:r>
            <a:r>
              <a:rPr lang="ro-RO" sz="1800" b="1" dirty="0">
                <a:solidFill>
                  <a:schemeClr val="tx1"/>
                </a:solidFill>
                <a:latin typeface="Athelas" panose="02000503000000020003" pitchFamily="2" charset="0"/>
              </a:rPr>
              <a:t>În opinia dvs., </a:t>
            </a:r>
            <a:r>
              <a:rPr lang="ro-RO" sz="1800" b="1" u="sng" dirty="0">
                <a:solidFill>
                  <a:schemeClr val="tx1"/>
                </a:solidFill>
                <a:latin typeface="Athelas" panose="02000503000000020003" pitchFamily="2" charset="0"/>
              </a:rPr>
              <a:t>resursele financiare </a:t>
            </a:r>
            <a:r>
              <a:rPr lang="ro-RO" sz="1800" b="1" dirty="0">
                <a:solidFill>
                  <a:schemeClr val="tx1"/>
                </a:solidFill>
                <a:latin typeface="Athelas" panose="02000503000000020003" pitchFamily="2" charset="0"/>
              </a:rPr>
              <a:t>(buget, finanțare, etc.) în domeniul industriei cărții și lecturii publice sunt...(selectați un răspuns),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275E348F-FC92-0417-906F-0F9FEB7AE710}"/>
              </a:ext>
            </a:extLst>
          </p:cNvPr>
          <p:cNvPicPr>
            <a:picLocks noChangeAspect="1"/>
          </p:cNvPicPr>
          <p:nvPr/>
        </p:nvPicPr>
        <p:blipFill>
          <a:blip r:embed="rId3"/>
          <a:srcRect t="18426" r="30668" b="19920"/>
          <a:stretch/>
        </p:blipFill>
        <p:spPr>
          <a:xfrm>
            <a:off x="304802" y="2239009"/>
            <a:ext cx="5791198" cy="3062462"/>
          </a:xfrm>
          <a:prstGeom prst="rect">
            <a:avLst/>
          </a:prstGeom>
        </p:spPr>
      </p:pic>
      <p:sp>
        <p:nvSpPr>
          <p:cNvPr id="3" name="TextBox 2">
            <a:extLst>
              <a:ext uri="{FF2B5EF4-FFF2-40B4-BE49-F238E27FC236}">
                <a16:creationId xmlns:a16="http://schemas.microsoft.com/office/drawing/2014/main" xmlns="" id="{194F7525-A904-C7DF-0C1A-5401E3157608}"/>
              </a:ext>
            </a:extLst>
          </p:cNvPr>
          <p:cNvSpPr txBox="1"/>
          <p:nvPr/>
        </p:nvSpPr>
        <p:spPr>
          <a:xfrm>
            <a:off x="7873179" y="2862299"/>
            <a:ext cx="3480621" cy="2308324"/>
          </a:xfrm>
          <a:prstGeom prst="rect">
            <a:avLst/>
          </a:prstGeom>
          <a:noFill/>
        </p:spPr>
        <p:txBody>
          <a:bodyPr wrap="square" rtlCol="0">
            <a:spAutoFit/>
          </a:bodyPr>
          <a:lstStyle/>
          <a:p>
            <a:pPr algn="just"/>
            <a:r>
              <a:rPr lang="ro-RO" sz="1600" dirty="0">
                <a:latin typeface="Athelas" panose="02000503000000020003" pitchFamily="2" charset="0"/>
              </a:rPr>
              <a:t>13% dintre respondenți consideră că resursele financiare în domeniul industriei cărții sunt, în general, suficiente.</a:t>
            </a:r>
          </a:p>
          <a:p>
            <a:pPr algn="just"/>
            <a:endParaRPr lang="ro-RO" sz="1600" dirty="0">
              <a:latin typeface="Athelas" panose="02000503000000020003" pitchFamily="2" charset="0"/>
            </a:endParaRPr>
          </a:p>
          <a:p>
            <a:pPr algn="just"/>
            <a:r>
              <a:rPr lang="ro-RO" sz="1600" dirty="0">
                <a:latin typeface="Athelas" panose="02000503000000020003" pitchFamily="2" charset="0"/>
              </a:rPr>
              <a:t>Totuși, majoritatea respondenților  (85%) consideră că resursele financiare sunt mai degrabă puține sau foarte puține.</a:t>
            </a:r>
          </a:p>
        </p:txBody>
      </p:sp>
    </p:spTree>
    <p:extLst>
      <p:ext uri="{BB962C8B-B14F-4D97-AF65-F5344CB8AC3E}">
        <p14:creationId xmlns:p14="http://schemas.microsoft.com/office/powerpoint/2010/main" val="3200783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fr-FR" sz="1800" b="1" dirty="0">
                <a:solidFill>
                  <a:schemeClr val="tx1"/>
                </a:solidFill>
                <a:latin typeface="Athelas" panose="02000503000000020003" pitchFamily="2" charset="0"/>
                <a:ea typeface="Exo" charset="0"/>
                <a:cs typeface="Exo" charset="0"/>
              </a:rPr>
              <a:t>Q</a:t>
            </a:r>
            <a:r>
              <a:rPr lang="ro-RO" sz="1800" b="1" dirty="0">
                <a:solidFill>
                  <a:schemeClr val="tx1"/>
                </a:solidFill>
                <a:latin typeface="Athelas" panose="02000503000000020003" pitchFamily="2" charset="0"/>
                <a:ea typeface="Exo" charset="0"/>
                <a:cs typeface="Exo" charset="0"/>
              </a:rPr>
              <a:t>2</a:t>
            </a:r>
            <a:r>
              <a:rPr lang="fr-FR" sz="1800" b="1" dirty="0">
                <a:solidFill>
                  <a:schemeClr val="tx1"/>
                </a:solidFill>
                <a:latin typeface="Athelas" panose="02000503000000020003" pitchFamily="2" charset="0"/>
                <a:ea typeface="Exo" charset="0"/>
                <a:cs typeface="Exo" charset="0"/>
              </a:rPr>
              <a:t>6. </a:t>
            </a:r>
            <a:r>
              <a:rPr lang="ro-RO" sz="1800" b="1" dirty="0">
                <a:solidFill>
                  <a:schemeClr val="tx1"/>
                </a:solidFill>
                <a:latin typeface="Athelas" panose="02000503000000020003" pitchFamily="2" charset="0"/>
              </a:rPr>
              <a:t>În opinia dvs., </a:t>
            </a:r>
            <a:r>
              <a:rPr lang="ro-RO" sz="1800" b="1" u="sng" dirty="0">
                <a:solidFill>
                  <a:schemeClr val="tx1"/>
                </a:solidFill>
                <a:latin typeface="Athelas" panose="02000503000000020003" pitchFamily="2" charset="0"/>
              </a:rPr>
              <a:t>resursele financiare </a:t>
            </a:r>
            <a:r>
              <a:rPr lang="ro-RO" sz="1800" b="1" dirty="0">
                <a:solidFill>
                  <a:schemeClr val="tx1"/>
                </a:solidFill>
                <a:latin typeface="Athelas" panose="02000503000000020003" pitchFamily="2" charset="0"/>
              </a:rPr>
              <a:t>(buget, finanțare, etc.) în domeniul industriei cărții și lecturii publice sunt...(selectați un răspuns),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3" name="Rectangle 2">
            <a:extLst>
              <a:ext uri="{FF2B5EF4-FFF2-40B4-BE49-F238E27FC236}">
                <a16:creationId xmlns:a16="http://schemas.microsoft.com/office/drawing/2014/main" xmlns="" id="{801B5379-DC99-0D32-FC3E-891C3B848E15}"/>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4" name="Table 3">
            <a:extLst>
              <a:ext uri="{FF2B5EF4-FFF2-40B4-BE49-F238E27FC236}">
                <a16:creationId xmlns:a16="http://schemas.microsoft.com/office/drawing/2014/main" xmlns="" id="{871D4D67-DC4D-95DA-3138-C4CE0625B9FF}"/>
              </a:ext>
            </a:extLst>
          </p:cNvPr>
          <p:cNvGraphicFramePr>
            <a:graphicFrameLocks noGrp="1"/>
          </p:cNvGraphicFramePr>
          <p:nvPr>
            <p:extLst>
              <p:ext uri="{D42A27DB-BD31-4B8C-83A1-F6EECF244321}">
                <p14:modId xmlns:p14="http://schemas.microsoft.com/office/powerpoint/2010/main" val="4136570785"/>
              </p:ext>
            </p:extLst>
          </p:nvPr>
        </p:nvGraphicFramePr>
        <p:xfrm>
          <a:off x="304802" y="1339825"/>
          <a:ext cx="11048998" cy="4860830"/>
        </p:xfrm>
        <a:graphic>
          <a:graphicData uri="http://schemas.openxmlformats.org/drawingml/2006/table">
            <a:tbl>
              <a:tblPr/>
              <a:tblGrid>
                <a:gridCol w="1168398">
                  <a:extLst>
                    <a:ext uri="{9D8B030D-6E8A-4147-A177-3AD203B41FA5}">
                      <a16:colId xmlns:a16="http://schemas.microsoft.com/office/drawing/2014/main" xmlns="" val="211034438"/>
                    </a:ext>
                  </a:extLst>
                </a:gridCol>
                <a:gridCol w="3088640">
                  <a:extLst>
                    <a:ext uri="{9D8B030D-6E8A-4147-A177-3AD203B41FA5}">
                      <a16:colId xmlns:a16="http://schemas.microsoft.com/office/drawing/2014/main" xmlns="" val="3530296266"/>
                    </a:ext>
                  </a:extLst>
                </a:gridCol>
                <a:gridCol w="426720">
                  <a:extLst>
                    <a:ext uri="{9D8B030D-6E8A-4147-A177-3AD203B41FA5}">
                      <a16:colId xmlns:a16="http://schemas.microsoft.com/office/drawing/2014/main" xmlns="" val="3762872490"/>
                    </a:ext>
                  </a:extLst>
                </a:gridCol>
                <a:gridCol w="1273048">
                  <a:extLst>
                    <a:ext uri="{9D8B030D-6E8A-4147-A177-3AD203B41FA5}">
                      <a16:colId xmlns:a16="http://schemas.microsoft.com/office/drawing/2014/main" xmlns="" val="593356383"/>
                    </a:ext>
                  </a:extLst>
                </a:gridCol>
                <a:gridCol w="1273048">
                  <a:extLst>
                    <a:ext uri="{9D8B030D-6E8A-4147-A177-3AD203B41FA5}">
                      <a16:colId xmlns:a16="http://schemas.microsoft.com/office/drawing/2014/main" xmlns="" val="168900787"/>
                    </a:ext>
                  </a:extLst>
                </a:gridCol>
                <a:gridCol w="1273048">
                  <a:extLst>
                    <a:ext uri="{9D8B030D-6E8A-4147-A177-3AD203B41FA5}">
                      <a16:colId xmlns:a16="http://schemas.microsoft.com/office/drawing/2014/main" xmlns="" val="2079078536"/>
                    </a:ext>
                  </a:extLst>
                </a:gridCol>
                <a:gridCol w="1273048">
                  <a:extLst>
                    <a:ext uri="{9D8B030D-6E8A-4147-A177-3AD203B41FA5}">
                      <a16:colId xmlns:a16="http://schemas.microsoft.com/office/drawing/2014/main" xmlns="" val="3320562119"/>
                    </a:ext>
                  </a:extLst>
                </a:gridCol>
                <a:gridCol w="1273048">
                  <a:extLst>
                    <a:ext uri="{9D8B030D-6E8A-4147-A177-3AD203B41FA5}">
                      <a16:colId xmlns:a16="http://schemas.microsoft.com/office/drawing/2014/main" xmlns="" val="2729901502"/>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suficiente</a:t>
                      </a:r>
                      <a:endParaRPr lang="en-US" sz="1200" b="1" i="0" u="none" strike="noStrike" dirty="0">
                        <a:solidFill>
                          <a:srgbClr val="000000"/>
                        </a:solidFill>
                        <a:effectLst/>
                        <a:latin typeface="Athelas" panose="02000503000000020003" pitchFamily="2" charset="0"/>
                      </a:endParaRP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latin typeface="Athelas" panose="02000503000000020003" pitchFamily="2" charset="0"/>
                        </a:rPr>
                        <a:t>Mai </a:t>
                      </a:r>
                      <a:r>
                        <a:rPr lang="en-US" sz="1200" b="1" i="0" u="none" strike="noStrike" dirty="0" err="1">
                          <a:solidFill>
                            <a:srgbClr val="000000"/>
                          </a:solidFill>
                          <a:effectLst/>
                          <a:latin typeface="Athelas" panose="02000503000000020003" pitchFamily="2" charset="0"/>
                        </a:rPr>
                        <a:t>degrabă</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suficiente</a:t>
                      </a:r>
                      <a:endParaRPr lang="en-US" sz="1200" b="1" i="0" u="none" strike="noStrike" dirty="0">
                        <a:solidFill>
                          <a:srgbClr val="000000"/>
                        </a:solidFill>
                        <a:effectLst/>
                        <a:latin typeface="Athelas" panose="02000503000000020003" pitchFamily="2" charset="0"/>
                      </a:endParaRP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Mai degrabă puține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Foarte puține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4283242155"/>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10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3649507627"/>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Femeie</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FBEE"/>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4EAAC"/>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extLst>
                  <a:ext uri="{0D108BD9-81ED-4DB2-BD59-A6C34878D82A}">
                    <a16:rowId xmlns:a16="http://schemas.microsoft.com/office/drawing/2014/main" xmlns="" val="66616183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FCF0"/>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F8E1"/>
                    </a:solidFill>
                  </a:tcPr>
                </a:tc>
                <a:tc>
                  <a:txBody>
                    <a:bodyPr/>
                    <a:lstStyle/>
                    <a:p>
                      <a:pPr algn="ctr" fontAlgn="ctr"/>
                      <a:r>
                        <a:rPr lang="en-US" sz="1200" b="0" i="0" u="none" strike="noStrike" dirty="0">
                          <a:solidFill>
                            <a:srgbClr val="000000"/>
                          </a:solidFill>
                          <a:effectLst/>
                          <a:latin typeface="Athelas" panose="02000503000000020003" pitchFamily="2" charset="0"/>
                        </a:rPr>
                        <a:t>23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DF4D2"/>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BE8A4"/>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FCF0"/>
                    </a:solidFill>
                  </a:tcPr>
                </a:tc>
                <a:extLst>
                  <a:ext uri="{0D108BD9-81ED-4DB2-BD59-A6C34878D82A}">
                    <a16:rowId xmlns:a16="http://schemas.microsoft.com/office/drawing/2014/main" xmlns="" val="4048819195"/>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DEDE"/>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37846783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dirty="0">
                          <a:solidFill>
                            <a:srgbClr val="000000"/>
                          </a:solidFill>
                          <a:effectLst/>
                          <a:latin typeface="Athelas" panose="02000503000000020003" pitchFamily="2" charset="0"/>
                        </a:rPr>
                        <a:t>49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206782301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1751159231"/>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A"/>
                    </a:solidFill>
                  </a:tcPr>
                </a:tc>
                <a:tc>
                  <a:txBody>
                    <a:bodyPr/>
                    <a:lstStyle/>
                    <a:p>
                      <a:pPr algn="ctr" fontAlgn="ctr"/>
                      <a:r>
                        <a:rPr lang="en-US" sz="1200" b="0" i="0" u="none" strike="noStrike" dirty="0">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A"/>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extLst>
                  <a:ext uri="{0D108BD9-81ED-4DB2-BD59-A6C34878D82A}">
                    <a16:rowId xmlns:a16="http://schemas.microsoft.com/office/drawing/2014/main" xmlns="" val="164583565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7E0"/>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9E7A2"/>
                    </a:solidFill>
                  </a:tcPr>
                </a:tc>
                <a:tc>
                  <a:txBody>
                    <a:bodyPr/>
                    <a:lstStyle/>
                    <a:p>
                      <a:pPr algn="ctr" fontAlgn="ctr"/>
                      <a:r>
                        <a:rPr lang="en-US" sz="1200" b="0" i="0" u="none" strike="noStrike">
                          <a:solidFill>
                            <a:srgbClr val="000000"/>
                          </a:solidFill>
                          <a:effectLst/>
                          <a:latin typeface="Athelas" panose="02000503000000020003" pitchFamily="2" charset="0"/>
                        </a:rPr>
                        <a:t>32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EFC1"/>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extLst>
                  <a:ext uri="{0D108BD9-81ED-4DB2-BD59-A6C34878D82A}">
                    <a16:rowId xmlns:a16="http://schemas.microsoft.com/office/drawing/2014/main" xmlns="" val="194814955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1EAAA"/>
                    </a:solidFill>
                  </a:tcPr>
                </a:tc>
                <a:tc>
                  <a:txBody>
                    <a:bodyPr/>
                    <a:lstStyle/>
                    <a:p>
                      <a:pPr algn="ctr" fontAlgn="ctr"/>
                      <a:r>
                        <a:rPr lang="en-US" sz="1200" b="0" i="0" u="none" strike="noStrike">
                          <a:solidFill>
                            <a:srgbClr val="000000"/>
                          </a:solidFill>
                          <a:effectLst/>
                          <a:latin typeface="Athelas" panose="02000503000000020003" pitchFamily="2" charset="0"/>
                        </a:rPr>
                        <a:t>47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AE8A3"/>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350464955"/>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7E392"/>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FAEA"/>
                    </a:solidFill>
                  </a:tcPr>
                </a:tc>
                <a:extLst>
                  <a:ext uri="{0D108BD9-81ED-4DB2-BD59-A6C34878D82A}">
                    <a16:rowId xmlns:a16="http://schemas.microsoft.com/office/drawing/2014/main" xmlns="" val="2444447809"/>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206120550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000000"/>
                          </a:solidFill>
                          <a:effectLst/>
                          <a:latin typeface="Athelas" panose="02000503000000020003" pitchFamily="2" charset="0"/>
                        </a:rPr>
                        <a:t>44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30574422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1200" b="0" i="0" u="none" strike="noStrike">
                          <a:solidFill>
                            <a:srgbClr val="000000"/>
                          </a:solidFill>
                          <a:effectLst/>
                          <a:latin typeface="Athelas" panose="02000503000000020003" pitchFamily="2" charset="0"/>
                        </a:rPr>
                        <a:t>71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extLst>
                  <a:ext uri="{0D108BD9-81ED-4DB2-BD59-A6C34878D82A}">
                    <a16:rowId xmlns:a16="http://schemas.microsoft.com/office/drawing/2014/main" xmlns="" val="205619755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8E8E8"/>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extLst>
                  <a:ext uri="{0D108BD9-81ED-4DB2-BD59-A6C34878D82A}">
                    <a16:rowId xmlns:a16="http://schemas.microsoft.com/office/drawing/2014/main" xmlns="" val="3596492631"/>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8FAEA"/>
                    </a:solidFill>
                  </a:tcPr>
                </a:tc>
                <a:tc>
                  <a:txBody>
                    <a:bodyPr/>
                    <a:lstStyle/>
                    <a:p>
                      <a:pPr algn="ctr" fontAlgn="ctr"/>
                      <a:r>
                        <a:rPr lang="en-US" sz="1200" b="0" i="0" u="none" strike="noStrike">
                          <a:solidFill>
                            <a:srgbClr val="000000"/>
                          </a:solidFill>
                          <a:effectLst/>
                          <a:latin typeface="Athelas" panose="02000503000000020003" pitchFamily="2" charset="0"/>
                        </a:rPr>
                        <a:t>51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0E59A"/>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7522080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DF4"/>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extLst>
                  <a:ext uri="{0D108BD9-81ED-4DB2-BD59-A6C34878D82A}">
                    <a16:rowId xmlns:a16="http://schemas.microsoft.com/office/drawing/2014/main" xmlns="" val="157010214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DF7"/>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CF7DF"/>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2EAAB"/>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extLst>
                  <a:ext uri="{0D108BD9-81ED-4DB2-BD59-A6C34878D82A}">
                    <a16:rowId xmlns:a16="http://schemas.microsoft.com/office/drawing/2014/main" xmlns="" val="45166443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B"/>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DF6"/>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1200" b="0" i="0" u="none" strike="noStrike">
                          <a:solidFill>
                            <a:srgbClr val="000000"/>
                          </a:solidFill>
                          <a:effectLst/>
                          <a:latin typeface="Athelas" panose="02000503000000020003" pitchFamily="2" charset="0"/>
                        </a:rPr>
                        <a:t>57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extLst>
                  <a:ext uri="{0D108BD9-81ED-4DB2-BD59-A6C34878D82A}">
                    <a16:rowId xmlns:a16="http://schemas.microsoft.com/office/drawing/2014/main" xmlns="" val="288108923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E599"/>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888481107"/>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238" marR="4238" marT="4238"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74963627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1200" b="0" i="0" u="none" strike="noStrike">
                          <a:solidFill>
                            <a:srgbClr val="000000"/>
                          </a:solidFill>
                          <a:effectLst/>
                          <a:latin typeface="Athelas" panose="02000503000000020003" pitchFamily="2" charset="0"/>
                        </a:rPr>
                        <a:t>56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395214720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AEA"/>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C7C7"/>
                    </a:solidFill>
                  </a:tcPr>
                </a:tc>
                <a:tc>
                  <a:txBody>
                    <a:bodyPr/>
                    <a:lstStyle/>
                    <a:p>
                      <a:pPr algn="ctr" fontAlgn="ctr"/>
                      <a:r>
                        <a:rPr lang="en-US" sz="1200" b="0" i="0" u="none" strike="noStrike">
                          <a:solidFill>
                            <a:srgbClr val="000000"/>
                          </a:solidFill>
                          <a:effectLst/>
                          <a:latin typeface="Athelas" panose="02000503000000020003" pitchFamily="2" charset="0"/>
                        </a:rPr>
                        <a:t>30</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7661940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1200" b="0" i="0" u="none" strike="noStrike">
                          <a:solidFill>
                            <a:srgbClr val="000000"/>
                          </a:solidFill>
                          <a:effectLst/>
                          <a:latin typeface="Athelas" panose="02000503000000020003" pitchFamily="2" charset="0"/>
                        </a:rPr>
                        <a:t>52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extLst>
                  <a:ext uri="{0D108BD9-81ED-4DB2-BD59-A6C34878D82A}">
                    <a16:rowId xmlns:a16="http://schemas.microsoft.com/office/drawing/2014/main" xmlns="" val="307902259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238" marR="4238" marT="4238"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49</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238" marR="4238" marT="423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238" marR="4238" marT="4238"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927365275"/>
                  </a:ext>
                </a:extLst>
              </a:tr>
            </a:tbl>
          </a:graphicData>
        </a:graphic>
      </p:graphicFrame>
    </p:spTree>
    <p:extLst>
      <p:ext uri="{BB962C8B-B14F-4D97-AF65-F5344CB8AC3E}">
        <p14:creationId xmlns:p14="http://schemas.microsoft.com/office/powerpoint/2010/main" val="1440912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Q27. </a:t>
            </a:r>
            <a:r>
              <a:rPr lang="ro-RO" sz="1800" b="1" dirty="0">
                <a:solidFill>
                  <a:schemeClr val="tx1"/>
                </a:solidFill>
                <a:latin typeface="Athelas" panose="02000503000000020003" pitchFamily="2" charset="0"/>
              </a:rPr>
              <a:t>În ce măsură dificultățile legate de resursele materiale și financiare afectează activitatea dvs./instituției dvs.?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endParaRPr lang="en-US" sz="1800" b="1" dirty="0">
              <a:solidFill>
                <a:schemeClr val="tx1">
                  <a:lumMod val="95000"/>
                  <a:lumOff val="5000"/>
                </a:schemeClr>
              </a:solidFill>
              <a:latin typeface="Athelas" panose="02000503000000020003" pitchFamily="2" charset="0"/>
              <a:ea typeface="Exo" charset="0"/>
              <a:cs typeface="Exo" charset="0"/>
            </a:endParaRPr>
          </a:p>
        </p:txBody>
      </p:sp>
      <p:pic>
        <p:nvPicPr>
          <p:cNvPr id="2" name="Picture 1">
            <a:extLst>
              <a:ext uri="{FF2B5EF4-FFF2-40B4-BE49-F238E27FC236}">
                <a16:creationId xmlns:a16="http://schemas.microsoft.com/office/drawing/2014/main" xmlns="" id="{3594FC05-7502-CD2E-7E10-C4293C995D7D}"/>
              </a:ext>
            </a:extLst>
          </p:cNvPr>
          <p:cNvPicPr>
            <a:picLocks noChangeAspect="1"/>
          </p:cNvPicPr>
          <p:nvPr/>
        </p:nvPicPr>
        <p:blipFill>
          <a:blip r:embed="rId3"/>
          <a:srcRect l="3663" t="19186" r="35010" b="17727"/>
          <a:stretch/>
        </p:blipFill>
        <p:spPr>
          <a:xfrm>
            <a:off x="304802" y="2179959"/>
            <a:ext cx="5791198" cy="3180562"/>
          </a:xfrm>
          <a:prstGeom prst="rect">
            <a:avLst/>
          </a:prstGeom>
        </p:spPr>
      </p:pic>
      <p:sp>
        <p:nvSpPr>
          <p:cNvPr id="3" name="TextBox 2">
            <a:extLst>
              <a:ext uri="{FF2B5EF4-FFF2-40B4-BE49-F238E27FC236}">
                <a16:creationId xmlns:a16="http://schemas.microsoft.com/office/drawing/2014/main" xmlns="" id="{4233D443-CF68-C49B-E8D9-A49D89318F82}"/>
              </a:ext>
            </a:extLst>
          </p:cNvPr>
          <p:cNvSpPr txBox="1"/>
          <p:nvPr/>
        </p:nvSpPr>
        <p:spPr>
          <a:xfrm>
            <a:off x="7873179" y="2862299"/>
            <a:ext cx="3480621" cy="1569660"/>
          </a:xfrm>
          <a:prstGeom prst="rect">
            <a:avLst/>
          </a:prstGeom>
          <a:noFill/>
        </p:spPr>
        <p:txBody>
          <a:bodyPr wrap="square" rtlCol="0">
            <a:spAutoFit/>
          </a:bodyPr>
          <a:lstStyle/>
          <a:p>
            <a:pPr algn="just"/>
            <a:r>
              <a:rPr lang="ro-RO" sz="1600" dirty="0">
                <a:latin typeface="Athelas" panose="02000503000000020003" pitchFamily="2" charset="0"/>
              </a:rPr>
              <a:t>Majoritatea respondenților au indicat că dificultățile legate de resursele materiale și financiare afectează într-o măsură mare sau foarte mare activitatea lor sau a instituției în care activează (61%). </a:t>
            </a:r>
          </a:p>
        </p:txBody>
      </p:sp>
    </p:spTree>
    <p:extLst>
      <p:ext uri="{BB962C8B-B14F-4D97-AF65-F5344CB8AC3E}">
        <p14:creationId xmlns:p14="http://schemas.microsoft.com/office/powerpoint/2010/main" val="830266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Q27. </a:t>
            </a:r>
            <a:r>
              <a:rPr lang="ro-RO" sz="1800" b="1" dirty="0">
                <a:solidFill>
                  <a:schemeClr val="tx1"/>
                </a:solidFill>
                <a:latin typeface="Athelas" panose="02000503000000020003" pitchFamily="2" charset="0"/>
              </a:rPr>
              <a:t>În ce măsură dificultățile legate de resursele materiale și financiare afectează activitatea dvs./instituției dvs.? (scrieți răspunsul mai jos),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C757D2CB-149B-989E-A298-AFB94565AFF1}"/>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FFB6B366-6C75-5260-D8A8-C5C948523B54}"/>
              </a:ext>
            </a:extLst>
          </p:cNvPr>
          <p:cNvGraphicFramePr>
            <a:graphicFrameLocks noGrp="1"/>
          </p:cNvGraphicFramePr>
          <p:nvPr>
            <p:extLst>
              <p:ext uri="{D42A27DB-BD31-4B8C-83A1-F6EECF244321}">
                <p14:modId xmlns:p14="http://schemas.microsoft.com/office/powerpoint/2010/main" val="2719569612"/>
              </p:ext>
            </p:extLst>
          </p:nvPr>
        </p:nvGraphicFramePr>
        <p:xfrm>
          <a:off x="266702" y="1338713"/>
          <a:ext cx="11048996" cy="4863055"/>
        </p:xfrm>
        <a:graphic>
          <a:graphicData uri="http://schemas.openxmlformats.org/drawingml/2006/table">
            <a:tbl>
              <a:tblPr/>
              <a:tblGrid>
                <a:gridCol w="1165858">
                  <a:extLst>
                    <a:ext uri="{9D8B030D-6E8A-4147-A177-3AD203B41FA5}">
                      <a16:colId xmlns:a16="http://schemas.microsoft.com/office/drawing/2014/main" xmlns="" val="1763785737"/>
                    </a:ext>
                  </a:extLst>
                </a:gridCol>
                <a:gridCol w="3048000">
                  <a:extLst>
                    <a:ext uri="{9D8B030D-6E8A-4147-A177-3AD203B41FA5}">
                      <a16:colId xmlns:a16="http://schemas.microsoft.com/office/drawing/2014/main" xmlns="" val="3246247150"/>
                    </a:ext>
                  </a:extLst>
                </a:gridCol>
                <a:gridCol w="447040">
                  <a:extLst>
                    <a:ext uri="{9D8B030D-6E8A-4147-A177-3AD203B41FA5}">
                      <a16:colId xmlns:a16="http://schemas.microsoft.com/office/drawing/2014/main" xmlns="" val="211300057"/>
                    </a:ext>
                  </a:extLst>
                </a:gridCol>
                <a:gridCol w="1064683">
                  <a:extLst>
                    <a:ext uri="{9D8B030D-6E8A-4147-A177-3AD203B41FA5}">
                      <a16:colId xmlns:a16="http://schemas.microsoft.com/office/drawing/2014/main" xmlns="" val="3240296234"/>
                    </a:ext>
                  </a:extLst>
                </a:gridCol>
                <a:gridCol w="1064683">
                  <a:extLst>
                    <a:ext uri="{9D8B030D-6E8A-4147-A177-3AD203B41FA5}">
                      <a16:colId xmlns:a16="http://schemas.microsoft.com/office/drawing/2014/main" xmlns="" val="658293470"/>
                    </a:ext>
                  </a:extLst>
                </a:gridCol>
                <a:gridCol w="1064683">
                  <a:extLst>
                    <a:ext uri="{9D8B030D-6E8A-4147-A177-3AD203B41FA5}">
                      <a16:colId xmlns:a16="http://schemas.microsoft.com/office/drawing/2014/main" xmlns="" val="2590564652"/>
                    </a:ext>
                  </a:extLst>
                </a:gridCol>
                <a:gridCol w="1064683">
                  <a:extLst>
                    <a:ext uri="{9D8B030D-6E8A-4147-A177-3AD203B41FA5}">
                      <a16:colId xmlns:a16="http://schemas.microsoft.com/office/drawing/2014/main" xmlns="" val="2157445738"/>
                    </a:ext>
                  </a:extLst>
                </a:gridCol>
                <a:gridCol w="1064683">
                  <a:extLst>
                    <a:ext uri="{9D8B030D-6E8A-4147-A177-3AD203B41FA5}">
                      <a16:colId xmlns:a16="http://schemas.microsoft.com/office/drawing/2014/main" xmlns="" val="682425038"/>
                    </a:ext>
                  </a:extLst>
                </a:gridCol>
                <a:gridCol w="1064683">
                  <a:extLst>
                    <a:ext uri="{9D8B030D-6E8A-4147-A177-3AD203B41FA5}">
                      <a16:colId xmlns:a16="http://schemas.microsoft.com/office/drawing/2014/main" xmlns="" val="4152960676"/>
                    </a:ext>
                  </a:extLst>
                </a:gridCol>
              </a:tblGrid>
              <a:tr h="0">
                <a:tc gridSpan="2">
                  <a:txBody>
                    <a:bodyPr/>
                    <a:lstStyle/>
                    <a:p>
                      <a:pPr algn="ctr" fontAlgn="ctr"/>
                      <a:r>
                        <a:rPr lang="en-US" sz="1200" b="1" i="0" u="none" strike="noStrike">
                          <a:solidFill>
                            <a:srgbClr val="000000"/>
                          </a:solidFill>
                          <a:effectLst/>
                          <a:latin typeface="Athelas" panose="02000503000000020003" pitchFamily="2" charset="0"/>
                        </a:rPr>
                        <a:t>% pe rând</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1200" b="1" i="0" u="none" strike="noStrike" dirty="0">
                          <a:solidFill>
                            <a:srgbClr val="000000"/>
                          </a:solidFill>
                          <a:effectLst/>
                          <a:latin typeface="Athelas" panose="02000503000000020003" pitchFamily="2" charset="0"/>
                        </a:rPr>
                        <a:t>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latin typeface="Athelas" panose="02000503000000020003" pitchFamily="2" charset="0"/>
                        </a:rPr>
                        <a:t>În</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măsură</a:t>
                      </a:r>
                      <a:r>
                        <a:rPr lang="en-US" sz="1200" b="1" i="0" u="none" strike="noStrike" dirty="0">
                          <a:solidFill>
                            <a:srgbClr val="000000"/>
                          </a:solidFill>
                          <a:effectLst/>
                          <a:latin typeface="Athelas" panose="02000503000000020003" pitchFamily="2" charset="0"/>
                        </a:rPr>
                        <a:t> </a:t>
                      </a:r>
                      <a:r>
                        <a:rPr lang="en-US" sz="1200" b="1" i="0" u="none" strike="noStrike" dirty="0" err="1">
                          <a:solidFill>
                            <a:srgbClr val="000000"/>
                          </a:solidFill>
                          <a:effectLst/>
                          <a:latin typeface="Athelas" panose="02000503000000020003" pitchFamily="2" charset="0"/>
                        </a:rPr>
                        <a:t>foarte</a:t>
                      </a:r>
                      <a:r>
                        <a:rPr lang="en-US" sz="1200" b="1" i="0" u="none" strike="noStrike" dirty="0">
                          <a:solidFill>
                            <a:srgbClr val="000000"/>
                          </a:solidFill>
                          <a:effectLst/>
                          <a:latin typeface="Athelas" panose="02000503000000020003" pitchFamily="2" charset="0"/>
                        </a:rPr>
                        <a:t> mare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măsură mare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măsură medie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În măsură mică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Deloc</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Nu știu / Fără răspuns</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172310447"/>
                  </a:ext>
                </a:extLst>
              </a:tr>
              <a:tr h="0">
                <a:tc gridSpan="2">
                  <a:txBody>
                    <a:bodyPr/>
                    <a:lstStyle/>
                    <a:p>
                      <a:pPr algn="ctr" fontAlgn="b"/>
                      <a:r>
                        <a:rPr lang="en-US" sz="1200" b="1" i="0" u="none" strike="noStrike">
                          <a:solidFill>
                            <a:srgbClr val="000000"/>
                          </a:solidFill>
                          <a:effectLst/>
                          <a:latin typeface="Athelas" panose="02000503000000020003" pitchFamily="2" charset="0"/>
                        </a:rPr>
                        <a:t>Total</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1200" b="1" i="0" u="none" strike="noStrike">
                          <a:solidFill>
                            <a:srgbClr val="000000"/>
                          </a:solidFill>
                          <a:effectLst/>
                          <a:latin typeface="Athelas" panose="02000503000000020003" pitchFamily="2" charset="0"/>
                        </a:rPr>
                        <a:t>248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dirty="0">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1200" b="1"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51881070"/>
                  </a:ext>
                </a:extLst>
              </a:tr>
              <a:tr h="0">
                <a:tc rowSpan="2">
                  <a:txBody>
                    <a:bodyPr/>
                    <a:lstStyle/>
                    <a:p>
                      <a:pPr algn="ctr" fontAlgn="ctr"/>
                      <a:r>
                        <a:rPr lang="en-US" sz="1200" b="0" i="0" u="none" strike="noStrike">
                          <a:solidFill>
                            <a:srgbClr val="000000"/>
                          </a:solidFill>
                          <a:effectLst/>
                          <a:latin typeface="Athelas" panose="02000503000000020003" pitchFamily="2" charset="0"/>
                        </a:rPr>
                        <a:t>Gen</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dirty="0" err="1">
                          <a:solidFill>
                            <a:srgbClr val="000000"/>
                          </a:solidFill>
                          <a:effectLst/>
                          <a:latin typeface="Athelas" panose="02000503000000020003" pitchFamily="2" charset="0"/>
                        </a:rPr>
                        <a:t>Femeie</a:t>
                      </a:r>
                      <a:endParaRPr lang="en-US" sz="1200" b="0" i="0" u="none" strike="noStrike" dirty="0">
                        <a:solidFill>
                          <a:srgbClr val="000000"/>
                        </a:solidFill>
                        <a:effectLst/>
                        <a:latin typeface="Athelas" panose="02000503000000020003" pitchFamily="2" charset="0"/>
                      </a:endParaRP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234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F1C8"/>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7E7A1"/>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FBF0"/>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EFB"/>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9"/>
                    </a:solidFill>
                  </a:tcPr>
                </a:tc>
                <a:extLst>
                  <a:ext uri="{0D108BD9-81ED-4DB2-BD59-A6C34878D82A}">
                    <a16:rowId xmlns:a16="http://schemas.microsoft.com/office/drawing/2014/main" xmlns="" val="254846514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Bărbat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7E7A1"/>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7E7A1"/>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018551706"/>
                  </a:ext>
                </a:extLst>
              </a:tr>
              <a:tr h="0">
                <a:tc rowSpan="3">
                  <a:txBody>
                    <a:bodyPr/>
                    <a:lstStyle/>
                    <a:p>
                      <a:pPr algn="ctr" fontAlgn="ctr"/>
                      <a:r>
                        <a:rPr lang="en-US" sz="1200" b="0" i="0" u="none" strike="noStrike">
                          <a:solidFill>
                            <a:srgbClr val="000000"/>
                          </a:solidFill>
                          <a:effectLst/>
                          <a:latin typeface="Athelas" panose="02000503000000020003" pitchFamily="2" charset="0"/>
                        </a:rPr>
                        <a:t>Vârstă</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18-35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1200" b="0" i="0" u="none" strike="noStrike" dirty="0">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37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extLst>
                  <a:ext uri="{0D108BD9-81ED-4DB2-BD59-A6C34878D82A}">
                    <a16:rowId xmlns:a16="http://schemas.microsoft.com/office/drawing/2014/main" xmlns="" val="58613596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36-55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1200" b="0" i="0" u="none" strike="noStrike" dirty="0">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1F1"/>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BFB"/>
                    </a:solidFill>
                  </a:tcPr>
                </a:tc>
                <a:extLst>
                  <a:ext uri="{0D108BD9-81ED-4DB2-BD59-A6C34878D82A}">
                    <a16:rowId xmlns:a16="http://schemas.microsoft.com/office/drawing/2014/main" xmlns="" val="7881576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Peste 55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109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1200" b="0" i="0" u="none" strike="noStrike">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4121693133"/>
                  </a:ext>
                </a:extLst>
              </a:tr>
              <a:tr h="0">
                <a:tc rowSpan="4">
                  <a:txBody>
                    <a:bodyPr/>
                    <a:lstStyle/>
                    <a:p>
                      <a:pPr algn="ctr" fontAlgn="ctr"/>
                      <a:r>
                        <a:rPr lang="en-US" sz="1200" b="0" i="0" u="none" strike="noStrike">
                          <a:solidFill>
                            <a:srgbClr val="000000"/>
                          </a:solidFill>
                          <a:effectLst/>
                          <a:latin typeface="Athelas" panose="02000503000000020003" pitchFamily="2" charset="0"/>
                        </a:rPr>
                        <a:t>Ocupație</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Bibliotecar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199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5"/>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0E59A"/>
                    </a:solid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D"/>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1FCF2"/>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FFFC"/>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3672546287"/>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Editor / Traducător / Distribuitor / Scriitor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F"/>
                    </a:solidFill>
                  </a:tcPr>
                </a:tc>
                <a:tc>
                  <a:txBody>
                    <a:bodyPr/>
                    <a:lstStyle/>
                    <a:p>
                      <a:pPr algn="ctr" fontAlgn="ctr"/>
                      <a:r>
                        <a:rPr lang="en-US" sz="1200" b="0" i="0" u="none" strike="noStrike" dirty="0">
                          <a:solidFill>
                            <a:srgbClr val="000000"/>
                          </a:solidFill>
                          <a:effectLst/>
                          <a:latin typeface="Athelas" panose="02000503000000020003" pitchFamily="2" charset="0"/>
                        </a:rPr>
                        <a:t>34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3EAAB"/>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3F9E6"/>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EF9"/>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FBEC"/>
                    </a:solidFill>
                  </a:tcPr>
                </a:tc>
                <a:extLst>
                  <a:ext uri="{0D108BD9-81ED-4DB2-BD59-A6C34878D82A}">
                    <a16:rowId xmlns:a16="http://schemas.microsoft.com/office/drawing/2014/main" xmlns="" val="3984152054"/>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Cadru didactic</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3E69D"/>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1200" b="0" i="0" u="none" strike="noStrike" dirty="0">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DF7"/>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278830938"/>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Alta</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F1C9"/>
                    </a:solidFill>
                  </a:tcPr>
                </a:tc>
                <a:tc>
                  <a:txBody>
                    <a:bodyPr/>
                    <a:lstStyle/>
                    <a:p>
                      <a:pPr algn="ctr" fontAlgn="ctr"/>
                      <a:r>
                        <a:rPr lang="en-US" sz="1200" b="0" i="0" u="none" strike="noStrike" dirty="0">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F8E4"/>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1F8E4"/>
                    </a:solidFill>
                  </a:tcPr>
                </a:tc>
                <a:extLst>
                  <a:ext uri="{0D108BD9-81ED-4DB2-BD59-A6C34878D82A}">
                    <a16:rowId xmlns:a16="http://schemas.microsoft.com/office/drawing/2014/main" xmlns="" val="2330089773"/>
                  </a:ext>
                </a:extLst>
              </a:tr>
              <a:tr h="0">
                <a:tc rowSpan="4">
                  <a:txBody>
                    <a:bodyPr/>
                    <a:lstStyle/>
                    <a:p>
                      <a:pPr algn="ctr" fontAlgn="ctr"/>
                      <a:r>
                        <a:rPr lang="en-US" sz="1200" b="0" i="0" u="none" strike="noStrike">
                          <a:solidFill>
                            <a:srgbClr val="000000"/>
                          </a:solidFill>
                          <a:effectLst/>
                          <a:latin typeface="Athelas" panose="02000503000000020003" pitchFamily="2" charset="0"/>
                        </a:rPr>
                        <a:t>Sectorul instituției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De stat - biblioteci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122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B5B5"/>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F5F5"/>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16053254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primar/mediu</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a:solidFill>
                            <a:srgbClr val="000000"/>
                          </a:solidFill>
                          <a:effectLst/>
                          <a:latin typeface="Athelas" panose="02000503000000020003" pitchFamily="2" charset="0"/>
                        </a:rPr>
                        <a:t>39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1200" b="0" i="0" u="none" strike="noStrike" dirty="0">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4F4"/>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3710321513"/>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De stat - instituții de învățământ superior</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F7F7"/>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41214945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Privat</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1200" b="0" i="0" u="none" strike="noStrike" dirty="0">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EBEB"/>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9F9F9"/>
                    </a:solidFill>
                  </a:tcPr>
                </a:tc>
                <a:tc>
                  <a:txBody>
                    <a:bodyPr/>
                    <a:lstStyle/>
                    <a:p>
                      <a:pPr algn="ctr" fontAlgn="ctr"/>
                      <a:r>
                        <a:rPr lang="en-US" sz="1200" b="0" i="0" u="none" strike="noStrike">
                          <a:solidFill>
                            <a:srgbClr val="000000"/>
                          </a:solidFill>
                          <a:effectLst/>
                          <a:latin typeface="Athelas" panose="02000503000000020003" pitchFamily="2" charset="0"/>
                        </a:rPr>
                        <a:t>12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BEBEB"/>
                    </a:solidFill>
                  </a:tcPr>
                </a:tc>
                <a:extLst>
                  <a:ext uri="{0D108BD9-81ED-4DB2-BD59-A6C34878D82A}">
                    <a16:rowId xmlns:a16="http://schemas.microsoft.com/office/drawing/2014/main" xmlns="" val="2906737539"/>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poziția actuală</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74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1200" b="0" i="0" u="none" strike="noStrike">
                          <a:solidFill>
                            <a:srgbClr val="000000"/>
                          </a:solidFill>
                          <a:effectLst/>
                          <a:latin typeface="Athelas" panose="02000503000000020003" pitchFamily="2" charset="0"/>
                        </a:rPr>
                        <a:t>41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2E69C"/>
                    </a:solidFill>
                  </a:tcPr>
                </a:tc>
                <a:tc>
                  <a:txBody>
                    <a:bodyPr/>
                    <a:lstStyle/>
                    <a:p>
                      <a:pPr algn="ctr" fontAlgn="ctr"/>
                      <a:r>
                        <a:rPr lang="en-US" sz="1200" b="0" i="0" u="none" strike="noStrike">
                          <a:solidFill>
                            <a:srgbClr val="000000"/>
                          </a:solidFill>
                          <a:effectLst/>
                          <a:latin typeface="Athelas" panose="02000503000000020003" pitchFamily="2" charset="0"/>
                        </a:rPr>
                        <a:t>24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F0C4"/>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tc>
                  <a:txBody>
                    <a:bodyPr/>
                    <a:lstStyle/>
                    <a:p>
                      <a:pPr algn="ctr" fontAlgn="ctr"/>
                      <a:r>
                        <a:rPr lang="en-US" sz="1200" b="0" i="0" u="none" strike="noStrike">
                          <a:solidFill>
                            <a:srgbClr val="000000"/>
                          </a:solidFill>
                          <a:effectLst/>
                          <a:latin typeface="Athelas" panose="02000503000000020003" pitchFamily="2" charset="0"/>
                        </a:rPr>
                        <a:t>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C"/>
                    </a:solidFill>
                  </a:tcPr>
                </a:tc>
                <a:tc>
                  <a:txBody>
                    <a:bodyPr/>
                    <a:lstStyle/>
                    <a:p>
                      <a:pPr algn="ctr" fontAlgn="ctr"/>
                      <a:r>
                        <a:rPr lang="en-US" sz="1200" b="0" i="0" u="none" strike="noStrike">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FBEF"/>
                    </a:solidFill>
                  </a:tcPr>
                </a:tc>
                <a:extLst>
                  <a:ext uri="{0D108BD9-81ED-4DB2-BD59-A6C34878D82A}">
                    <a16:rowId xmlns:a16="http://schemas.microsoft.com/office/drawing/2014/main" xmlns="" val="20265855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1200" b="0" i="0" u="none" strike="noStrike">
                          <a:solidFill>
                            <a:srgbClr val="000000"/>
                          </a:solidFill>
                          <a:effectLst/>
                          <a:latin typeface="Athelas" panose="02000503000000020003" pitchFamily="2" charset="0"/>
                        </a:rPr>
                        <a:t>40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3E69D"/>
                    </a:solidFill>
                  </a:tcPr>
                </a:tc>
                <a:tc>
                  <a:txBody>
                    <a:bodyPr/>
                    <a:lstStyle/>
                    <a:p>
                      <a:pPr algn="ctr" fontAlgn="ctr"/>
                      <a:r>
                        <a:rPr lang="en-US" sz="1200" b="0" i="0" u="none" strike="noStrike">
                          <a:solidFill>
                            <a:srgbClr val="000000"/>
                          </a:solidFill>
                          <a:effectLst/>
                          <a:latin typeface="Athelas" panose="02000503000000020003" pitchFamily="2" charset="0"/>
                        </a:rPr>
                        <a:t>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FCF1"/>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579311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1200" b="0" i="0" u="none" strike="noStrike">
                          <a:solidFill>
                            <a:srgbClr val="000000"/>
                          </a:solidFill>
                          <a:effectLst/>
                          <a:latin typeface="Athelas" panose="02000503000000020003" pitchFamily="2" charset="0"/>
                        </a:rPr>
                        <a:t>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9FAEB"/>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FDF5"/>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AFEFA"/>
                    </a:solidFill>
                  </a:tcPr>
                </a:tc>
                <a:extLst>
                  <a:ext uri="{0D108BD9-81ED-4DB2-BD59-A6C34878D82A}">
                    <a16:rowId xmlns:a16="http://schemas.microsoft.com/office/drawing/2014/main" xmlns="" val="2725678290"/>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45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5E390"/>
                    </a:solid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1200" b="0" i="0" u="none" strike="noStrike">
                          <a:solidFill>
                            <a:srgbClr val="000000"/>
                          </a:solidFill>
                          <a:effectLst/>
                          <a:latin typeface="Athelas" panose="02000503000000020003" pitchFamily="2" charset="0"/>
                        </a:rPr>
                        <a:t>10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6F9E8"/>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9FEFA"/>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28772728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thelas" panose="02000503000000020003" pitchFamily="2" charset="0"/>
                        </a:rPr>
                        <a:t>48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thelas" panose="02000503000000020003" pitchFamily="2" charset="0"/>
                        </a:rPr>
                        <a:t>21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1200" b="0"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905055298"/>
                  </a:ext>
                </a:extLst>
              </a:tr>
              <a:tr h="0">
                <a:tc rowSpan="5">
                  <a:txBody>
                    <a:bodyPr/>
                    <a:lstStyle/>
                    <a:p>
                      <a:pPr algn="ctr" fontAlgn="ctr"/>
                      <a:r>
                        <a:rPr lang="en-US" sz="1200" b="0" i="0" u="none" strike="noStrike">
                          <a:solidFill>
                            <a:srgbClr val="000000"/>
                          </a:solidFill>
                          <a:effectLst/>
                          <a:latin typeface="Athelas" panose="02000503000000020003" pitchFamily="2" charset="0"/>
                        </a:rPr>
                        <a:t>Ani de activitate în domeniul industriei cărții</a:t>
                      </a:r>
                    </a:p>
                  </a:txBody>
                  <a:tcPr marL="4327" marR="4327" marT="432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1200" b="0" i="0" u="none" strike="noStrike">
                          <a:solidFill>
                            <a:srgbClr val="000000"/>
                          </a:solidFill>
                          <a:effectLst/>
                          <a:latin typeface="Athelas" panose="02000503000000020003" pitchFamily="2" charset="0"/>
                        </a:rPr>
                        <a:t>1-5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55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1200" b="0" i="0" u="none" strike="noStrike">
                          <a:solidFill>
                            <a:srgbClr val="000000"/>
                          </a:solidFill>
                          <a:effectLst/>
                          <a:latin typeface="Athelas" panose="02000503000000020003" pitchFamily="2" charset="0"/>
                        </a:rPr>
                        <a:t>38</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1200" b="0" i="0" u="none" strike="noStrike">
                          <a:solidFill>
                            <a:srgbClr val="000000"/>
                          </a:solidFill>
                          <a:effectLst/>
                          <a:latin typeface="Athelas" panose="02000503000000020003" pitchFamily="2" charset="0"/>
                        </a:rPr>
                        <a:t>29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1200" b="0" i="0" u="none" strike="noStrike">
                          <a:solidFill>
                            <a:srgbClr val="000000"/>
                          </a:solidFill>
                          <a:effectLst/>
                          <a:latin typeface="Athelas" panose="02000503000000020003" pitchFamily="2" charset="0"/>
                        </a:rPr>
                        <a:t>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F6F6"/>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7</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3F3F3"/>
                    </a:solidFill>
                  </a:tcPr>
                </a:tc>
                <a:extLst>
                  <a:ext uri="{0D108BD9-81ED-4DB2-BD59-A6C34878D82A}">
                    <a16:rowId xmlns:a16="http://schemas.microsoft.com/office/drawing/2014/main" xmlns="" val="3229995169"/>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6-10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19</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1200" b="0" i="0" u="none" strike="noStrike">
                          <a:solidFill>
                            <a:srgbClr val="000000"/>
                          </a:solidFill>
                          <a:effectLst/>
                          <a:latin typeface="Athelas" panose="02000503000000020003" pitchFamily="2" charset="0"/>
                        </a:rPr>
                        <a:t>36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1200" b="0" i="0" u="none" strike="noStrike">
                          <a:solidFill>
                            <a:srgbClr val="000000"/>
                          </a:solidFill>
                          <a:effectLst/>
                          <a:latin typeface="Athelas" panose="02000503000000020003" pitchFamily="2" charset="0"/>
                        </a:rPr>
                        <a:t>33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99811802"/>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11-20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22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Athelas" panose="02000503000000020003" pitchFamily="2" charset="0"/>
                        </a:rPr>
                        <a:t>35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1200" b="0" i="0" u="none" strike="noStrike">
                          <a:solidFill>
                            <a:srgbClr val="000000"/>
                          </a:solidFill>
                          <a:effectLst/>
                          <a:latin typeface="Athelas" panose="02000503000000020003" pitchFamily="2" charset="0"/>
                        </a:rPr>
                        <a:t>11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CECEC"/>
                    </a:solidFill>
                  </a:tcPr>
                </a:tc>
                <a:tc>
                  <a:txBody>
                    <a:bodyPr/>
                    <a:lstStyle/>
                    <a:p>
                      <a:pPr algn="ctr" fontAlgn="ctr"/>
                      <a:r>
                        <a:rPr lang="en-US" sz="1200" b="0" i="0" u="none" strike="noStrike">
                          <a:solidFill>
                            <a:srgbClr val="000000"/>
                          </a:solidFill>
                          <a:effectLst/>
                          <a:latin typeface="Athelas" panose="02000503000000020003" pitchFamily="2" charset="0"/>
                        </a:rPr>
                        <a:t>4</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8F8F8"/>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2891480631"/>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21-30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46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26</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D1D1"/>
                    </a:solidFill>
                  </a:tcPr>
                </a:tc>
                <a:tc>
                  <a:txBody>
                    <a:bodyPr/>
                    <a:lstStyle/>
                    <a:p>
                      <a:pPr algn="ctr" fontAlgn="ctr"/>
                      <a:r>
                        <a:rPr lang="en-US" sz="1200" b="0" i="0" u="none" strike="noStrike">
                          <a:solidFill>
                            <a:srgbClr val="000000"/>
                          </a:solidFill>
                          <a:effectLst/>
                          <a:latin typeface="Athelas" panose="02000503000000020003" pitchFamily="2" charset="0"/>
                        </a:rPr>
                        <a:t>50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thelas" panose="02000503000000020003" pitchFamily="2" charset="0"/>
                        </a:rPr>
                        <a:t>17</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1E1E1"/>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tc>
                  <a:txBody>
                    <a:bodyPr/>
                    <a:lstStyle/>
                    <a:p>
                      <a:pPr algn="ctr" fontAlgn="ctr"/>
                      <a:r>
                        <a:rPr lang="en-US" sz="1200" b="0" i="0" u="none" strike="noStrike" dirty="0">
                          <a:solidFill>
                            <a:srgbClr val="000000"/>
                          </a:solidFill>
                          <a:effectLst/>
                          <a:latin typeface="Athelas" panose="02000503000000020003" pitchFamily="2" charset="0"/>
                        </a:rPr>
                        <a:t>2</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CFC"/>
                    </a:solidFill>
                  </a:tcPr>
                </a:tc>
                <a:extLst>
                  <a:ext uri="{0D108BD9-81ED-4DB2-BD59-A6C34878D82A}">
                    <a16:rowId xmlns:a16="http://schemas.microsoft.com/office/drawing/2014/main" xmlns="" val="2815285446"/>
                  </a:ext>
                </a:extLst>
              </a:tr>
              <a:tr h="0">
                <a:tc vMerge="1">
                  <a:txBody>
                    <a:bodyPr/>
                    <a:lstStyle/>
                    <a:p>
                      <a:endParaRPr lang="en-US"/>
                    </a:p>
                  </a:txBody>
                  <a:tcPr/>
                </a:tc>
                <a:tc>
                  <a:txBody>
                    <a:bodyPr/>
                    <a:lstStyle/>
                    <a:p>
                      <a:pPr algn="l" fontAlgn="b"/>
                      <a:r>
                        <a:rPr lang="en-US" sz="1200" b="0" i="0" u="none" strike="noStrike">
                          <a:solidFill>
                            <a:srgbClr val="000000"/>
                          </a:solidFill>
                          <a:effectLst/>
                          <a:latin typeface="Athelas" panose="02000503000000020003" pitchFamily="2" charset="0"/>
                        </a:rPr>
                        <a:t>31+ ani</a:t>
                      </a:r>
                    </a:p>
                  </a:txBody>
                  <a:tcPr marL="4327" marR="4327" marT="432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1" i="0" u="none" strike="noStrike">
                          <a:solidFill>
                            <a:srgbClr val="000000"/>
                          </a:solidFill>
                          <a:effectLst/>
                          <a:latin typeface="Athelas" panose="02000503000000020003" pitchFamily="2" charset="0"/>
                        </a:rPr>
                        <a:t>65</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1200" b="0" i="0" u="none" strike="noStrike">
                          <a:solidFill>
                            <a:srgbClr val="000000"/>
                          </a:solidFill>
                          <a:effectLst/>
                          <a:latin typeface="Athelas" panose="02000503000000020003" pitchFamily="2" charset="0"/>
                        </a:rPr>
                        <a:t>23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1200" b="0" i="0" u="none" strike="noStrike">
                          <a:solidFill>
                            <a:srgbClr val="000000"/>
                          </a:solidFill>
                          <a:effectLst/>
                          <a:latin typeface="Athelas" panose="02000503000000020003" pitchFamily="2" charset="0"/>
                        </a:rPr>
                        <a:t>43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1200" b="0" i="0" u="none" strike="noStrike">
                          <a:solidFill>
                            <a:srgbClr val="000000"/>
                          </a:solidFill>
                          <a:effectLst/>
                          <a:latin typeface="Athelas" panose="02000503000000020003" pitchFamily="2" charset="0"/>
                        </a:rPr>
                        <a:t>31</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1200" b="0" i="0" u="none" strike="noStrike">
                          <a:solidFill>
                            <a:srgbClr val="000000"/>
                          </a:solidFill>
                          <a:effectLst/>
                          <a:latin typeface="Athelas" panose="02000503000000020003" pitchFamily="2" charset="0"/>
                        </a:rPr>
                        <a:t>3</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AFAFA"/>
                    </a:solidFill>
                  </a:tcPr>
                </a:tc>
                <a:tc>
                  <a:txBody>
                    <a:bodyPr/>
                    <a:lstStyle/>
                    <a:p>
                      <a:pPr algn="ctr" fontAlgn="ctr"/>
                      <a:r>
                        <a:rPr lang="en-US" sz="1200" b="0" i="0" u="none" strike="noStrike">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Athelas" panose="02000503000000020003" pitchFamily="2" charset="0"/>
                        </a:rPr>
                        <a:t>0</a:t>
                      </a:r>
                    </a:p>
                  </a:txBody>
                  <a:tcPr marL="4327" marR="4327" marT="4327" marB="0" anchor="ctr">
                    <a:lnL w="635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842440071"/>
                  </a:ext>
                </a:extLst>
              </a:tr>
            </a:tbl>
          </a:graphicData>
        </a:graphic>
      </p:graphicFrame>
    </p:spTree>
    <p:extLst>
      <p:ext uri="{BB962C8B-B14F-4D97-AF65-F5344CB8AC3E}">
        <p14:creationId xmlns:p14="http://schemas.microsoft.com/office/powerpoint/2010/main" val="169800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Q28. </a:t>
            </a:r>
            <a:r>
              <a:rPr lang="ro-RO" sz="1800" b="1" dirty="0">
                <a:solidFill>
                  <a:schemeClr val="tx1"/>
                </a:solidFill>
                <a:latin typeface="Athelas" panose="02000503000000020003" pitchFamily="2" charset="0"/>
              </a:rPr>
              <a:t>Care sunt principalele 3 dificultăți legate de resurse materiale și financiare ale dvs. / instituției dvs., care trebuie rezolvate în primul rând? (scrieți răspunsul mai jos),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endParaRPr lang="en-US" sz="1800" b="1" dirty="0">
              <a:solidFill>
                <a:schemeClr val="tx1">
                  <a:lumMod val="95000"/>
                  <a:lumOff val="5000"/>
                </a:schemeClr>
              </a:solidFill>
              <a:latin typeface="Athelas" panose="02000503000000020003" pitchFamily="2" charset="0"/>
              <a:ea typeface="Exo" charset="0"/>
              <a:cs typeface="Exo" charset="0"/>
            </a:endParaRPr>
          </a:p>
        </p:txBody>
      </p:sp>
      <p:pic>
        <p:nvPicPr>
          <p:cNvPr id="3" name="Picture 2">
            <a:extLst>
              <a:ext uri="{FF2B5EF4-FFF2-40B4-BE49-F238E27FC236}">
                <a16:creationId xmlns:a16="http://schemas.microsoft.com/office/drawing/2014/main" xmlns="" id="{C9FE0122-6FCE-7754-529E-E444E54935C3}"/>
              </a:ext>
            </a:extLst>
          </p:cNvPr>
          <p:cNvPicPr>
            <a:picLocks noChangeAspect="1"/>
          </p:cNvPicPr>
          <p:nvPr/>
        </p:nvPicPr>
        <p:blipFill>
          <a:blip r:embed="rId3"/>
          <a:srcRect l="26696" t="4946" r="11329" b="4344"/>
          <a:stretch/>
        </p:blipFill>
        <p:spPr>
          <a:xfrm>
            <a:off x="440989" y="1769188"/>
            <a:ext cx="6790941" cy="4154620"/>
          </a:xfrm>
          <a:prstGeom prst="rect">
            <a:avLst/>
          </a:prstGeom>
        </p:spPr>
      </p:pic>
      <p:sp>
        <p:nvSpPr>
          <p:cNvPr id="2" name="TextBox 7">
            <a:extLst>
              <a:ext uri="{FF2B5EF4-FFF2-40B4-BE49-F238E27FC236}">
                <a16:creationId xmlns:a16="http://schemas.microsoft.com/office/drawing/2014/main" xmlns="" id="{212E464C-95A6-6AE3-5D9C-A1E94AB58B75}"/>
              </a:ext>
            </a:extLst>
          </p:cNvPr>
          <p:cNvSpPr txBox="1"/>
          <p:nvPr/>
        </p:nvSpPr>
        <p:spPr>
          <a:xfrm>
            <a:off x="7769980" y="2815447"/>
            <a:ext cx="3583820" cy="2062103"/>
          </a:xfrm>
          <a:prstGeom prst="rect">
            <a:avLst/>
          </a:prstGeom>
          <a:noFill/>
        </p:spPr>
        <p:txBody>
          <a:bodyPr wrap="square" rtlCol="0">
            <a:spAutoFit/>
          </a:bodyPr>
          <a:lstStyle/>
          <a:p>
            <a:pPr algn="just"/>
            <a:r>
              <a:rPr lang="ro-RO" sz="1600" dirty="0">
                <a:latin typeface="Athelas" panose="02000503000000020003" pitchFamily="2" charset="0"/>
              </a:rPr>
              <a:t>Respondenții au menționat spontan următoarele top 3 dificultăți legate de resurse materiale/financiare în instituția lor:</a:t>
            </a:r>
          </a:p>
          <a:p>
            <a:pPr algn="just"/>
            <a:endParaRPr lang="ro-RO" sz="1600" dirty="0">
              <a:latin typeface="Athelas" panose="02000503000000020003" pitchFamily="2" charset="0"/>
            </a:endParaRPr>
          </a:p>
          <a:p>
            <a:pPr marL="285750" indent="-285750" algn="just">
              <a:buFont typeface="Arial" panose="020B0604020202020204" pitchFamily="34" charset="0"/>
              <a:buChar char="•"/>
            </a:pPr>
            <a:r>
              <a:rPr lang="ro-RO" sz="1600" dirty="0">
                <a:latin typeface="Athelas" panose="02000503000000020003" pitchFamily="2" charset="0"/>
              </a:rPr>
              <a:t>Lipsa finanțării – 28%</a:t>
            </a:r>
          </a:p>
          <a:p>
            <a:pPr marL="285750" indent="-285750" algn="just">
              <a:buFont typeface="Arial" panose="020B0604020202020204" pitchFamily="34" charset="0"/>
              <a:buChar char="•"/>
            </a:pPr>
            <a:r>
              <a:rPr lang="ro-RO" sz="1600" dirty="0">
                <a:latin typeface="Athelas" panose="02000503000000020003" pitchFamily="2" charset="0"/>
              </a:rPr>
              <a:t>Resurse materiale vechi – 26%</a:t>
            </a:r>
          </a:p>
          <a:p>
            <a:pPr marL="285750" indent="-285750" algn="just">
              <a:buFont typeface="Arial" panose="020B0604020202020204" pitchFamily="34" charset="0"/>
              <a:buChar char="•"/>
            </a:pPr>
            <a:r>
              <a:rPr lang="ro-RO" sz="1600" dirty="0">
                <a:latin typeface="Athelas" panose="02000503000000020003" pitchFamily="2" charset="0"/>
              </a:rPr>
              <a:t>Tehnica veche – 20%.</a:t>
            </a:r>
            <a:endParaRPr lang="ro-MD" sz="1600" dirty="0">
              <a:latin typeface="Athelas" panose="02000503000000020003" pitchFamily="2" charset="0"/>
            </a:endParaRPr>
          </a:p>
        </p:txBody>
      </p:sp>
    </p:spTree>
    <p:extLst>
      <p:ext uri="{BB962C8B-B14F-4D97-AF65-F5344CB8AC3E}">
        <p14:creationId xmlns:p14="http://schemas.microsoft.com/office/powerpoint/2010/main" val="246250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5E26F2-CAB8-A2D3-BC56-BB1AFAED7E7F}"/>
            </a:ext>
          </a:extLst>
        </p:cNvPr>
        <p:cNvGrpSpPr/>
        <p:nvPr/>
      </p:nvGrpSpPr>
      <p:grpSpPr>
        <a:xfrm>
          <a:off x="0" y="0"/>
          <a:ext cx="0" cy="0"/>
          <a:chOff x="0" y="0"/>
          <a:chExt cx="0" cy="0"/>
        </a:xfrm>
      </p:grpSpPr>
      <p:sp>
        <p:nvSpPr>
          <p:cNvPr id="19" name="Dreptunghi 17">
            <a:extLst>
              <a:ext uri="{FF2B5EF4-FFF2-40B4-BE49-F238E27FC236}">
                <a16:creationId xmlns:a16="http://schemas.microsoft.com/office/drawing/2014/main" xmlns="" id="{43C599BA-6679-8920-28E7-86BEC140A5ED}"/>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i="1" dirty="0">
                <a:solidFill>
                  <a:schemeClr val="tx1"/>
                </a:solidFill>
                <a:latin typeface="Athelas" panose="02000503000000020003" pitchFamily="2" charset="0"/>
                <a:cs typeface="Times New Roman" panose="02020603050405020304" pitchFamily="18" charset="0"/>
              </a:rPr>
              <a:t>Oportunități și sugestii</a:t>
            </a:r>
            <a:endParaRPr lang="en-US" sz="2400" b="1" i="1" dirty="0">
              <a:solidFill>
                <a:schemeClr val="tx1"/>
              </a:solidFill>
              <a:latin typeface="Athelas" panose="02000503000000020003" pitchFamily="2" charset="0"/>
              <a:cs typeface="Times New Roman" panose="02020603050405020304" pitchFamily="18" charset="0"/>
            </a:endParaRPr>
          </a:p>
        </p:txBody>
      </p:sp>
    </p:spTree>
    <p:extLst>
      <p:ext uri="{BB962C8B-B14F-4D97-AF65-F5344CB8AC3E}">
        <p14:creationId xmlns:p14="http://schemas.microsoft.com/office/powerpoint/2010/main" val="42004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709ED2-665C-BF45-7D1B-ADDB57226FB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E0C76A8-8DC4-EC4D-50BA-4B68850EF8BC}"/>
              </a:ext>
            </a:extLst>
          </p:cNvPr>
          <p:cNvSpPr>
            <a:spLocks noGrp="1"/>
          </p:cNvSpPr>
          <p:nvPr>
            <p:ph type="title"/>
          </p:nvPr>
        </p:nvSpPr>
        <p:spPr>
          <a:xfrm>
            <a:off x="533400" y="0"/>
            <a:ext cx="10820400" cy="1007706"/>
          </a:xfrm>
        </p:spPr>
        <p:txBody>
          <a:bodyPr vert="horz" anchor="ctr">
            <a:normAutofit/>
          </a:bodyPr>
          <a:lstStyle/>
          <a:p>
            <a:r>
              <a:rPr lang="ro-RO" b="1" dirty="0">
                <a:solidFill>
                  <a:schemeClr val="tx1"/>
                </a:solidFill>
                <a:latin typeface="Athelas" panose="02000503000000020003" pitchFamily="2" charset="0"/>
                <a:ea typeface="Exo" charset="0"/>
                <a:cs typeface="Exo" charset="0"/>
              </a:rPr>
              <a:t>REZUMAT – STUDIU CANTITATIV</a:t>
            </a:r>
          </a:p>
        </p:txBody>
      </p:sp>
      <p:sp>
        <p:nvSpPr>
          <p:cNvPr id="3" name="Google Shape;109;p4">
            <a:extLst>
              <a:ext uri="{FF2B5EF4-FFF2-40B4-BE49-F238E27FC236}">
                <a16:creationId xmlns:a16="http://schemas.microsoft.com/office/drawing/2014/main" xmlns="" id="{0081B963-D2E6-7ACC-9F01-543A16DA80EF}"/>
              </a:ext>
            </a:extLst>
          </p:cNvPr>
          <p:cNvSpPr/>
          <p:nvPr/>
        </p:nvSpPr>
        <p:spPr>
          <a:xfrm>
            <a:off x="533399" y="1007706"/>
            <a:ext cx="10820401" cy="5850294"/>
          </a:xfrm>
          <a:prstGeom prst="rect">
            <a:avLst/>
          </a:prstGeom>
          <a:noFill/>
          <a:ln>
            <a:noFill/>
          </a:ln>
        </p:spPr>
        <p:txBody>
          <a:bodyPr spcFirstLastPara="1" wrap="square" lIns="91425" tIns="45700" rIns="91425" bIns="45700" anchor="ctr" anchorCtr="0">
            <a:noAutofit/>
          </a:bodyPr>
          <a:lstStyle/>
          <a:p>
            <a:pPr algn="just">
              <a:spcBef>
                <a:spcPts val="600"/>
              </a:spcBef>
              <a:spcAft>
                <a:spcPts val="600"/>
              </a:spcAft>
            </a:pPr>
            <a:r>
              <a:rPr lang="ro-RO" sz="1400" b="1" dirty="0">
                <a:latin typeface="Athelas" panose="02000503000000020003" pitchFamily="2" charset="0"/>
              </a:rPr>
              <a:t>Dificultăți în domeniul industriei cărții și lecturii publice</a:t>
            </a:r>
            <a:endParaRPr lang="en-GB" sz="1400" b="1" dirty="0">
              <a:latin typeface="Athelas" panose="02000503000000020003" pitchFamily="2" charset="0"/>
            </a:endParaRPr>
          </a:p>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ro-RO" sz="1400" dirty="0">
                <a:latin typeface="Athelas" panose="02000503000000020003" pitchFamily="2" charset="0"/>
              </a:rPr>
              <a:t>În opinia respondenților, principalele 3 dificultăți cu care se confruntă industria cărții și lecturii publice în Republica Moldova în prezent sunt finanțarea insuficientă (24%), lipsa interesului pentru lectură (23%) și costul ridicat de producere a cărților (16%).</a:t>
            </a:r>
          </a:p>
          <a:p>
            <a:pPr marL="285750" indent="-285750" algn="just">
              <a:spcBef>
                <a:spcPts val="600"/>
              </a:spcBef>
              <a:spcAft>
                <a:spcPts val="600"/>
              </a:spcAft>
              <a:buFont typeface="Arial" panose="020B0604020202020204" pitchFamily="34" charset="0"/>
              <a:buChar char="•"/>
              <a:defRPr/>
            </a:pPr>
            <a:r>
              <a:rPr lang="ro-RO" sz="1400" dirty="0">
                <a:latin typeface="Athelas" panose="02000503000000020003" pitchFamily="2" charset="0"/>
              </a:rPr>
              <a:t>Majoritatea respondenților (71%) au evaluat jos nivelul de susținere din partea statului și a altor instituții pentru a depăși problemele cu care se confruntă în activitatea profesională. </a:t>
            </a:r>
            <a:endParaRPr lang="ro-MD" sz="1400" dirty="0">
              <a:latin typeface="Athelas" panose="02000503000000020003" pitchFamily="2" charset="0"/>
            </a:endParaRPr>
          </a:p>
          <a:p>
            <a:pPr algn="just">
              <a:spcBef>
                <a:spcPts val="600"/>
              </a:spcBef>
              <a:spcAft>
                <a:spcPts val="600"/>
              </a:spcAft>
            </a:pPr>
            <a:r>
              <a:rPr lang="ro-RO" sz="1400" b="1" dirty="0">
                <a:latin typeface="Athelas" panose="02000503000000020003" pitchFamily="2" charset="0"/>
                <a:sym typeface="Exo"/>
              </a:rPr>
              <a:t>Legislația și infrastructura</a:t>
            </a:r>
            <a:endParaRPr lang="en-US" sz="1400" b="1" dirty="0">
              <a:latin typeface="Athelas" panose="02000503000000020003" pitchFamily="2" charset="0"/>
              <a:sym typeface="Exo"/>
            </a:endParaRP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Două treimi dintre respondenți au declarat că sunt informați despre legislația și cadrul de reglementare privind industria cărții și lecturii publice în Republica Moldova. </a:t>
            </a:r>
            <a:endParaRPr lang="ro-RO" sz="1400" dirty="0">
              <a:latin typeface="Athelas" panose="02000503000000020003" pitchFamily="2" charset="0"/>
            </a:endParaRP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Majoritatea respondenților consideră a fi necesare reformele legislative în industria cărții. </a:t>
            </a:r>
          </a:p>
          <a:p>
            <a:pPr marL="285750" indent="-285750" algn="just">
              <a:spcBef>
                <a:spcPts val="600"/>
              </a:spcBef>
              <a:spcAft>
                <a:spcPts val="600"/>
              </a:spcAft>
              <a:buFont typeface="Arial" panose="020B0604020202020204" pitchFamily="34" charset="0"/>
              <a:buChar char="•"/>
            </a:pPr>
            <a:r>
              <a:rPr lang="en-US" sz="1400" dirty="0" err="1">
                <a:latin typeface="Athelas" panose="02000503000000020003" pitchFamily="2" charset="0"/>
              </a:rPr>
              <a:t>Principalele</a:t>
            </a:r>
            <a:r>
              <a:rPr lang="en-US" sz="1400" dirty="0">
                <a:latin typeface="Athelas" panose="02000503000000020003" pitchFamily="2" charset="0"/>
              </a:rPr>
              <a:t> </a:t>
            </a:r>
            <a:r>
              <a:rPr lang="en-US" sz="1400" dirty="0" err="1">
                <a:latin typeface="Athelas" panose="02000503000000020003" pitchFamily="2" charset="0"/>
              </a:rPr>
              <a:t>schimb</a:t>
            </a:r>
            <a:r>
              <a:rPr lang="ro-RO" sz="1400" dirty="0" err="1">
                <a:latin typeface="Athelas" panose="02000503000000020003" pitchFamily="2" charset="0"/>
              </a:rPr>
              <a:t>ări</a:t>
            </a:r>
            <a:r>
              <a:rPr lang="ro-RO" sz="1400" dirty="0">
                <a:latin typeface="Athelas" panose="02000503000000020003" pitchFamily="2" charset="0"/>
              </a:rPr>
              <a:t> considerate necesare în infrastructura industriei cărții sunt: </a:t>
            </a:r>
            <a:r>
              <a:rPr lang="ro-MD" sz="1400" dirty="0">
                <a:latin typeface="Athelas" panose="02000503000000020003" pitchFamily="2" charset="0"/>
              </a:rPr>
              <a:t>renovarea bibliotecilor (18%), campanii de promovare a lecturii (17%), înnoirea fondului de cărți (15%).</a:t>
            </a:r>
          </a:p>
          <a:p>
            <a:pPr algn="just">
              <a:spcBef>
                <a:spcPts val="600"/>
              </a:spcBef>
              <a:spcAft>
                <a:spcPts val="600"/>
              </a:spcAft>
            </a:pPr>
            <a:r>
              <a:rPr lang="ro-RO" sz="1400" b="1" dirty="0">
                <a:latin typeface="Athelas" panose="02000503000000020003" pitchFamily="2" charset="0"/>
              </a:rPr>
              <a:t>Resursele umane în domeniul industriei cărții și lecturii publice</a:t>
            </a:r>
            <a:endParaRPr lang="en-US" sz="1400" b="1" dirty="0">
              <a:latin typeface="Athelas" panose="02000503000000020003" pitchFamily="2" charset="0"/>
            </a:endParaRPr>
          </a:p>
          <a:p>
            <a:pPr marL="285750" indent="-285750" algn="just">
              <a:spcBef>
                <a:spcPts val="600"/>
              </a:spcBef>
              <a:spcAft>
                <a:spcPts val="600"/>
              </a:spcAft>
              <a:buFont typeface="Arial" panose="020B0604020202020204" pitchFamily="34" charset="0"/>
              <a:buChar char="•"/>
            </a:pPr>
            <a:r>
              <a:rPr lang="ro-RO" sz="1400" dirty="0">
                <a:latin typeface="Athelas" panose="02000503000000020003" pitchFamily="2" charset="0"/>
              </a:rPr>
              <a:t>Majoritatea respondenților afirmă că există suficient instruiri sau seminare în domeniul industriei cărții, și că au participat la cel puțin 3 instruiri, seminare sau cursuri de formare profesională în domeniul industriei cărții în ultimii 3 ani.</a:t>
            </a: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Bibliotecile (55%) și Instituțiile de învățământ (55%) sunt considerate de către respondenți drept instituții care se confruntă cel mai mult cu o lipsă de cadre.</a:t>
            </a:r>
          </a:p>
          <a:p>
            <a:pPr marL="285750" indent="-285750" algn="just">
              <a:spcBef>
                <a:spcPts val="600"/>
              </a:spcBef>
              <a:spcAft>
                <a:spcPts val="600"/>
              </a:spcAft>
              <a:buFont typeface="Arial" panose="020B0604020202020204" pitchFamily="34" charset="0"/>
              <a:buChar char="•"/>
            </a:pPr>
            <a:r>
              <a:rPr lang="ro-RO" sz="1400" dirty="0">
                <a:latin typeface="Athelas" panose="02000503000000020003" pitchFamily="2" charset="0"/>
              </a:rPr>
              <a:t>Majoritatea intervievaților sunt interesați de participare la instruiri sau seminare în domeniu; principalele subiecte la care respondenții ar dori să fie organizate instruiri sunt: digitalizarea bibliotecilor (22%), metodele de promovare a lecturii (19%), crearea evenimentelor culturale (9%).</a:t>
            </a:r>
          </a:p>
        </p:txBody>
      </p:sp>
    </p:spTree>
    <p:extLst>
      <p:ext uri="{BB962C8B-B14F-4D97-AF65-F5344CB8AC3E}">
        <p14:creationId xmlns:p14="http://schemas.microsoft.com/office/powerpoint/2010/main" val="2326119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Q29. </a:t>
            </a:r>
            <a:r>
              <a:rPr lang="ro-RO" sz="1800" b="1" dirty="0">
                <a:solidFill>
                  <a:schemeClr val="tx1"/>
                </a:solidFill>
                <a:latin typeface="Athelas" panose="02000503000000020003" pitchFamily="2" charset="0"/>
              </a:rPr>
              <a:t>Care credeți că sunt cele mai eficiente modalități de promovare a lecturii? (puteți selecta câteva răspunsuri),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p>
        </p:txBody>
      </p:sp>
      <p:pic>
        <p:nvPicPr>
          <p:cNvPr id="2" name="Picture 1">
            <a:extLst>
              <a:ext uri="{FF2B5EF4-FFF2-40B4-BE49-F238E27FC236}">
                <a16:creationId xmlns:a16="http://schemas.microsoft.com/office/drawing/2014/main" xmlns="" id="{2230ABC5-67DA-A52F-5A9F-4793927DA42C}"/>
              </a:ext>
            </a:extLst>
          </p:cNvPr>
          <p:cNvPicPr>
            <a:picLocks noChangeAspect="1"/>
          </p:cNvPicPr>
          <p:nvPr/>
        </p:nvPicPr>
        <p:blipFill>
          <a:blip r:embed="rId3"/>
          <a:srcRect l="41335" t="5082" r="13964" b="3780"/>
          <a:stretch/>
        </p:blipFill>
        <p:spPr>
          <a:xfrm>
            <a:off x="2529505" y="1521421"/>
            <a:ext cx="7132989" cy="3541200"/>
          </a:xfrm>
          <a:prstGeom prst="rect">
            <a:avLst/>
          </a:prstGeom>
        </p:spPr>
      </p:pic>
      <p:sp>
        <p:nvSpPr>
          <p:cNvPr id="3" name="TextBox 7">
            <a:extLst>
              <a:ext uri="{FF2B5EF4-FFF2-40B4-BE49-F238E27FC236}">
                <a16:creationId xmlns:a16="http://schemas.microsoft.com/office/drawing/2014/main" xmlns="" id="{6C1DB274-61F7-2C89-5EB3-9B7B17E1D37E}"/>
              </a:ext>
            </a:extLst>
          </p:cNvPr>
          <p:cNvSpPr txBox="1"/>
          <p:nvPr/>
        </p:nvSpPr>
        <p:spPr>
          <a:xfrm>
            <a:off x="304802" y="5741707"/>
            <a:ext cx="10954140" cy="584775"/>
          </a:xfrm>
          <a:prstGeom prst="rect">
            <a:avLst/>
          </a:prstGeom>
          <a:noFill/>
        </p:spPr>
        <p:txBody>
          <a:bodyPr wrap="square" rtlCol="0">
            <a:spAutoFit/>
          </a:bodyPr>
          <a:lstStyle/>
          <a:p>
            <a:r>
              <a:rPr lang="ro-MD" sz="1600" dirty="0">
                <a:latin typeface="Athelas" panose="02000503000000020003" pitchFamily="2" charset="0"/>
              </a:rPr>
              <a:t>Top 3 cele mai eficiente modalități de promovare a lecturii, în opinia respondenților, sunt: promovarea lecturii în școli și universități (65%), reducerea prețurilor la cărți (61%) și crearea cluburilor de lectură pentru diferite vârste (60%). </a:t>
            </a:r>
          </a:p>
        </p:txBody>
      </p:sp>
    </p:spTree>
    <p:extLst>
      <p:ext uri="{BB962C8B-B14F-4D97-AF65-F5344CB8AC3E}">
        <p14:creationId xmlns:p14="http://schemas.microsoft.com/office/powerpoint/2010/main" val="172934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Q29. </a:t>
            </a:r>
            <a:r>
              <a:rPr lang="ro-RO" sz="1800" b="1" dirty="0">
                <a:solidFill>
                  <a:schemeClr val="tx1"/>
                </a:solidFill>
                <a:latin typeface="Athelas" panose="02000503000000020003" pitchFamily="2" charset="0"/>
              </a:rPr>
              <a:t>Care credeți că sunt cele mai eficiente modalități de promovare a lecturii? (puteți selecta câteva răspunsuri), </a:t>
            </a:r>
            <a:r>
              <a:rPr lang="en-US" sz="1800" b="1" dirty="0">
                <a:solidFill>
                  <a:schemeClr val="bg1">
                    <a:lumMod val="50000"/>
                  </a:schemeClr>
                </a:solidFill>
                <a:latin typeface="Athelas" panose="02000503000000020003" pitchFamily="2" charset="0"/>
                <a:ea typeface="Exo" charset="0"/>
                <a:cs typeface="Exo" charset="0"/>
              </a:rPr>
              <a:t>%</a:t>
            </a:r>
            <a:r>
              <a:rPr lang="ro-RO" sz="1800" b="1" dirty="0">
                <a:solidFill>
                  <a:schemeClr val="tx1">
                    <a:lumMod val="95000"/>
                    <a:lumOff val="5000"/>
                  </a:schemeClr>
                </a:solidFill>
                <a:latin typeface="Athelas" panose="02000503000000020003" pitchFamily="2" charset="0"/>
                <a:ea typeface="Exo" charset="0"/>
                <a:cs typeface="Exo" charset="0"/>
              </a:rPr>
              <a:t/>
            </a:r>
            <a:br>
              <a:rPr lang="ro-RO" sz="1800" b="1" dirty="0">
                <a:solidFill>
                  <a:schemeClr val="tx1">
                    <a:lumMod val="95000"/>
                    <a:lumOff val="5000"/>
                  </a:schemeClr>
                </a:solidFill>
                <a:latin typeface="Athelas" panose="02000503000000020003" pitchFamily="2" charset="0"/>
                <a:ea typeface="Exo" charset="0"/>
                <a:cs typeface="Exo" charset="0"/>
              </a:rPr>
            </a:br>
            <a:r>
              <a:rPr lang="ro-RO" sz="1600" b="1" dirty="0">
                <a:solidFill>
                  <a:srgbClr val="003366"/>
                </a:solidFill>
                <a:latin typeface="Athelas" panose="02000503000000020003" pitchFamily="2" charset="0"/>
                <a:ea typeface="Exo" charset="0"/>
                <a:cs typeface="Exo" charset="0"/>
              </a:rPr>
              <a:t>PER CRITERII DEMOGRAFICE</a:t>
            </a:r>
            <a:endParaRPr lang="en-US" sz="1800" b="1" dirty="0">
              <a:solidFill>
                <a:schemeClr val="tx1">
                  <a:lumMod val="95000"/>
                  <a:lumOff val="5000"/>
                </a:schemeClr>
              </a:solidFill>
              <a:latin typeface="Athelas" panose="02000503000000020003" pitchFamily="2" charset="0"/>
              <a:ea typeface="Exo" charset="0"/>
              <a:cs typeface="Exo" charset="0"/>
            </a:endParaRPr>
          </a:p>
        </p:txBody>
      </p:sp>
      <p:sp>
        <p:nvSpPr>
          <p:cNvPr id="4" name="Rectangle 3">
            <a:extLst>
              <a:ext uri="{FF2B5EF4-FFF2-40B4-BE49-F238E27FC236}">
                <a16:creationId xmlns:a16="http://schemas.microsoft.com/office/drawing/2014/main" xmlns="" id="{51801382-79FA-4378-131C-DA5394DAEB8A}"/>
              </a:ext>
            </a:extLst>
          </p:cNvPr>
          <p:cNvSpPr/>
          <p:nvPr/>
        </p:nvSpPr>
        <p:spPr>
          <a:xfrm>
            <a:off x="0" y="6532775"/>
            <a:ext cx="12192000" cy="32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chemeClr val="bg1">
                    <a:lumMod val="50000"/>
                  </a:schemeClr>
                </a:solidFill>
                <a:latin typeface="Athelas" panose="02000503000000020003" pitchFamily="2" charset="0"/>
              </a:rPr>
              <a:t>Un N mai mic de 20* este prea mic pentru analiză statistică.</a:t>
            </a:r>
            <a:endParaRPr lang="en-US" sz="1200" dirty="0">
              <a:solidFill>
                <a:schemeClr val="bg1">
                  <a:lumMod val="50000"/>
                </a:schemeClr>
              </a:solidFill>
              <a:latin typeface="Athelas" panose="02000503000000020003" pitchFamily="2" charset="0"/>
            </a:endParaRPr>
          </a:p>
        </p:txBody>
      </p:sp>
      <p:graphicFrame>
        <p:nvGraphicFramePr>
          <p:cNvPr id="2" name="Table 1">
            <a:extLst>
              <a:ext uri="{FF2B5EF4-FFF2-40B4-BE49-F238E27FC236}">
                <a16:creationId xmlns:a16="http://schemas.microsoft.com/office/drawing/2014/main" xmlns="" id="{A160CF7F-360A-71F1-AA49-D9352CF9C641}"/>
              </a:ext>
            </a:extLst>
          </p:cNvPr>
          <p:cNvGraphicFramePr>
            <a:graphicFrameLocks noGrp="1"/>
          </p:cNvGraphicFramePr>
          <p:nvPr>
            <p:extLst>
              <p:ext uri="{D42A27DB-BD31-4B8C-83A1-F6EECF244321}">
                <p14:modId xmlns:p14="http://schemas.microsoft.com/office/powerpoint/2010/main" val="985684228"/>
              </p:ext>
            </p:extLst>
          </p:nvPr>
        </p:nvGraphicFramePr>
        <p:xfrm>
          <a:off x="-7" y="2015639"/>
          <a:ext cx="12192007" cy="3512935"/>
        </p:xfrm>
        <a:graphic>
          <a:graphicData uri="http://schemas.openxmlformats.org/drawingml/2006/table">
            <a:tbl>
              <a:tblPr/>
              <a:tblGrid>
                <a:gridCol w="619760">
                  <a:extLst>
                    <a:ext uri="{9D8B030D-6E8A-4147-A177-3AD203B41FA5}">
                      <a16:colId xmlns:a16="http://schemas.microsoft.com/office/drawing/2014/main" xmlns="" val="802321791"/>
                    </a:ext>
                  </a:extLst>
                </a:gridCol>
                <a:gridCol w="2021840">
                  <a:extLst>
                    <a:ext uri="{9D8B030D-6E8A-4147-A177-3AD203B41FA5}">
                      <a16:colId xmlns:a16="http://schemas.microsoft.com/office/drawing/2014/main" xmlns="" val="935385995"/>
                    </a:ext>
                  </a:extLst>
                </a:gridCol>
                <a:gridCol w="284480">
                  <a:extLst>
                    <a:ext uri="{9D8B030D-6E8A-4147-A177-3AD203B41FA5}">
                      <a16:colId xmlns:a16="http://schemas.microsoft.com/office/drawing/2014/main" xmlns="" val="4100981427"/>
                    </a:ext>
                  </a:extLst>
                </a:gridCol>
                <a:gridCol w="842357">
                  <a:extLst>
                    <a:ext uri="{9D8B030D-6E8A-4147-A177-3AD203B41FA5}">
                      <a16:colId xmlns:a16="http://schemas.microsoft.com/office/drawing/2014/main" xmlns="" val="2880819626"/>
                    </a:ext>
                  </a:extLst>
                </a:gridCol>
                <a:gridCol w="842357">
                  <a:extLst>
                    <a:ext uri="{9D8B030D-6E8A-4147-A177-3AD203B41FA5}">
                      <a16:colId xmlns:a16="http://schemas.microsoft.com/office/drawing/2014/main" xmlns="" val="3514792916"/>
                    </a:ext>
                  </a:extLst>
                </a:gridCol>
                <a:gridCol w="842357">
                  <a:extLst>
                    <a:ext uri="{9D8B030D-6E8A-4147-A177-3AD203B41FA5}">
                      <a16:colId xmlns:a16="http://schemas.microsoft.com/office/drawing/2014/main" xmlns="" val="4241311645"/>
                    </a:ext>
                  </a:extLst>
                </a:gridCol>
                <a:gridCol w="842357">
                  <a:extLst>
                    <a:ext uri="{9D8B030D-6E8A-4147-A177-3AD203B41FA5}">
                      <a16:colId xmlns:a16="http://schemas.microsoft.com/office/drawing/2014/main" xmlns="" val="216984942"/>
                    </a:ext>
                  </a:extLst>
                </a:gridCol>
                <a:gridCol w="842357">
                  <a:extLst>
                    <a:ext uri="{9D8B030D-6E8A-4147-A177-3AD203B41FA5}">
                      <a16:colId xmlns:a16="http://schemas.microsoft.com/office/drawing/2014/main" xmlns="" val="1681655830"/>
                    </a:ext>
                  </a:extLst>
                </a:gridCol>
                <a:gridCol w="842357">
                  <a:extLst>
                    <a:ext uri="{9D8B030D-6E8A-4147-A177-3AD203B41FA5}">
                      <a16:colId xmlns:a16="http://schemas.microsoft.com/office/drawing/2014/main" xmlns="" val="862205652"/>
                    </a:ext>
                  </a:extLst>
                </a:gridCol>
                <a:gridCol w="842357">
                  <a:extLst>
                    <a:ext uri="{9D8B030D-6E8A-4147-A177-3AD203B41FA5}">
                      <a16:colId xmlns:a16="http://schemas.microsoft.com/office/drawing/2014/main" xmlns="" val="1977943961"/>
                    </a:ext>
                  </a:extLst>
                </a:gridCol>
                <a:gridCol w="842357">
                  <a:extLst>
                    <a:ext uri="{9D8B030D-6E8A-4147-A177-3AD203B41FA5}">
                      <a16:colId xmlns:a16="http://schemas.microsoft.com/office/drawing/2014/main" xmlns="" val="2038867840"/>
                    </a:ext>
                  </a:extLst>
                </a:gridCol>
                <a:gridCol w="842357">
                  <a:extLst>
                    <a:ext uri="{9D8B030D-6E8A-4147-A177-3AD203B41FA5}">
                      <a16:colId xmlns:a16="http://schemas.microsoft.com/office/drawing/2014/main" xmlns="" val="1383550386"/>
                    </a:ext>
                  </a:extLst>
                </a:gridCol>
                <a:gridCol w="842357">
                  <a:extLst>
                    <a:ext uri="{9D8B030D-6E8A-4147-A177-3AD203B41FA5}">
                      <a16:colId xmlns:a16="http://schemas.microsoft.com/office/drawing/2014/main" xmlns="" val="3602256491"/>
                    </a:ext>
                  </a:extLst>
                </a:gridCol>
                <a:gridCol w="842357">
                  <a:extLst>
                    <a:ext uri="{9D8B030D-6E8A-4147-A177-3AD203B41FA5}">
                      <a16:colId xmlns:a16="http://schemas.microsoft.com/office/drawing/2014/main" xmlns="" val="3208176706"/>
                    </a:ext>
                  </a:extLst>
                </a:gridCol>
              </a:tblGrid>
              <a:tr h="0">
                <a:tc gridSpan="2">
                  <a:txBody>
                    <a:bodyPr/>
                    <a:lstStyle/>
                    <a:p>
                      <a:pPr algn="ctr" fontAlgn="ctr"/>
                      <a:r>
                        <a:rPr lang="en-US" sz="800" b="1" i="0" u="none" strike="noStrike">
                          <a:solidFill>
                            <a:srgbClr val="000000"/>
                          </a:solidFill>
                          <a:effectLst/>
                          <a:latin typeface="Athelas" panose="02000503000000020003" pitchFamily="2" charset="0"/>
                        </a:rPr>
                        <a:t>% pe rând</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N</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dirty="0" err="1">
                          <a:solidFill>
                            <a:srgbClr val="000000"/>
                          </a:solidFill>
                          <a:effectLst/>
                          <a:latin typeface="Athelas" panose="02000503000000020003" pitchFamily="2" charset="0"/>
                        </a:rPr>
                        <a:t>Promovarea</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lecturii</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în</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școli</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și</a:t>
                      </a:r>
                      <a:r>
                        <a:rPr lang="en-US" sz="800" b="1" i="0" u="none" strike="noStrike" dirty="0">
                          <a:solidFill>
                            <a:srgbClr val="000000"/>
                          </a:solidFill>
                          <a:effectLst/>
                          <a:latin typeface="Athelas" panose="02000503000000020003" pitchFamily="2" charset="0"/>
                        </a:rPr>
                        <a:t> </a:t>
                      </a:r>
                      <a:r>
                        <a:rPr lang="en-US" sz="800" b="1" i="0" u="none" strike="noStrike" dirty="0" err="1">
                          <a:solidFill>
                            <a:srgbClr val="000000"/>
                          </a:solidFill>
                          <a:effectLst/>
                          <a:latin typeface="Athelas" panose="02000503000000020003" pitchFamily="2" charset="0"/>
                        </a:rPr>
                        <a:t>universități</a:t>
                      </a:r>
                      <a:endParaRPr lang="en-US" sz="800" b="1" i="0" u="none" strike="noStrike" dirty="0">
                        <a:solidFill>
                          <a:srgbClr val="000000"/>
                        </a:solidFill>
                        <a:effectLst/>
                        <a:latin typeface="Athelas" panose="02000503000000020003" pitchFamily="2" charset="0"/>
                      </a:endParaRP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Reducerea prețurilor la cărți</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Cluburi de lectură pentru diferite vârste</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Promovarea și susținerea scriitorilor din RM</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800" b="1" i="0" u="none" strike="noStrike">
                          <a:solidFill>
                            <a:srgbClr val="000000"/>
                          </a:solidFill>
                          <a:effectLst/>
                          <a:latin typeface="Athelas" panose="02000503000000020003" pitchFamily="2" charset="0"/>
                        </a:rPr>
                        <a:t>Campanii de promovare a lecturii pe rețelele de socializare</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Desfășurare de programe culturale la nivel național</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Susținerea autorilor și editorilor locali</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Dezvoltarea bibliotecilor digitale</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pt-BR" sz="800" b="1" i="0" u="none" strike="noStrike">
                          <a:solidFill>
                            <a:srgbClr val="000000"/>
                          </a:solidFill>
                          <a:effectLst/>
                          <a:latin typeface="Athelas" panose="02000503000000020003" pitchFamily="2" charset="0"/>
                        </a:rPr>
                        <a:t>Extinderea spectrului de activități oferite de către biblioteci</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Altele</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Nu știu / Fără răspuns</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xmlns="" val="2109267751"/>
                  </a:ext>
                </a:extLst>
              </a:tr>
              <a:tr h="0">
                <a:tc gridSpan="2">
                  <a:txBody>
                    <a:bodyPr/>
                    <a:lstStyle/>
                    <a:p>
                      <a:pPr algn="ctr" fontAlgn="b"/>
                      <a:r>
                        <a:rPr lang="en-US" sz="800" b="1" i="0" u="none" strike="noStrike">
                          <a:solidFill>
                            <a:srgbClr val="000000"/>
                          </a:solidFill>
                          <a:effectLst/>
                          <a:latin typeface="Athelas" panose="02000503000000020003" pitchFamily="2" charset="0"/>
                        </a:rPr>
                        <a:t>Total</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800" b="1" i="0" u="none" strike="noStrike">
                          <a:solidFill>
                            <a:srgbClr val="000000"/>
                          </a:solidFill>
                          <a:effectLst/>
                          <a:latin typeface="Athelas" panose="02000503000000020003" pitchFamily="2" charset="0"/>
                        </a:rPr>
                        <a:t>248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53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41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a:txBody>
                    <a:bodyPr/>
                    <a:lstStyle/>
                    <a:p>
                      <a:pPr algn="ctr" fontAlgn="ctr"/>
                      <a:r>
                        <a:rPr lang="en-US" sz="800" b="1"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extLst>
                  <a:ext uri="{0D108BD9-81ED-4DB2-BD59-A6C34878D82A}">
                    <a16:rowId xmlns:a16="http://schemas.microsoft.com/office/drawing/2014/main" xmlns="" val="2815411158"/>
                  </a:ext>
                </a:extLst>
              </a:tr>
              <a:tr h="0">
                <a:tc rowSpan="2">
                  <a:txBody>
                    <a:bodyPr/>
                    <a:lstStyle/>
                    <a:p>
                      <a:pPr algn="ctr" fontAlgn="ctr"/>
                      <a:r>
                        <a:rPr lang="en-US" sz="800" b="0" i="0" u="none" strike="noStrike">
                          <a:solidFill>
                            <a:srgbClr val="000000"/>
                          </a:solidFill>
                          <a:effectLst/>
                          <a:latin typeface="Athelas" panose="02000503000000020003" pitchFamily="2" charset="0"/>
                        </a:rPr>
                        <a:t>Gen</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Femeie</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234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0EDB7"/>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F0C1"/>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5"/>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F4D1"/>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F"/>
                    </a:solidFill>
                  </a:tcPr>
                </a:tc>
                <a:extLst>
                  <a:ext uri="{0D108BD9-81ED-4DB2-BD59-A6C34878D82A}">
                    <a16:rowId xmlns:a16="http://schemas.microsoft.com/office/drawing/2014/main" xmlns="" val="396595624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Bărbat</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77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0E9A9"/>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F0C3"/>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800" b="0" i="0" u="none" strike="noStrike">
                          <a:solidFill>
                            <a:srgbClr val="000000"/>
                          </a:solidFill>
                          <a:effectLst/>
                          <a:latin typeface="Athelas" panose="02000503000000020003" pitchFamily="2" charset="0"/>
                        </a:rPr>
                        <a:t>69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EEBA"/>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F4D4"/>
                    </a:solidFill>
                  </a:tcPr>
                </a:tc>
                <a:tc>
                  <a:txBody>
                    <a:bodyPr/>
                    <a:lstStyle/>
                    <a:p>
                      <a:pPr algn="ctr" fontAlgn="ctr"/>
                      <a:r>
                        <a:rPr lang="en-US" sz="800" b="0" i="0" u="none" strike="noStrike">
                          <a:solidFill>
                            <a:srgbClr val="000000"/>
                          </a:solidFill>
                          <a:effectLst/>
                          <a:latin typeface="Athelas" panose="02000503000000020003" pitchFamily="2" charset="0"/>
                        </a:rPr>
                        <a:t>23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3F9E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763629485"/>
                  </a:ext>
                </a:extLst>
              </a:tr>
              <a:tr h="0">
                <a:tc rowSpan="3">
                  <a:txBody>
                    <a:bodyPr/>
                    <a:lstStyle/>
                    <a:p>
                      <a:pPr algn="ctr" fontAlgn="ctr"/>
                      <a:r>
                        <a:rPr lang="en-US" sz="800" b="0" i="0" u="none" strike="noStrike">
                          <a:solidFill>
                            <a:srgbClr val="000000"/>
                          </a:solidFill>
                          <a:effectLst/>
                          <a:latin typeface="Athelas" panose="02000503000000020003" pitchFamily="2" charset="0"/>
                        </a:rPr>
                        <a:t>Vârstă</a:t>
                      </a:r>
                    </a:p>
                  </a:txBody>
                  <a:tcPr marL="3967" marR="3967" marT="396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18-35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77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AFAF"/>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BDB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632276098"/>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36-55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CACA"/>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41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390608808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Peste 55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109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8B8B8"/>
                    </a:solidFill>
                  </a:tcPr>
                </a:tc>
                <a:tc>
                  <a:txBody>
                    <a:bodyPr/>
                    <a:lstStyle/>
                    <a:p>
                      <a:pPr algn="ctr" fontAlgn="ctr"/>
                      <a:r>
                        <a:rPr lang="en-US" sz="800" b="0" i="0" u="none" strike="noStrike">
                          <a:solidFill>
                            <a:srgbClr val="000000"/>
                          </a:solidFill>
                          <a:effectLst/>
                          <a:latin typeface="Athelas" panose="02000503000000020003" pitchFamily="2" charset="0"/>
                        </a:rPr>
                        <a:t>72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427747700"/>
                  </a:ext>
                </a:extLst>
              </a:tr>
              <a:tr h="0">
                <a:tc rowSpan="4">
                  <a:txBody>
                    <a:bodyPr/>
                    <a:lstStyle/>
                    <a:p>
                      <a:pPr algn="ctr" fontAlgn="ctr"/>
                      <a:r>
                        <a:rPr lang="en-US" sz="800" b="0" i="0" u="none" strike="noStrike">
                          <a:solidFill>
                            <a:srgbClr val="000000"/>
                          </a:solidFill>
                          <a:effectLst/>
                          <a:latin typeface="Athelas" panose="02000503000000020003" pitchFamily="2" charset="0"/>
                        </a:rPr>
                        <a:t>Ocupație</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Bibliotecar</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199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800" b="0"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EDB6"/>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AEFC0"/>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F1C8"/>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CF"/>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F4D3"/>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extLst>
                  <a:ext uri="{0D108BD9-81ED-4DB2-BD59-A6C34878D82A}">
                    <a16:rowId xmlns:a16="http://schemas.microsoft.com/office/drawing/2014/main" xmlns="" val="416423422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Editor / Traducător / Distribuitor / Scriitor</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87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E69D"/>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800" b="0" i="0" u="none" strike="noStrike">
                          <a:solidFill>
                            <a:srgbClr val="000000"/>
                          </a:solidFill>
                          <a:effectLst/>
                          <a:latin typeface="Athelas" panose="02000503000000020003" pitchFamily="2" charset="0"/>
                        </a:rPr>
                        <a:t>71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dirty="0">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8EFBE"/>
                    </a:solidFill>
                  </a:tcPr>
                </a:tc>
                <a:tc>
                  <a:txBody>
                    <a:bodyPr/>
                    <a:lstStyle/>
                    <a:p>
                      <a:pPr algn="ctr" fontAlgn="ctr"/>
                      <a:r>
                        <a:rPr lang="en-US" sz="800" b="0" i="0" u="none" strike="noStrike">
                          <a:solidFill>
                            <a:srgbClr val="000000"/>
                          </a:solidFill>
                          <a:effectLst/>
                          <a:latin typeface="Athelas" panose="02000503000000020003" pitchFamily="2" charset="0"/>
                        </a:rPr>
                        <a:t>66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71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7EBAF"/>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F3D0"/>
                    </a:solidFill>
                  </a:tcPr>
                </a:tc>
                <a:tc>
                  <a:txBody>
                    <a:bodyPr/>
                    <a:lstStyle/>
                    <a:p>
                      <a:pPr algn="ctr" fontAlgn="ctr"/>
                      <a:r>
                        <a:rPr lang="en-US" sz="800" b="0" i="0" u="none" strike="noStrike">
                          <a:solidFill>
                            <a:srgbClr val="000000"/>
                          </a:solidFill>
                          <a:effectLst/>
                          <a:latin typeface="Athelas" panose="02000503000000020003" pitchFamily="2" charset="0"/>
                        </a:rPr>
                        <a:t>34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F6D9"/>
                    </a:solidFill>
                  </a:tcPr>
                </a:tc>
                <a:tc>
                  <a:txBody>
                    <a:bodyPr/>
                    <a:lstStyle/>
                    <a:p>
                      <a:pPr algn="ctr" fontAlgn="ctr"/>
                      <a:r>
                        <a:rPr lang="en-US" sz="800" b="0" i="0" u="none" strike="noStrike">
                          <a:solidFill>
                            <a:srgbClr val="000000"/>
                          </a:solidFill>
                          <a:effectLst/>
                          <a:latin typeface="Athelas" panose="02000503000000020003" pitchFamily="2" charset="0"/>
                        </a:rPr>
                        <a:t>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FFF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24811204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Cadru didactic</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1EDB8"/>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F0C3"/>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F2CB"/>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53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F0C3"/>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F6D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16982345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Alta</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100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3E28E"/>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78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800" b="0" i="0" u="none" strike="noStrike">
                          <a:solidFill>
                            <a:srgbClr val="000000"/>
                          </a:solidFill>
                          <a:effectLst/>
                          <a:latin typeface="Athelas" panose="02000503000000020003" pitchFamily="2" charset="0"/>
                        </a:rPr>
                        <a:t>78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800" b="0" i="0" u="none" strike="noStrike">
                          <a:solidFill>
                            <a:srgbClr val="000000"/>
                          </a:solidFill>
                          <a:effectLst/>
                          <a:latin typeface="Athelas" panose="02000503000000020003" pitchFamily="2" charset="0"/>
                        </a:rPr>
                        <a:t>89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1E69B"/>
                    </a:solidFill>
                  </a:tcPr>
                </a:tc>
                <a:tc>
                  <a:txBody>
                    <a:bodyPr/>
                    <a:lstStyle/>
                    <a:p>
                      <a:pPr algn="ctr" fontAlgn="ctr"/>
                      <a:r>
                        <a:rPr lang="en-US" sz="800" b="0" i="0" u="none" strike="noStrike">
                          <a:solidFill>
                            <a:srgbClr val="000000"/>
                          </a:solidFill>
                          <a:effectLst/>
                          <a:latin typeface="Athelas" panose="02000503000000020003" pitchFamily="2" charset="0"/>
                        </a:rPr>
                        <a:t>78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800" b="0" i="0" u="none" strike="noStrike">
                          <a:solidFill>
                            <a:srgbClr val="000000"/>
                          </a:solidFill>
                          <a:effectLst/>
                          <a:latin typeface="Athelas" panose="02000503000000020003" pitchFamily="2" charset="0"/>
                        </a:rPr>
                        <a:t>78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800" b="0" i="0" u="none" strike="noStrike">
                          <a:solidFill>
                            <a:srgbClr val="000000"/>
                          </a:solidFill>
                          <a:effectLst/>
                          <a:latin typeface="Athelas" panose="02000503000000020003" pitchFamily="2" charset="0"/>
                        </a:rPr>
                        <a:t>78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FE9A8"/>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858196673"/>
                  </a:ext>
                </a:extLst>
              </a:tr>
              <a:tr h="0">
                <a:tc rowSpan="4">
                  <a:txBody>
                    <a:bodyPr/>
                    <a:lstStyle/>
                    <a:p>
                      <a:pPr algn="ctr" fontAlgn="ctr"/>
                      <a:r>
                        <a:rPr lang="en-US" sz="800" b="0" i="0" u="none" strike="noStrike">
                          <a:solidFill>
                            <a:srgbClr val="000000"/>
                          </a:solidFill>
                          <a:effectLst/>
                          <a:latin typeface="Athelas" panose="02000503000000020003" pitchFamily="2" charset="0"/>
                        </a:rPr>
                        <a:t>Sectorul instituției</a:t>
                      </a:r>
                    </a:p>
                  </a:txBody>
                  <a:tcPr marL="3967" marR="3967" marT="396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De stat - biblioteci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122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C4C4"/>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5D5D5"/>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3D3D3"/>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408903722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primar/mediu</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70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B6B6"/>
                    </a:solidFill>
                  </a:tcPr>
                </a:tc>
                <a:tc>
                  <a:txBody>
                    <a:bodyPr/>
                    <a:lstStyle/>
                    <a:p>
                      <a:pPr algn="ctr" fontAlgn="ctr"/>
                      <a:r>
                        <a:rPr lang="en-US" sz="800" b="0" i="0" u="none" strike="noStrike">
                          <a:solidFill>
                            <a:srgbClr val="000000"/>
                          </a:solidFill>
                          <a:effectLst/>
                          <a:latin typeface="Athelas" panose="02000503000000020003" pitchFamily="2" charset="0"/>
                        </a:rPr>
                        <a:t>59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C1C1"/>
                    </a:solidFill>
                  </a:tcPr>
                </a:tc>
                <a:tc>
                  <a:txBody>
                    <a:bodyPr/>
                    <a:lstStyle/>
                    <a:p>
                      <a:pPr algn="ctr" fontAlgn="ctr"/>
                      <a:r>
                        <a:rPr lang="en-US" sz="800" b="0" i="0" u="none" strike="noStrike">
                          <a:solidFill>
                            <a:srgbClr val="000000"/>
                          </a:solidFill>
                          <a:effectLst/>
                          <a:latin typeface="Athelas" panose="02000503000000020003" pitchFamily="2" charset="0"/>
                        </a:rPr>
                        <a:t>64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dirty="0">
                          <a:solidFill>
                            <a:srgbClr val="000000"/>
                          </a:solidFill>
                          <a:effectLst/>
                          <a:latin typeface="Athelas" panose="02000503000000020003" pitchFamily="2" charset="0"/>
                        </a:rPr>
                        <a:t>39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31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DFDF"/>
                    </a:solidFill>
                  </a:tcPr>
                </a:tc>
                <a:tc>
                  <a:txBody>
                    <a:bodyPr/>
                    <a:lstStyle/>
                    <a:p>
                      <a:pPr algn="ctr" fontAlgn="ctr"/>
                      <a:r>
                        <a:rPr lang="en-US" sz="800" b="0" i="0" u="none" strike="noStrike">
                          <a:solidFill>
                            <a:srgbClr val="000000"/>
                          </a:solidFill>
                          <a:effectLst/>
                          <a:latin typeface="Athelas" panose="02000503000000020003" pitchFamily="2" charset="0"/>
                        </a:rPr>
                        <a:t>28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2E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1095047649"/>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De stat - instituții de învățământ superior</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81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AAAA"/>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43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EBEBE"/>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71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C8C8"/>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44358709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Privat</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26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85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6A6A6"/>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3C3C3"/>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62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BDBDB"/>
                    </a:solidFill>
                  </a:tcPr>
                </a:tc>
                <a:tc>
                  <a:txBody>
                    <a:bodyPr/>
                    <a:lstStyle/>
                    <a:p>
                      <a:pPr algn="ctr" fontAlgn="ctr"/>
                      <a:r>
                        <a:rPr lang="en-US" sz="800" b="0" i="0" u="none" strike="noStrike">
                          <a:solidFill>
                            <a:srgbClr val="000000"/>
                          </a:solidFill>
                          <a:effectLst/>
                          <a:latin typeface="Athelas" panose="02000503000000020003" pitchFamily="2" charset="0"/>
                        </a:rPr>
                        <a:t>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FBFB"/>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166135707"/>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poziția actuală</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74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800" b="0" i="0" u="none" strike="noStrike">
                          <a:solidFill>
                            <a:srgbClr val="000000"/>
                          </a:solidFill>
                          <a:effectLst/>
                          <a:latin typeface="Athelas" panose="02000503000000020003" pitchFamily="2" charset="0"/>
                        </a:rPr>
                        <a:t>59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68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ECB3"/>
                    </a:solid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B"/>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8F3CD"/>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F1C7"/>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1F5D5"/>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tc>
                  <a:txBody>
                    <a:bodyPr/>
                    <a:lstStyle/>
                    <a:p>
                      <a:pPr algn="ctr" fontAlgn="ctr"/>
                      <a:r>
                        <a:rPr lang="en-US" sz="800" b="0" i="0" u="none" strike="noStrike">
                          <a:solidFill>
                            <a:srgbClr val="000000"/>
                          </a:solidFill>
                          <a:effectLst/>
                          <a:latin typeface="Athelas" panose="02000503000000020003" pitchFamily="2" charset="0"/>
                        </a:rPr>
                        <a:t>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FFE"/>
                    </a:solidFill>
                  </a:tcPr>
                </a:tc>
                <a:extLst>
                  <a:ext uri="{0D108BD9-81ED-4DB2-BD59-A6C34878D82A}">
                    <a16:rowId xmlns:a16="http://schemas.microsoft.com/office/drawing/2014/main" xmlns="" val="1669033165"/>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35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EEBC"/>
                    </a:solidFill>
                  </a:tcPr>
                </a:tc>
                <a:tc>
                  <a:txBody>
                    <a:bodyPr/>
                    <a:lstStyle/>
                    <a:p>
                      <a:pPr algn="ctr" fontAlgn="ctr"/>
                      <a:r>
                        <a:rPr lang="en-US" sz="800" b="0" i="0" u="none" strike="noStrike">
                          <a:solidFill>
                            <a:srgbClr val="000000"/>
                          </a:solidFill>
                          <a:effectLst/>
                          <a:latin typeface="Athelas" panose="02000503000000020003" pitchFamily="2" charset="0"/>
                        </a:rPr>
                        <a:t>66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EECB5"/>
                    </a:solidFill>
                  </a:tcPr>
                </a:tc>
                <a:tc>
                  <a:txBody>
                    <a:bodyPr/>
                    <a:lstStyle/>
                    <a:p>
                      <a:pPr algn="ctr" fontAlgn="ctr"/>
                      <a:r>
                        <a:rPr lang="en-US" sz="800" b="0" i="0" u="none" strike="noStrike">
                          <a:solidFill>
                            <a:srgbClr val="000000"/>
                          </a:solidFill>
                          <a:effectLst/>
                          <a:latin typeface="Athelas" panose="02000503000000020003" pitchFamily="2" charset="0"/>
                        </a:rPr>
                        <a:t>51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F1C5"/>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F0C2"/>
                    </a:solidFill>
                  </a:tcPr>
                </a:tc>
                <a:tc>
                  <a:txBody>
                    <a:bodyPr/>
                    <a:lstStyle/>
                    <a:p>
                      <a:pPr algn="ctr" fontAlgn="ctr"/>
                      <a:r>
                        <a:rPr lang="en-US" sz="800" b="0" i="0" u="none" strike="noStrike" dirty="0">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2EDB8"/>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F4D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173723857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EEBA"/>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F2CA"/>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3F1C8"/>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5D6"/>
                    </a:solidFill>
                  </a:tcPr>
                </a:tc>
                <a:tc>
                  <a:txBody>
                    <a:bodyPr/>
                    <a:lstStyle/>
                    <a:p>
                      <a:pPr algn="ctr" fontAlgn="ctr"/>
                      <a:r>
                        <a:rPr lang="en-US" sz="800" b="0" i="0" u="none" strike="noStrike">
                          <a:solidFill>
                            <a:srgbClr val="000000"/>
                          </a:solidFill>
                          <a:effectLst/>
                          <a:latin typeface="Athelas" panose="02000503000000020003" pitchFamily="2" charset="0"/>
                        </a:rPr>
                        <a:t>35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4F5D8"/>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27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F8E2"/>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FFD"/>
                    </a:solidFill>
                  </a:tcPr>
                </a:tc>
                <a:extLst>
                  <a:ext uri="{0D108BD9-81ED-4DB2-BD59-A6C34878D82A}">
                    <a16:rowId xmlns:a16="http://schemas.microsoft.com/office/drawing/2014/main" xmlns="" val="2082615774"/>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AEBB1"/>
                    </a:solidFill>
                  </a:tcPr>
                </a:tc>
                <a:tc>
                  <a:txBody>
                    <a:bodyPr/>
                    <a:lstStyle/>
                    <a:p>
                      <a:pPr algn="ctr" fontAlgn="ctr"/>
                      <a:r>
                        <a:rPr lang="en-US" sz="800" b="0" i="0" u="none" strike="noStrike">
                          <a:solidFill>
                            <a:srgbClr val="000000"/>
                          </a:solidFill>
                          <a:effectLst/>
                          <a:latin typeface="Athelas" panose="02000503000000020003" pitchFamily="2" charset="0"/>
                        </a:rPr>
                        <a:t>57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EFBF"/>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4"/>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4"/>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F0C4"/>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45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F2CC"/>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6EEBC"/>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4F2C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80504797"/>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1"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DECB4"/>
                    </a:solidFill>
                  </a:tcPr>
                </a:tc>
                <a:tc>
                  <a:txBody>
                    <a:bodyPr/>
                    <a:lstStyle/>
                    <a:p>
                      <a:pPr algn="ctr" fontAlgn="ctr"/>
                      <a:r>
                        <a:rPr lang="en-US" sz="800" b="0" i="0" u="none" strike="noStrike">
                          <a:solidFill>
                            <a:srgbClr val="000000"/>
                          </a:solidFill>
                          <a:effectLst/>
                          <a:latin typeface="Athelas" panose="02000503000000020003" pitchFamily="2" charset="0"/>
                        </a:rPr>
                        <a:t>73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A5EAAD"/>
                    </a:solidFill>
                  </a:tcPr>
                </a:tc>
                <a:tc>
                  <a:txBody>
                    <a:bodyPr/>
                    <a:lstStyle/>
                    <a:p>
                      <a:pPr algn="ctr" fontAlgn="ctr"/>
                      <a:r>
                        <a:rPr lang="en-US" sz="800" b="0" i="0" u="none" strike="noStrike">
                          <a:solidFill>
                            <a:srgbClr val="000000"/>
                          </a:solidFill>
                          <a:effectLst/>
                          <a:latin typeface="Athelas" panose="02000503000000020003" pitchFamily="2" charset="0"/>
                        </a:rPr>
                        <a:t>63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2EDB9"/>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5EEBB"/>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EFBE"/>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4F2C9"/>
                    </a:solidFill>
                  </a:tcPr>
                </a:tc>
                <a:tc>
                  <a:txBody>
                    <a:bodyPr/>
                    <a:lstStyle/>
                    <a:p>
                      <a:pPr algn="ctr" fontAlgn="ctr"/>
                      <a:r>
                        <a:rPr lang="en-US" sz="800" b="0" i="0" u="none" strike="noStrike">
                          <a:solidFill>
                            <a:srgbClr val="000000"/>
                          </a:solidFill>
                          <a:effectLst/>
                          <a:latin typeface="Athelas" panose="02000503000000020003" pitchFamily="2" charset="0"/>
                        </a:rPr>
                        <a:t>40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EF4D3"/>
                    </a:solidFill>
                  </a:tcPr>
                </a:tc>
                <a:tc>
                  <a:txBody>
                    <a:bodyPr/>
                    <a:lstStyle/>
                    <a:p>
                      <a:pPr algn="ctr" fontAlgn="ctr"/>
                      <a:r>
                        <a:rPr lang="en-US" sz="800" b="0" i="0" u="none" strike="noStrike">
                          <a:solidFill>
                            <a:srgbClr val="000000"/>
                          </a:solidFill>
                          <a:effectLst/>
                          <a:latin typeface="Athelas" panose="02000503000000020003" pitchFamily="2" charset="0"/>
                        </a:rPr>
                        <a:t>44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9F3CE"/>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991913671"/>
                  </a:ext>
                </a:extLst>
              </a:tr>
              <a:tr h="0">
                <a:tc rowSpan="5">
                  <a:txBody>
                    <a:bodyPr/>
                    <a:lstStyle/>
                    <a:p>
                      <a:pPr algn="ctr" fontAlgn="ctr"/>
                      <a:r>
                        <a:rPr lang="en-US" sz="800" b="0" i="0" u="none" strike="noStrike">
                          <a:solidFill>
                            <a:srgbClr val="000000"/>
                          </a:solidFill>
                          <a:effectLst/>
                          <a:latin typeface="Athelas" panose="02000503000000020003" pitchFamily="2" charset="0"/>
                        </a:rPr>
                        <a:t>Ani de activitate în domeniul industriei cărții</a:t>
                      </a:r>
                    </a:p>
                  </a:txBody>
                  <a:tcPr marL="3967" marR="3967" marT="3967" marB="0" anchor="ctr">
                    <a:lnL w="1270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Athelas" panose="02000503000000020003" pitchFamily="2" charset="0"/>
                        </a:rPr>
                        <a:t>1-5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55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BBBBB"/>
                    </a:solidFill>
                  </a:tcPr>
                </a:tc>
                <a:tc>
                  <a:txBody>
                    <a:bodyPr/>
                    <a:lstStyle/>
                    <a:p>
                      <a:pPr algn="ctr" fontAlgn="ctr"/>
                      <a:r>
                        <a:rPr lang="en-US" sz="800" b="0" i="0" u="none" strike="noStrike">
                          <a:solidFill>
                            <a:srgbClr val="000000"/>
                          </a:solidFill>
                          <a:effectLst/>
                          <a:latin typeface="Athelas" panose="02000503000000020003" pitchFamily="2" charset="0"/>
                        </a:rPr>
                        <a:t>60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C0C0"/>
                    </a:solidFill>
                  </a:tcPr>
                </a:tc>
                <a:tc>
                  <a:txBody>
                    <a:bodyPr/>
                    <a:lstStyle/>
                    <a:p>
                      <a:pPr algn="ctr" fontAlgn="ctr"/>
                      <a:r>
                        <a:rPr lang="en-US" sz="800" b="0" i="0" u="none" strike="noStrike">
                          <a:solidFill>
                            <a:srgbClr val="000000"/>
                          </a:solidFill>
                          <a:effectLst/>
                          <a:latin typeface="Athelas" panose="02000503000000020003" pitchFamily="2" charset="0"/>
                        </a:rPr>
                        <a:t>47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ECECE"/>
                    </a:solidFill>
                  </a:tcPr>
                </a:tc>
                <a:tc>
                  <a:txBody>
                    <a:bodyPr/>
                    <a:lstStyle/>
                    <a:p>
                      <a:pPr algn="ctr" fontAlgn="ctr"/>
                      <a:r>
                        <a:rPr lang="en-US" sz="800" b="0" i="0" u="none" strike="noStrike" dirty="0">
                          <a:solidFill>
                            <a:srgbClr val="000000"/>
                          </a:solidFill>
                          <a:effectLst/>
                          <a:latin typeface="Athelas" panose="02000503000000020003" pitchFamily="2" charset="0"/>
                        </a:rPr>
                        <a:t>44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D2D2"/>
                    </a:solidFill>
                  </a:tcPr>
                </a:tc>
                <a:tc>
                  <a:txBody>
                    <a:bodyPr/>
                    <a:lstStyle/>
                    <a:p>
                      <a:pPr algn="ctr" fontAlgn="ctr"/>
                      <a:r>
                        <a:rPr lang="en-US" sz="800" b="0" i="0" u="none" strike="noStrike" dirty="0">
                          <a:solidFill>
                            <a:srgbClr val="000000"/>
                          </a:solidFill>
                          <a:effectLst/>
                          <a:latin typeface="Athelas" panose="02000503000000020003" pitchFamily="2" charset="0"/>
                        </a:rPr>
                        <a:t>45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0D0D0"/>
                    </a:solidFill>
                  </a:tcPr>
                </a:tc>
                <a:tc>
                  <a:txBody>
                    <a:bodyPr/>
                    <a:lstStyle/>
                    <a:p>
                      <a:pPr algn="ctr" fontAlgn="ctr"/>
                      <a:r>
                        <a:rPr lang="en-US" sz="800" b="0" i="0" u="none" strike="noStrike" dirty="0">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38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7D7D7"/>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EFEFE"/>
                    </a:solidFill>
                  </a:tcPr>
                </a:tc>
                <a:extLst>
                  <a:ext uri="{0D108BD9-81ED-4DB2-BD59-A6C34878D82A}">
                    <a16:rowId xmlns:a16="http://schemas.microsoft.com/office/drawing/2014/main" xmlns="" val="995852200"/>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6-10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36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64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67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B9B9"/>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56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5C5C5"/>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36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DADA"/>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959377841"/>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11-20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61</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BFBF"/>
                    </a:solidFill>
                  </a:tcPr>
                </a:tc>
                <a:tc>
                  <a:txBody>
                    <a:bodyPr/>
                    <a:lstStyle/>
                    <a:p>
                      <a:pPr algn="ctr" fontAlgn="ctr"/>
                      <a:r>
                        <a:rPr lang="en-US" sz="800" b="0" i="0" u="none" strike="noStrike">
                          <a:solidFill>
                            <a:srgbClr val="000000"/>
                          </a:solidFill>
                          <a:effectLst/>
                          <a:latin typeface="Athelas" panose="02000503000000020003" pitchFamily="2" charset="0"/>
                        </a:rPr>
                        <a:t>59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39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6D6"/>
                    </a:solidFill>
                  </a:tcPr>
                </a:tc>
                <a:tc>
                  <a:txBody>
                    <a:bodyPr/>
                    <a:lstStyle/>
                    <a:p>
                      <a:pPr algn="ctr" fontAlgn="ctr"/>
                      <a:r>
                        <a:rPr lang="en-US" sz="800" b="0" i="0" u="none" strike="noStrike">
                          <a:solidFill>
                            <a:srgbClr val="000000"/>
                          </a:solidFill>
                          <a:effectLst/>
                          <a:latin typeface="Athelas" panose="02000503000000020003" pitchFamily="2" charset="0"/>
                        </a:rPr>
                        <a:t>33</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DDDD"/>
                    </a:solidFill>
                  </a:tcPr>
                </a:tc>
                <a:tc>
                  <a:txBody>
                    <a:bodyPr/>
                    <a:lstStyle/>
                    <a:p>
                      <a:pPr algn="ctr" fontAlgn="ctr"/>
                      <a:r>
                        <a:rPr lang="en-US" sz="800" b="0" i="0" u="none" strike="noStrike">
                          <a:solidFill>
                            <a:srgbClr val="000000"/>
                          </a:solidFill>
                          <a:effectLst/>
                          <a:latin typeface="Athelas" panose="02000503000000020003" pitchFamily="2" charset="0"/>
                        </a:rPr>
                        <a:t>26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dirty="0">
                          <a:solidFill>
                            <a:srgbClr val="000000"/>
                          </a:solidFill>
                          <a:effectLst/>
                          <a:latin typeface="Athelas" panose="02000503000000020003" pitchFamily="2" charset="0"/>
                        </a:rPr>
                        <a:t>26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4E4"/>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tc>
                  <a:txBody>
                    <a:bodyPr/>
                    <a:lstStyle/>
                    <a:p>
                      <a:pPr algn="ctr" fontAlgn="ctr"/>
                      <a:r>
                        <a:rPr lang="en-US" sz="800" b="0" i="0" u="none" strike="noStrike">
                          <a:solidFill>
                            <a:srgbClr val="000000"/>
                          </a:solidFill>
                          <a:effectLst/>
                          <a:latin typeface="Athelas" panose="02000503000000020003" pitchFamily="2" charset="0"/>
                        </a:rPr>
                        <a:t>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DFDFD"/>
                    </a:solidFill>
                  </a:tcPr>
                </a:tc>
                <a:extLst>
                  <a:ext uri="{0D108BD9-81ED-4DB2-BD59-A6C34878D82A}">
                    <a16:rowId xmlns:a16="http://schemas.microsoft.com/office/drawing/2014/main" xmlns="" val="1703548182"/>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21-30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46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72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4B4B4"/>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46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37</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Athelas" panose="02000503000000020003" pitchFamily="2" charset="0"/>
                        </a:rPr>
                        <a:t>52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9C9C9"/>
                    </a:solidFill>
                  </a:tcPr>
                </a:tc>
                <a:tc>
                  <a:txBody>
                    <a:bodyPr/>
                    <a:lstStyle/>
                    <a:p>
                      <a:pPr algn="ctr" fontAlgn="ctr"/>
                      <a:r>
                        <a:rPr lang="en-US" sz="800" b="0" i="0" u="none" strike="noStrike">
                          <a:solidFill>
                            <a:srgbClr val="000000"/>
                          </a:solidFill>
                          <a:effectLst/>
                          <a:latin typeface="Athelas" panose="02000503000000020003" pitchFamily="2" charset="0"/>
                        </a:rPr>
                        <a:t>54</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C6C6"/>
                    </a:solidFill>
                  </a:tcPr>
                </a:tc>
                <a:tc>
                  <a:txBody>
                    <a:bodyPr/>
                    <a:lstStyle/>
                    <a:p>
                      <a:pPr algn="ctr" fontAlgn="ctr"/>
                      <a:r>
                        <a:rPr lang="en-US" sz="800" b="0" i="0" u="none" strike="noStrike">
                          <a:solidFill>
                            <a:srgbClr val="000000"/>
                          </a:solidFill>
                          <a:effectLst/>
                          <a:latin typeface="Athelas" panose="02000503000000020003" pitchFamily="2" charset="0"/>
                        </a:rPr>
                        <a:t>50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BCBCB"/>
                    </a:solidFill>
                  </a:tcPr>
                </a:tc>
                <a:tc>
                  <a:txBody>
                    <a:bodyPr/>
                    <a:lstStyle/>
                    <a:p>
                      <a:pPr algn="ctr" fontAlgn="ctr"/>
                      <a:r>
                        <a:rPr lang="en-US" sz="800" b="0" i="0" u="none" strike="noStrike">
                          <a:solidFill>
                            <a:srgbClr val="000000"/>
                          </a:solidFill>
                          <a:effectLst/>
                          <a:latin typeface="Athelas" panose="02000503000000020003" pitchFamily="2" charset="0"/>
                        </a:rPr>
                        <a:t>48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DCDCD"/>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3668198266"/>
                  </a:ext>
                </a:extLst>
              </a:tr>
              <a:tr h="0">
                <a:tc vMerge="1">
                  <a:txBody>
                    <a:bodyPr/>
                    <a:lstStyle/>
                    <a:p>
                      <a:endParaRPr lang="en-US"/>
                    </a:p>
                  </a:txBody>
                  <a:tcPr/>
                </a:tc>
                <a:tc>
                  <a:txBody>
                    <a:bodyPr/>
                    <a:lstStyle/>
                    <a:p>
                      <a:pPr algn="l" fontAlgn="b"/>
                      <a:r>
                        <a:rPr lang="en-US" sz="800" b="0" i="0" u="none" strike="noStrike">
                          <a:solidFill>
                            <a:srgbClr val="000000"/>
                          </a:solidFill>
                          <a:effectLst/>
                          <a:latin typeface="Athelas" panose="02000503000000020003" pitchFamily="2" charset="0"/>
                        </a:rPr>
                        <a:t>31+ ani</a:t>
                      </a:r>
                    </a:p>
                  </a:txBody>
                  <a:tcPr marL="3967" marR="3967" marT="396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Athelas" panose="02000503000000020003" pitchFamily="2" charset="0"/>
                        </a:rPr>
                        <a:t>69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7B7B7"/>
                    </a:solidFill>
                  </a:tcPr>
                </a:tc>
                <a:tc>
                  <a:txBody>
                    <a:bodyPr/>
                    <a:lstStyle/>
                    <a:p>
                      <a:pPr algn="ctr" fontAlgn="ctr"/>
                      <a:r>
                        <a:rPr lang="en-US" sz="800" b="0" i="0" u="none" strike="noStrike">
                          <a:solidFill>
                            <a:srgbClr val="000000"/>
                          </a:solidFill>
                          <a:effectLst/>
                          <a:latin typeface="Athelas" panose="02000503000000020003" pitchFamily="2" charset="0"/>
                        </a:rPr>
                        <a:t>72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3B3B3"/>
                    </a:solidFill>
                  </a:tcPr>
                </a:tc>
                <a:tc>
                  <a:txBody>
                    <a:bodyPr/>
                    <a:lstStyle/>
                    <a:p>
                      <a:pPr algn="ctr" fontAlgn="ctr"/>
                      <a:r>
                        <a:rPr lang="en-US" sz="800" b="0" i="0" u="none" strike="noStrike">
                          <a:solidFill>
                            <a:srgbClr val="000000"/>
                          </a:solidFill>
                          <a:effectLst/>
                          <a:latin typeface="Athelas" panose="02000503000000020003" pitchFamily="2" charset="0"/>
                        </a:rPr>
                        <a:t>66</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ABABA"/>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65</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CBCBC"/>
                    </a:solidFill>
                  </a:tcPr>
                </a:tc>
                <a:tc>
                  <a:txBody>
                    <a:bodyPr/>
                    <a:lstStyle/>
                    <a:p>
                      <a:pPr algn="ctr" fontAlgn="ctr"/>
                      <a:r>
                        <a:rPr lang="en-US" sz="800" b="0" i="0" u="none" strike="noStrike">
                          <a:solidFill>
                            <a:srgbClr val="000000"/>
                          </a:solidFill>
                          <a:effectLst/>
                          <a:latin typeface="Athelas" panose="02000503000000020003" pitchFamily="2" charset="0"/>
                        </a:rPr>
                        <a:t>58</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2C2C2"/>
                    </a:solidFill>
                  </a:tcPr>
                </a:tc>
                <a:tc>
                  <a:txBody>
                    <a:bodyPr/>
                    <a:lstStyle/>
                    <a:p>
                      <a:pPr algn="ctr" fontAlgn="ctr"/>
                      <a:r>
                        <a:rPr lang="en-US" sz="800" b="0" i="0" u="none" strike="noStrike">
                          <a:solidFill>
                            <a:srgbClr val="000000"/>
                          </a:solidFill>
                          <a:effectLst/>
                          <a:latin typeface="Athelas" panose="02000503000000020003" pitchFamily="2" charset="0"/>
                        </a:rPr>
                        <a:t>49</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a:solidFill>
                            <a:srgbClr val="000000"/>
                          </a:solidFill>
                          <a:effectLst/>
                          <a:latin typeface="Athelas" panose="02000503000000020003" pitchFamily="2" charset="0"/>
                        </a:rPr>
                        <a:t>42</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4D4D4"/>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Athelas" panose="02000503000000020003" pitchFamily="2" charset="0"/>
                        </a:rPr>
                        <a:t>0</a:t>
                      </a:r>
                    </a:p>
                  </a:txBody>
                  <a:tcPr marL="3967" marR="3967" marT="396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xmlns="" val="2294702932"/>
                  </a:ext>
                </a:extLst>
              </a:tr>
            </a:tbl>
          </a:graphicData>
        </a:graphic>
      </p:graphicFrame>
    </p:spTree>
    <p:extLst>
      <p:ext uri="{BB962C8B-B14F-4D97-AF65-F5344CB8AC3E}">
        <p14:creationId xmlns:p14="http://schemas.microsoft.com/office/powerpoint/2010/main" val="2975778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2" y="0"/>
            <a:ext cx="11048998" cy="1007706"/>
          </a:xfrm>
        </p:spPr>
        <p:txBody>
          <a:bodyPr vert="horz" anchor="ctr">
            <a:normAutofit/>
          </a:bodyPr>
          <a:lstStyle/>
          <a:p>
            <a:r>
              <a:rPr lang="ro-RO" sz="1800" b="1" dirty="0">
                <a:solidFill>
                  <a:schemeClr val="tx1"/>
                </a:solidFill>
                <a:latin typeface="Athelas" panose="02000503000000020003" pitchFamily="2" charset="0"/>
                <a:ea typeface="Exo" charset="0"/>
                <a:cs typeface="Exo" charset="0"/>
              </a:rPr>
              <a:t>Q</a:t>
            </a:r>
            <a:r>
              <a:rPr lang="en-US" sz="1800" b="1" dirty="0">
                <a:solidFill>
                  <a:schemeClr val="tx1"/>
                </a:solidFill>
                <a:latin typeface="Athelas" panose="02000503000000020003" pitchFamily="2" charset="0"/>
                <a:ea typeface="Exo" charset="0"/>
                <a:cs typeface="Exo" charset="0"/>
              </a:rPr>
              <a:t>30</a:t>
            </a:r>
            <a:r>
              <a:rPr lang="ro-RO" sz="1800" b="1" dirty="0">
                <a:solidFill>
                  <a:schemeClr val="tx1"/>
                </a:solidFill>
                <a:latin typeface="Athelas" panose="02000503000000020003" pitchFamily="2" charset="0"/>
                <a:ea typeface="Exo" charset="0"/>
                <a:cs typeface="Exo" charset="0"/>
              </a:rPr>
              <a:t>. </a:t>
            </a:r>
            <a:r>
              <a:rPr lang="ro-RO" sz="1800" b="1" dirty="0">
                <a:solidFill>
                  <a:schemeClr val="tx1"/>
                </a:solidFill>
                <a:latin typeface="Athelas" panose="02000503000000020003" pitchFamily="2" charset="0"/>
              </a:rPr>
              <a:t>Care sunt sugestiile dvs. pentru aspectele care trebuie incluse în programul „Dezvoltarea industriei cărții și lecturii publice pentru perioada 2024-2030"? (scrieți răspunsul mai jos)</a:t>
            </a:r>
            <a:r>
              <a:rPr lang="en-US" sz="1800" b="1" dirty="0">
                <a:solidFill>
                  <a:schemeClr val="tx1"/>
                </a:solidFill>
                <a:latin typeface="Athelas" panose="02000503000000020003" pitchFamily="2" charset="0"/>
              </a:rPr>
              <a:t>, </a:t>
            </a:r>
            <a:r>
              <a:rPr lang="ro-RO" sz="1800" b="1" dirty="0">
                <a:solidFill>
                  <a:schemeClr val="tx1">
                    <a:lumMod val="95000"/>
                    <a:lumOff val="5000"/>
                  </a:schemeClr>
                </a:solidFill>
                <a:latin typeface="Athelas" panose="02000503000000020003" pitchFamily="2" charset="0"/>
                <a:ea typeface="Exo" charset="0"/>
                <a:cs typeface="Exo" charset="0"/>
              </a:rPr>
              <a:t>N=248, </a:t>
            </a:r>
            <a:r>
              <a:rPr lang="en-US" sz="1800" b="1" dirty="0">
                <a:solidFill>
                  <a:schemeClr val="bg1">
                    <a:lumMod val="50000"/>
                  </a:schemeClr>
                </a:solidFill>
                <a:latin typeface="Athelas" panose="02000503000000020003" pitchFamily="2" charset="0"/>
                <a:ea typeface="Exo" charset="0"/>
                <a:cs typeface="Exo" charset="0"/>
              </a:rPr>
              <a:t>%</a:t>
            </a:r>
            <a:endParaRPr lang="en-US" sz="1800" b="1" dirty="0">
              <a:solidFill>
                <a:schemeClr val="tx1">
                  <a:lumMod val="95000"/>
                  <a:lumOff val="5000"/>
                </a:schemeClr>
              </a:solidFill>
              <a:latin typeface="Athelas" panose="02000503000000020003" pitchFamily="2" charset="0"/>
              <a:ea typeface="Exo" charset="0"/>
              <a:cs typeface="Exo" charset="0"/>
            </a:endParaRPr>
          </a:p>
        </p:txBody>
      </p:sp>
      <p:pic>
        <p:nvPicPr>
          <p:cNvPr id="3" name="Picture 2">
            <a:extLst>
              <a:ext uri="{FF2B5EF4-FFF2-40B4-BE49-F238E27FC236}">
                <a16:creationId xmlns:a16="http://schemas.microsoft.com/office/drawing/2014/main" xmlns="" id="{785373FD-B10C-540A-EA29-87AEB5F195CF}"/>
              </a:ext>
            </a:extLst>
          </p:cNvPr>
          <p:cNvPicPr>
            <a:picLocks noChangeAspect="1"/>
          </p:cNvPicPr>
          <p:nvPr/>
        </p:nvPicPr>
        <p:blipFill>
          <a:blip r:embed="rId3"/>
          <a:srcRect l="25511" t="5448" r="12401" b="4231"/>
          <a:stretch/>
        </p:blipFill>
        <p:spPr>
          <a:xfrm>
            <a:off x="1824503" y="1255147"/>
            <a:ext cx="8009596" cy="4151571"/>
          </a:xfrm>
          <a:prstGeom prst="rect">
            <a:avLst/>
          </a:prstGeom>
        </p:spPr>
      </p:pic>
      <p:sp>
        <p:nvSpPr>
          <p:cNvPr id="2" name="TextBox 7">
            <a:extLst>
              <a:ext uri="{FF2B5EF4-FFF2-40B4-BE49-F238E27FC236}">
                <a16:creationId xmlns:a16="http://schemas.microsoft.com/office/drawing/2014/main" xmlns="" id="{DC8902F0-5728-9CFD-9CBD-6D6B29B06E22}"/>
              </a:ext>
            </a:extLst>
          </p:cNvPr>
          <p:cNvSpPr txBox="1"/>
          <p:nvPr/>
        </p:nvSpPr>
        <p:spPr>
          <a:xfrm>
            <a:off x="304802" y="5654159"/>
            <a:ext cx="10954140" cy="830997"/>
          </a:xfrm>
          <a:prstGeom prst="rect">
            <a:avLst/>
          </a:prstGeom>
          <a:noFill/>
        </p:spPr>
        <p:txBody>
          <a:bodyPr wrap="square" rtlCol="0">
            <a:spAutoFit/>
          </a:bodyPr>
          <a:lstStyle/>
          <a:p>
            <a:r>
              <a:rPr lang="ro-MD" sz="1600" dirty="0">
                <a:latin typeface="Athelas" panose="02000503000000020003" pitchFamily="2" charset="0"/>
              </a:rPr>
              <a:t>Principalele sugestii spontane (fără oferirea variantelor de răspuns) ale respondenților pentru program au fost organizarea unor campanii de promovare a lecturii (23%), modernizarea/digitalizarea infrastructurii (11%), desfășurarea unor programe culturale și susținerea autorilor (10% fiecare).</a:t>
            </a:r>
          </a:p>
        </p:txBody>
      </p:sp>
    </p:spTree>
    <p:extLst>
      <p:ext uri="{BB962C8B-B14F-4D97-AF65-F5344CB8AC3E}">
        <p14:creationId xmlns:p14="http://schemas.microsoft.com/office/powerpoint/2010/main" val="1040412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58BB52-F7AF-9B7D-37F2-5223F6E74170}"/>
            </a:ext>
          </a:extLst>
        </p:cNvPr>
        <p:cNvGrpSpPr/>
        <p:nvPr/>
      </p:nvGrpSpPr>
      <p:grpSpPr>
        <a:xfrm>
          <a:off x="0" y="0"/>
          <a:ext cx="0" cy="0"/>
          <a:chOff x="0" y="0"/>
          <a:chExt cx="0" cy="0"/>
        </a:xfrm>
      </p:grpSpPr>
      <p:sp>
        <p:nvSpPr>
          <p:cNvPr id="19" name="Dreptunghi 17">
            <a:extLst>
              <a:ext uri="{FF2B5EF4-FFF2-40B4-BE49-F238E27FC236}">
                <a16:creationId xmlns:a16="http://schemas.microsoft.com/office/drawing/2014/main" xmlns="" id="{A6FAC1CB-8C32-3B2D-EA7A-338AA4F0973E}"/>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lumMod val="95000"/>
                    <a:lumOff val="5000"/>
                  </a:schemeClr>
                </a:solidFill>
                <a:latin typeface="Athelas" panose="02000503000000020003" pitchFamily="2" charset="0"/>
                <a:cs typeface="Times New Roman" panose="02020603050405020304" pitchFamily="18" charset="0"/>
              </a:rPr>
              <a:t>CAPITOLUL II. STUDIU CALITATIV</a:t>
            </a:r>
            <a:endParaRPr lang="en-US" sz="2400" b="1" dirty="0">
              <a:solidFill>
                <a:schemeClr val="tx1">
                  <a:lumMod val="95000"/>
                  <a:lumOff val="5000"/>
                </a:schemeClr>
              </a:solidFill>
              <a:latin typeface="Athelas" panose="02000503000000020003" pitchFamily="2" charset="0"/>
              <a:cs typeface="Times New Roman" panose="02020603050405020304" pitchFamily="18" charset="0"/>
            </a:endParaRPr>
          </a:p>
        </p:txBody>
      </p:sp>
    </p:spTree>
    <p:extLst>
      <p:ext uri="{BB962C8B-B14F-4D97-AF65-F5344CB8AC3E}">
        <p14:creationId xmlns:p14="http://schemas.microsoft.com/office/powerpoint/2010/main" val="1292109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dificultățile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885E7A7E-8559-81FC-3E3D-6642892ABFE4}"/>
              </a:ext>
            </a:extLst>
          </p:cNvPr>
          <p:cNvSpPr/>
          <p:nvPr/>
        </p:nvSpPr>
        <p:spPr>
          <a:xfrm>
            <a:off x="533400" y="1289808"/>
            <a:ext cx="10820400" cy="5291494"/>
          </a:xfrm>
          <a:prstGeom prst="rect">
            <a:avLst/>
          </a:prstGeom>
          <a:noFill/>
          <a:ln>
            <a:noFill/>
          </a:ln>
        </p:spPr>
        <p:txBody>
          <a:bodyPr spcFirstLastPara="1" wrap="square" lIns="91425" tIns="45700" rIns="91425" bIns="45700" anchor="ctr" anchorCtr="0">
            <a:noAutofit/>
          </a:bodyPr>
          <a:lstStyle/>
          <a:p>
            <a:pPr algn="just">
              <a:lnSpc>
                <a:spcPct val="115000"/>
              </a:lnSpc>
              <a:spcBef>
                <a:spcPts val="1200"/>
              </a:spcBef>
              <a:spcAft>
                <a:spcPts val="600"/>
              </a:spcAft>
            </a:pPr>
            <a:r>
              <a:rPr lang="ro-RO" sz="1800" b="1" dirty="0">
                <a:effectLst/>
                <a:latin typeface="Athelas" panose="02000503000000020003" pitchFamily="2" charset="0"/>
                <a:ea typeface="Times New Roman" panose="02020603050405020304" pitchFamily="18" charset="0"/>
                <a:cs typeface="Arial" panose="020B0604020202020204" pitchFamily="34" charset="0"/>
              </a:rPr>
              <a:t>Principalele dificultăți în activitatea profesională </a:t>
            </a:r>
            <a:endParaRPr lang="en-US" sz="1800"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effectLst/>
                <a:latin typeface="Athelas" panose="02000503000000020003" pitchFamily="2" charset="0"/>
                <a:ea typeface="Times New Roman" panose="02020603050405020304" pitchFamily="18" charset="0"/>
                <a:cs typeface="Times New Roman" panose="02020603050405020304" pitchFamily="18" charset="0"/>
              </a:rPr>
              <a:t>Participanții la focus </a:t>
            </a:r>
            <a:r>
              <a:rPr lang="ro-RO" sz="1600" dirty="0">
                <a:latin typeface="Athelas" panose="02000503000000020003" pitchFamily="2" charset="0"/>
                <a:ea typeface="Times New Roman" panose="02020603050405020304" pitchFamily="18" charset="0"/>
                <a:cs typeface="Times New Roman" panose="02020603050405020304" pitchFamily="18" charset="0"/>
              </a:rPr>
              <a:t>grupuri </a:t>
            </a:r>
            <a:r>
              <a:rPr lang="ro-RO" sz="1600" dirty="0">
                <a:effectLst/>
                <a:latin typeface="Athelas" panose="02000503000000020003" pitchFamily="2" charset="0"/>
                <a:ea typeface="Times New Roman" panose="02020603050405020304" pitchFamily="18" charset="0"/>
                <a:cs typeface="Times New Roman" panose="02020603050405020304" pitchFamily="18" charset="0"/>
              </a:rPr>
              <a:t>au menționat următoarele dificultăți cu care se confruntă în activitatea profesională</a:t>
            </a:r>
            <a:r>
              <a:rPr lang="en-US" sz="1600" dirty="0">
                <a:effectLst/>
                <a:latin typeface="Athelas" panose="02000503000000020003" pitchFamily="2" charset="0"/>
                <a:ea typeface="Times New Roman" panose="02020603050405020304" pitchFamily="18" charset="0"/>
                <a:cs typeface="Times New Roman" panose="02020603050405020304" pitchFamily="18" charset="0"/>
              </a:rPr>
              <a:t>: </a:t>
            </a: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Lipsa publicului la evenimentele de cărți</a:t>
            </a:r>
            <a:r>
              <a:rPr lang="ro-RO" sz="1600" dirty="0">
                <a:effectLst/>
                <a:latin typeface="Athelas" panose="02000503000000020003" pitchFamily="2" charset="0"/>
                <a:ea typeface="Calibri" panose="020F0502020204030204" pitchFamily="34" charset="0"/>
                <a:cs typeface="Times New Roman" panose="02020603050405020304" pitchFamily="18" charset="0"/>
              </a:rPr>
              <a:t>. </a:t>
            </a:r>
            <a:r>
              <a:rPr lang="en-GB" sz="1600" dirty="0">
                <a:effectLst/>
                <a:latin typeface="Athelas" panose="02000503000000020003" pitchFamily="2" charset="0"/>
                <a:ea typeface="Times New Roman" panose="02020603050405020304" pitchFamily="18" charset="0"/>
                <a:cs typeface="Times New Roman" panose="02020603050405020304" pitchFamily="18" charset="0"/>
              </a:rPr>
              <a:t>  </a:t>
            </a:r>
            <a:r>
              <a:rPr lang="ro-RO" sz="1600" i="1" dirty="0">
                <a:effectLst/>
                <a:latin typeface="Athelas" panose="02000503000000020003" pitchFamily="2" charset="0"/>
                <a:ea typeface="Calibri" panose="020F0502020204030204" pitchFamily="34" charset="0"/>
                <a:cs typeface="Calibri" panose="020F0502020204030204" pitchFamily="34" charset="0"/>
              </a:rPr>
              <a:t>,,Noi avem oferta, noi avem ce să propunem, dar noi nu avem un public încă </a:t>
            </a:r>
            <a:r>
              <a:rPr lang="ro-RO" sz="1600" i="1" dirty="0" err="1">
                <a:effectLst/>
                <a:latin typeface="Athelas" panose="02000503000000020003" pitchFamily="2" charset="0"/>
                <a:ea typeface="Calibri" panose="020F0502020204030204" pitchFamily="34" charset="0"/>
                <a:cs typeface="Calibri" panose="020F0502020204030204" pitchFamily="34" charset="0"/>
              </a:rPr>
              <a:t>într</a:t>
            </a:r>
            <a:r>
              <a:rPr lang="ro-RO" sz="1600" i="1" dirty="0">
                <a:effectLst/>
                <a:latin typeface="Athelas" panose="02000503000000020003" pitchFamily="2" charset="0"/>
                <a:ea typeface="Calibri" panose="020F0502020204030204" pitchFamily="34" charset="0"/>
                <a:cs typeface="Calibri" panose="020F0502020204030204" pitchFamily="34" charset="0"/>
              </a:rPr>
              <a:t>-atât de organizat, deschis pentru evenimente ale cărții” </a:t>
            </a:r>
            <a:r>
              <a:rPr lang="ro-RO" sz="1600" dirty="0">
                <a:effectLst/>
                <a:latin typeface="Athelas" panose="02000503000000020003" pitchFamily="2" charset="0"/>
                <a:ea typeface="Calibri" panose="020F0502020204030204" pitchFamily="34" charset="0"/>
                <a:cs typeface="Calibri" panose="020F0502020204030204" pitchFamily="34" charset="0"/>
              </a:rPr>
              <a:t>(F, scriitoare).</a:t>
            </a:r>
            <a:endParaRPr lang="en-US" sz="1600" dirty="0">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Calibri" panose="020F0502020204030204" pitchFamily="34" charset="0"/>
              </a:rPr>
              <a:t>Lipsa onorariilor pentru invitați.</a:t>
            </a:r>
            <a:r>
              <a:rPr lang="ro-RO" sz="1600" dirty="0">
                <a:effectLst/>
                <a:latin typeface="Athelas" panose="02000503000000020003" pitchFamily="2" charset="0"/>
                <a:ea typeface="Calibri" panose="020F0502020204030204" pitchFamily="34" charset="0"/>
                <a:cs typeface="Calibri" panose="020F0502020204030204" pitchFamily="34" charset="0"/>
              </a:rPr>
              <a:t> ,,</a:t>
            </a:r>
            <a:r>
              <a:rPr lang="ro-RO" sz="1600" i="1" dirty="0">
                <a:effectLst/>
                <a:latin typeface="Athelas" panose="02000503000000020003" pitchFamily="2" charset="0"/>
                <a:ea typeface="Calibri" panose="020F0502020204030204" pitchFamily="34" charset="0"/>
                <a:cs typeface="Calibri" panose="020F0502020204030204" pitchFamily="34" charset="0"/>
              </a:rPr>
              <a:t>Eu fac parte dintr-o echipă, noi facem un eveniment, iar acea persoană care este invitată, ea prestează de fapt un serviciu. Desigur că îl motivăm, că îl promovăm...dar asta e timp, e efort. Asta ar fi una din dificultăți” </a:t>
            </a:r>
            <a:r>
              <a:rPr lang="ro-RO" sz="1600" dirty="0">
                <a:effectLst/>
                <a:latin typeface="Athelas" panose="02000503000000020003" pitchFamily="2" charset="0"/>
                <a:ea typeface="Calibri" panose="020F0502020204030204" pitchFamily="34" charset="0"/>
                <a:cs typeface="Calibri" panose="020F0502020204030204" pitchFamily="34" charset="0"/>
              </a:rPr>
              <a:t>(F, scriitoare).</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Lipsa de timp pentru a scrie/a crea. </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Influența factorilor</a:t>
            </a:r>
            <a:r>
              <a:rPr lang="en-US" sz="1600" b="1" dirty="0">
                <a:effectLst/>
                <a:latin typeface="Athelas" panose="02000503000000020003" pitchFamily="2" charset="0"/>
                <a:ea typeface="Calibri" panose="020F0502020204030204" pitchFamily="34" charset="0"/>
                <a:cs typeface="Times New Roman" panose="02020603050405020304" pitchFamily="18" charset="0"/>
              </a:rPr>
              <a:t> </a:t>
            </a:r>
            <a:r>
              <a:rPr lang="ro-RO" sz="1600" b="1" dirty="0">
                <a:effectLst/>
                <a:latin typeface="Athelas" panose="02000503000000020003" pitchFamily="2" charset="0"/>
                <a:ea typeface="Calibri" panose="020F0502020204030204" pitchFamily="34" charset="0"/>
                <a:cs typeface="Times New Roman" panose="02020603050405020304" pitchFamily="18" charset="0"/>
              </a:rPr>
              <a:t>externi în planificarea activităților profesionale. ,,</a:t>
            </a:r>
            <a:r>
              <a:rPr lang="ro-RO" sz="1600" i="1" dirty="0">
                <a:effectLst/>
                <a:latin typeface="Athelas" panose="02000503000000020003" pitchFamily="2" charset="0"/>
                <a:ea typeface="Calibri" panose="020F0502020204030204" pitchFamily="34" charset="0"/>
                <a:cs typeface="Calibri" panose="020F0502020204030204" pitchFamily="34" charset="0"/>
              </a:rPr>
              <a:t>Factori care uneori nu depind de noi, ci de exemplu de instanțe finanțatoare sau diverse alte momente, care uneori creează o senzație de incertitudine, inclusiv birocratică și de altă natură” </a:t>
            </a:r>
            <a:r>
              <a:rPr lang="ro-RO" sz="1600" dirty="0">
                <a:effectLst/>
                <a:latin typeface="Athelas" panose="02000503000000020003" pitchFamily="2" charset="0"/>
                <a:ea typeface="Calibri" panose="020F0502020204030204" pitchFamily="34" charset="0"/>
                <a:cs typeface="Calibri" panose="020F0502020204030204" pitchFamily="34" charset="0"/>
              </a:rPr>
              <a:t>(B, scriitor).</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Lipsa diversificării formelor de interacțiune cu publicul.</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Necesitatea cărților reeditate care sunt incluse în programul școlar. </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Interes scăzut pentru lectură din partea populației.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,,Avem o piață foarte mică și puțini cumpărători. Interesul pentru carte e minim, sub orice nivel”</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(F, editoare).</a:t>
            </a: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Lipsa resurselor umane.</a:t>
            </a:r>
          </a:p>
          <a:p>
            <a:pPr lvl="0" algn="just">
              <a:lnSpc>
                <a:spcPct val="115000"/>
              </a:lnSpc>
            </a:pPr>
            <a:endParaRPr lang="ro-RO" sz="1600" i="1" dirty="0">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endParaRPr>
          </a:p>
          <a:p>
            <a:pPr lvl="0" algn="just">
              <a:lnSpc>
                <a:spcPct val="115000"/>
              </a:lnSpc>
            </a:pPr>
            <a:r>
              <a:rPr lang="ro-RO" sz="1600" i="1" dirty="0">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rPr>
              <a:t>(continuare pe următorul </a:t>
            </a:r>
            <a:r>
              <a:rPr lang="ro-RO" sz="1600" i="1" dirty="0" err="1">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rPr>
              <a:t>slide</a:t>
            </a:r>
            <a:r>
              <a:rPr lang="ro-RO" sz="1600" i="1" dirty="0">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rPr>
              <a:t>)</a:t>
            </a:r>
            <a:endParaRPr lang="en-US" sz="1600" i="1" dirty="0">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US" sz="1600" dirty="0">
              <a:effectLst/>
              <a:latin typeface="Athelas" panose="0200050300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1584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40DD90E-497C-5D74-74A6-F0A9B35382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D60603B8-A4AE-4D5D-7A64-392B2C93A867}"/>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dificultățile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972F5855-90D3-A2DA-E90E-08C7B01D5DF5}"/>
              </a:ext>
            </a:extLst>
          </p:cNvPr>
          <p:cNvSpPr/>
          <p:nvPr/>
        </p:nvSpPr>
        <p:spPr>
          <a:xfrm>
            <a:off x="533400" y="1007706"/>
            <a:ext cx="10820400" cy="4753014"/>
          </a:xfrm>
          <a:prstGeom prst="rect">
            <a:avLst/>
          </a:prstGeom>
          <a:noFill/>
          <a:ln>
            <a:noFill/>
          </a:ln>
        </p:spPr>
        <p:txBody>
          <a:bodyPr spcFirstLastPara="1" wrap="square" lIns="91425" tIns="45700" rIns="91425" bIns="45700" anchor="ctr" anchorCtr="0">
            <a:noAutofit/>
          </a:bodyPr>
          <a:lstStyle/>
          <a:p>
            <a:pPr algn="just">
              <a:lnSpc>
                <a:spcPct val="115000"/>
              </a:lnSpc>
            </a:pPr>
            <a:r>
              <a:rPr lang="ro-RO" sz="1600" i="1" dirty="0">
                <a:solidFill>
                  <a:schemeClr val="bg1">
                    <a:lumMod val="50000"/>
                  </a:schemeClr>
                </a:solidFill>
                <a:effectLst/>
                <a:latin typeface="Athelas" panose="02000503000000020003" pitchFamily="2" charset="0"/>
                <a:ea typeface="Calibri" panose="020F0502020204030204" pitchFamily="34" charset="0"/>
                <a:cs typeface="Times New Roman" panose="02020603050405020304" pitchFamily="18" charset="0"/>
              </a:rPr>
              <a:t>(continuare)</a:t>
            </a:r>
            <a:endParaRPr lang="ro-RO" sz="1600" i="1" dirty="0">
              <a:solidFill>
                <a:schemeClr val="bg1">
                  <a:lumMod val="50000"/>
                </a:schemeClr>
              </a:solidFill>
              <a:latin typeface="Athelas" panose="02000503000000020003" pitchFamily="2" charset="0"/>
              <a:ea typeface="Calibri" panose="020F0502020204030204" pitchFamily="34" charset="0"/>
              <a:cs typeface="Times New Roman" panose="02020603050405020304" pitchFamily="18" charset="0"/>
            </a:endParaRPr>
          </a:p>
          <a:p>
            <a:pPr algn="just">
              <a:lnSpc>
                <a:spcPct val="115000"/>
              </a:lnSpc>
            </a:pPr>
            <a:endPar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Fluctuația personalului în domeniul editorial.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Calificarea scăzută a bibliotecarilor în mediul rural.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„Poate să aibă numai studii generale, liceale, clasa a 9, am întâlnit și așa persoane”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(bibliotecar).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Infrastructura  rea a bibliotecilor,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în special în mediul rural.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Lipsa transparenței a achizițiilor de carte. </a:t>
            </a:r>
            <a:r>
              <a:rPr lang="ro-RO" sz="1600" b="1"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Atunci când se aduc 8 tiruri cu carte românească, să nu fie aduse pe jumătate goale, la o singură editură, dar să se facă achizițiile după necesitățile bibliotecarilor”</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(B, editor).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Rigiditatea procedurilor de achiziție, inclusiv a achizițiilor de carte</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„Până se organizează licitația, se epuizează cărțile din stoc”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(bibliotecar).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Neaplicarea prevederilor legale referitoare la salarizarea personalului calificat.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Interpretarea neuniformă a legislației de către administrațiile publice locale.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Implicarea slabă a statului în promovarea lecturii.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,,Editorul a fost lăsat singur în fața cititorului. Eu nu cer bani de la stat, dar eu cer ca statul să se implice în promovarea lecturii”</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(B, editor).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Necesitatea obținerii aprobării din partea direcțiilor de educație pentru organizarea activităților.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Discrepanța între oferta de literatură în limba găgăuză și cererea de literatură în limba rusă.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515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B97B21-FCB1-D78D-205A-5493B1AC27D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BE183DA-49C9-07BE-C797-B9263C4B1A09}"/>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dificultățile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E1DBE4A1-814C-B5E6-EB90-CC71B7FA3200}"/>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effectLst/>
                <a:latin typeface="Athelas" panose="02000503000000020003" pitchFamily="2" charset="0"/>
                <a:ea typeface="Times New Roman" panose="02020603050405020304" pitchFamily="18" charset="0"/>
                <a:cs typeface="Arial" panose="020B0604020202020204" pitchFamily="34" charset="0"/>
              </a:rPr>
              <a:t>Principalele probleme cu care se confruntă industria cărții din Republica Moldova</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Conform opiniei participanților la focus grup, industria cărții și lecturii publice din Republica Moldova se confruntă cu o serie de dificultăți care afectează atât producția, cât și distribuția și consumul de carte, având un impact negativ asupra interesului pentru lectură. În opinia respondenților dificultățile cu care se confruntă industria cărții sunt: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Dreptul de autor, </a:t>
            </a:r>
            <a:r>
              <a:rPr lang="ro-RO" sz="1600" dirty="0">
                <a:effectLst/>
                <a:latin typeface="Athelas" panose="02000503000000020003" pitchFamily="2" charset="0"/>
                <a:ea typeface="Calibri" panose="020F0502020204030204" pitchFamily="34" charset="0"/>
                <a:cs typeface="Times New Roman" panose="02020603050405020304" pitchFamily="18" charset="0"/>
              </a:rPr>
              <a:t>existând percepția lipsei unei legislații clare, care să protejeze autorul de carte.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Concurența cu alte industrii de creație și de divertisment.</a:t>
            </a:r>
            <a:r>
              <a:rPr lang="ro-RO" sz="1600" dirty="0">
                <a:effectLst/>
                <a:latin typeface="Athelas" panose="02000503000000020003" pitchFamily="2"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Pregătirea insuficientă a cadrelor didactice, </a:t>
            </a:r>
            <a:r>
              <a:rPr lang="ro-RO" sz="1600" dirty="0">
                <a:effectLst/>
                <a:latin typeface="Athelas" panose="02000503000000020003" pitchFamily="2" charset="0"/>
                <a:ea typeface="Calibri" panose="020F0502020204030204" pitchFamily="34" charset="0"/>
                <a:cs typeface="Times New Roman" panose="02020603050405020304" pitchFamily="18" charset="0"/>
              </a:rPr>
              <a:t>profesorii nefiind informați cu privire la tendințele și titlurile actuale din literatura contemporană, ceea ce limitează capacitatea de a recomanda lecturi relevante și atractive pentru elevi.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effectLst/>
                <a:latin typeface="Athelas" panose="02000503000000020003" pitchFamily="2" charset="0"/>
                <a:ea typeface="Calibri" panose="020F0502020204030204" pitchFamily="34" charset="0"/>
                <a:cs typeface="Times New Roman" panose="02020603050405020304" pitchFamily="18" charset="0"/>
              </a:rPr>
              <a:t>Neacoperirea nișei de lectură pentru elevii din clasele a V-a – a VII-a,</a:t>
            </a:r>
            <a:r>
              <a:rPr lang="ro-RO" sz="1600" dirty="0">
                <a:effectLst/>
                <a:latin typeface="Athelas" panose="02000503000000020003" pitchFamily="2" charset="0"/>
                <a:ea typeface="Calibri" panose="020F0502020204030204" pitchFamily="34" charset="0"/>
                <a:cs typeface="Times New Roman" panose="02020603050405020304" pitchFamily="18" charset="0"/>
              </a:rPr>
              <a:t>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materialele literare propuse de către programul școlar sunt adesea percepute de elevi ca și depășite.</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,,Elevilor la o vârstă dificilă precum este cea de 11, 12, 13 și 14 ani li se propune o literatură care nu este pe gustul lor, nu este placul lor. Li se propune o literatură care pentru noi maturii pare a fi frumoasă, dar pentru ei este vetustă și depășită” </a:t>
            </a: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(F, cadru didactic).</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Costuri ridicate pentru exportul și importul de cărți.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Dimensiunea redusă a pieței de carte din Moldova, care limitează posibilitatea editării cărților în tiraje mari.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Lipsa unei rețele de distribuție a cărților, în special în zonele rurale.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„În sate, copii semnalează, că chiar dacă și-ar dori o carte, nu au de unde să o procure”</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(bibliotecar).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Preferințele cititorilor pentru autorii străini în detrimentul celor autohtoni.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666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A46D50-5A23-B2B1-EFEB-303D4B0F591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7C5F2D7-0025-F751-21F6-14075D57C8A8}"/>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legislația și infrastructura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9479089D-7688-F014-DD17-7B6F68A5D081}"/>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r>
              <a:rPr lang="ro-RO" b="1" dirty="0">
                <a:effectLst/>
                <a:latin typeface="Athelas" panose="02000503000000020003" pitchFamily="2" charset="0"/>
                <a:ea typeface="Times New Roman" panose="02020603050405020304" pitchFamily="18" charset="0"/>
                <a:cs typeface="Arial" panose="020B0604020202020204" pitchFamily="34" charset="0"/>
              </a:rPr>
              <a:t>Nivelul de informare</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Conform opiniei participanților</a:t>
            </a:r>
            <a:r>
              <a:rPr lang="ro-RO"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en-US" sz="1600" dirty="0" err="1">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nivel</a:t>
            </a:r>
            <a:r>
              <a:rPr lang="ro-RO" sz="1600" dirty="0" err="1">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ul</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lor de informare </a:t>
            </a:r>
            <a:r>
              <a:rPr lang="en-US" sz="1600" dirty="0" err="1">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privind</a:t>
            </a:r>
            <a:r>
              <a:rPr lang="en-US"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legislația din industria cărții și lecturii publice din Republica Moldova </a:t>
            </a:r>
            <a:r>
              <a:rPr lang="ro-RO"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este divizat</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p>
          <a:p>
            <a:pPr algn="just">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Majoritatea scriitorilor și a cadrelor didactice nu sunt familiarizați cu legislația care reglementează industria cărții și a lecturii publice, menționând că cunosc doar aspecte generale sau niște clauze contractuale. În schimb, bibliotecarii au evaluat nivelul lor de informare despre legislație ca fiind unul bun, datorită accesului la instruiri specializate în domeniu. O scriitoare a subliniat că interacțiunea cu editura îi oferă o conexiune cu termenii juridici, fără a înțelege pe deplin funcționarea drepturilor de autor în afara acestui context. De asemenea, o altă participantă a remarcat existența unui </a:t>
            </a:r>
            <a:r>
              <a:rPr lang="ro-RO" sz="1600" dirty="0">
                <a:effectLst/>
                <a:latin typeface="Athelas" panose="02000503000000020003" pitchFamily="2" charset="0"/>
                <a:ea typeface="Times New Roman" panose="02020603050405020304" pitchFamily="18" charset="0"/>
                <a:cs typeface="Times New Roman" panose="02020603050405020304" pitchFamily="18" charset="0"/>
              </a:rPr>
              <a:t>nou regulament legat de activitatea editorială, dar din motivul unei promovări slabe, acesta este neclar pentru ea.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600"/>
              </a:spcAft>
            </a:pPr>
            <a:r>
              <a:rPr lang="ro-RO" sz="1600" i="1" dirty="0">
                <a:effectLst/>
                <a:latin typeface="Athelas" panose="02000503000000020003" pitchFamily="2" charset="0"/>
                <a:ea typeface="Times New Roman" panose="02020603050405020304" pitchFamily="18" charset="0"/>
                <a:cs typeface="Times New Roman" panose="02020603050405020304" pitchFamily="18" charset="0"/>
              </a:rPr>
              <a:t>,, [...] I-am spus și editoarei, dacă Dvs. înaintați o cerere și doriți să traduceți un autor basarabean, o puteți face acum că veți fi subvenționată și ea zice bine-bine, dar cine îmi traduce mostra? Care sunt primii pași pe care eu ar trebui să îi fac, care sunt riscurile pe care eu mi le asum’’ </a:t>
            </a:r>
            <a:r>
              <a:rPr lang="ro-RO" sz="1600" dirty="0">
                <a:effectLst/>
                <a:latin typeface="Athelas" panose="02000503000000020003" pitchFamily="2" charset="0"/>
                <a:ea typeface="Times New Roman" panose="02020603050405020304" pitchFamily="18" charset="0"/>
                <a:cs typeface="Times New Roman" panose="02020603050405020304" pitchFamily="18" charset="0"/>
              </a:rPr>
              <a:t>(F, scriitoare).</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600"/>
              </a:spcAft>
            </a:pPr>
            <a:r>
              <a:rPr lang="ro-RO" sz="1600" dirty="0">
                <a:effectLst/>
                <a:latin typeface="Athelas" panose="02000503000000020003" pitchFamily="2" charset="0"/>
                <a:ea typeface="Calibri" panose="020F0502020204030204" pitchFamily="34" charset="0"/>
                <a:cs typeface="Calibri" panose="020F0502020204030204" pitchFamily="34" charset="0"/>
              </a:rPr>
              <a:t>La subiectul regulamentului privind activitatea editorială, un scriitor a remarcat că, deși proiectul de finanțare a traducerilor nu a fost suficient de promovat, acesta a implicat un efort considerabil. Acesta a adăugat că a fost creat un catalog de cărți cu sinopsisuri traduse în engleză, care a fost distribuit Ambasadelor Republicii Moldova și propus editurilor la târguri internaționale de carte, unde țara a avut o prezență constantă. </a:t>
            </a:r>
            <a:r>
              <a:rPr lang="ro-RO" sz="1600" dirty="0">
                <a:effectLst/>
                <a:latin typeface="Athelas" panose="02000503000000020003" pitchFamily="2" charset="0"/>
                <a:ea typeface="Times New Roman" panose="02020603050405020304" pitchFamily="18" charset="0"/>
                <a:cs typeface="Times New Roman" panose="02020603050405020304" pitchFamily="18" charset="0"/>
              </a:rPr>
              <a:t>Adițional, respondentul a explicat că legea privind activitatea editorială conține 2 regulamente: r</a:t>
            </a:r>
            <a:r>
              <a:rPr lang="ro-RO" sz="1600" dirty="0">
                <a:effectLst/>
                <a:latin typeface="Athelas" panose="02000503000000020003" pitchFamily="2" charset="0"/>
                <a:ea typeface="Calibri" panose="020F0502020204030204" pitchFamily="34" charset="0"/>
                <a:cs typeface="Calibri" panose="020F0502020204030204" pitchFamily="34" charset="0"/>
              </a:rPr>
              <a:t>egulamentul de subvenționare din bugetul de stat a revistelor de cultură</a:t>
            </a:r>
            <a:r>
              <a:rPr lang="ro-RO" sz="1600" dirty="0">
                <a:latin typeface="Athelas" panose="02000503000000020003" pitchFamily="2" charset="0"/>
                <a:ea typeface="Calibri" panose="020F0502020204030204" pitchFamily="34" charset="0"/>
                <a:cs typeface="Calibri" panose="020F0502020204030204" pitchFamily="34" charset="0"/>
              </a:rPr>
              <a:t> și r</a:t>
            </a:r>
            <a:r>
              <a:rPr lang="ro-RO" sz="1600" dirty="0">
                <a:effectLst/>
                <a:latin typeface="Athelas" panose="02000503000000020003" pitchFamily="2" charset="0"/>
                <a:ea typeface="Calibri" panose="020F0502020204030204" pitchFamily="34" charset="0"/>
                <a:cs typeface="Calibri" panose="020F0502020204030204" pitchFamily="34" charset="0"/>
              </a:rPr>
              <a:t>egulamentul cu privire la susținerea a traducerilor din bugetul de stat, a traducerii cărții naționale în străinătate.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582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21853E-7A73-6BFD-8AE6-77B7803F2A1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F514A614-DAE3-9412-28CA-B56644F8603D}"/>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legislația și infrastructura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E835CE47-258A-F23B-64CF-536F8EE42EB1}"/>
              </a:ext>
            </a:extLst>
          </p:cNvPr>
          <p:cNvSpPr/>
          <p:nvPr/>
        </p:nvSpPr>
        <p:spPr>
          <a:xfrm>
            <a:off x="533400" y="1007706"/>
            <a:ext cx="10820400" cy="4371690"/>
          </a:xfrm>
          <a:prstGeom prst="rect">
            <a:avLst/>
          </a:prstGeom>
          <a:noFill/>
          <a:ln>
            <a:noFill/>
          </a:ln>
        </p:spPr>
        <p:txBody>
          <a:bodyPr spcFirstLastPara="1" wrap="square" lIns="91425" tIns="45700" rIns="91425" bIns="45700" anchor="ctr" anchorCtr="0">
            <a:noAutofit/>
          </a:bodyPr>
          <a:lstStyle/>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Totodată un participant a subliniat că nivelul său slab de informare privind legislația industriei cărții și lecturii publice provine din lipsa de interes.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O opinie menționată se referă la faptul că</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anumite aspecte practice ale legislației nu reflectă în mod adecvat situația și nevoile reale ale domeniului. Un exemplu menționat de către acest respondent este utilizarea volumului colecției de carte ca indicator de performanță, care este considerat nereprezentativ. Bibliotecarii au subliniat faptul că multe dintre cărțile din biblioteci sunt din perioada Uniunii Sovietice și nu mai sunt relevante pentru cititorii actuali, necesitând retragerea lor din evidență pentru a face loc unor titluri mai relevante. Totuși, procesul de decontare a acestor cărți poate duce la o reducere aparentă a numărului total de titluri, ceea ce riscă să fie interpretat de Ministerul Finanțelor ca și un indicator de performanță negativ, deși, în realitate, această măsură este esențială pentru actualizarea și optimizarea colecțiilor.</a:t>
            </a: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În general, editorii consideră că legislația privind industria cărții și lecturii publice în Republica Moldova reflectă cerințele domeniului. Cu toate acestea, un respondent a menționat că principala problemă este nerespectarea prevederilor legale existente -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a:t>
            </a:r>
            <a:r>
              <a:rPr lang="en-GB" sz="1600" i="1" dirty="0">
                <a:solidFill>
                  <a:srgbClr val="0D0D0D"/>
                </a:solidFill>
                <a:latin typeface="Athelas" panose="02000503000000020003" pitchFamily="2" charset="0"/>
                <a:ea typeface="Calibri" panose="020F0502020204030204" pitchFamily="34" charset="0"/>
                <a:cs typeface="Calibri" panose="020F0502020204030204" pitchFamily="34" charset="0"/>
              </a:rPr>
              <a:t>[</a:t>
            </a:r>
            <a:r>
              <a:rPr lang="en-GB" sz="1600" i="1" dirty="0" err="1">
                <a:solidFill>
                  <a:srgbClr val="0D0D0D"/>
                </a:solidFill>
                <a:latin typeface="Athelas" panose="02000503000000020003" pitchFamily="2" charset="0"/>
                <a:ea typeface="Calibri" panose="020F0502020204030204" pitchFamily="34" charset="0"/>
                <a:cs typeface="Calibri" panose="020F0502020204030204" pitchFamily="34" charset="0"/>
              </a:rPr>
              <a:t>legisla</a:t>
            </a:r>
            <a:r>
              <a:rPr lang="ro-RO" sz="1600" i="1" dirty="0" err="1">
                <a:solidFill>
                  <a:srgbClr val="0D0D0D"/>
                </a:solidFill>
                <a:latin typeface="Athelas" panose="02000503000000020003" pitchFamily="2" charset="0"/>
                <a:ea typeface="Calibri" panose="020F0502020204030204" pitchFamily="34" charset="0"/>
                <a:cs typeface="Calibri" panose="020F0502020204030204" pitchFamily="34" charset="0"/>
              </a:rPr>
              <a:t>ția</a:t>
            </a:r>
            <a:r>
              <a:rPr lang="en-GB" sz="1600" i="1" dirty="0">
                <a:solidFill>
                  <a:srgbClr val="0D0D0D"/>
                </a:solidFill>
                <a:latin typeface="Athelas" panose="02000503000000020003" pitchFamily="2" charset="0"/>
                <a:ea typeface="Calibri" panose="020F0502020204030204" pitchFamily="34" charset="0"/>
                <a:cs typeface="Calibri" panose="020F0502020204030204" pitchFamily="34" charset="0"/>
              </a:rPr>
              <a:t>]</a:t>
            </a:r>
            <a:r>
              <a:rPr lang="ro-RO" sz="1600" i="1" dirty="0">
                <a:solidFill>
                  <a:srgbClr val="0D0D0D"/>
                </a:solidFill>
                <a:latin typeface="Athelas" panose="02000503000000020003" pitchFamily="2" charset="0"/>
                <a:ea typeface="Calibri" panose="020F0502020204030204" pitchFamily="34" charset="0"/>
                <a:cs typeface="Calibri" panose="020F0502020204030204" pitchFamily="34" charset="0"/>
              </a:rPr>
              <a:t>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reflectă perfect </a:t>
            </a:r>
            <a:r>
              <a:rPr lang="en-GB" sz="1600" i="1" dirty="0">
                <a:solidFill>
                  <a:srgbClr val="0D0D0D"/>
                </a:solidFill>
                <a:latin typeface="Athelas" panose="02000503000000020003" pitchFamily="2" charset="0"/>
                <a:ea typeface="Calibri" panose="020F0502020204030204" pitchFamily="34" charset="0"/>
                <a:cs typeface="Calibri" panose="020F0502020204030204" pitchFamily="34" charset="0"/>
              </a:rPr>
              <a:t>[</a:t>
            </a:r>
            <a:r>
              <a:rPr lang="ro-RO" sz="1600" i="1" dirty="0">
                <a:solidFill>
                  <a:srgbClr val="0D0D0D"/>
                </a:solidFill>
                <a:latin typeface="Athelas" panose="02000503000000020003" pitchFamily="2" charset="0"/>
                <a:ea typeface="Calibri" panose="020F0502020204030204" pitchFamily="34" charset="0"/>
                <a:cs typeface="Calibri" panose="020F0502020204030204" pitchFamily="34" charset="0"/>
              </a:rPr>
              <a:t>realitatea domeniului</a:t>
            </a:r>
            <a:r>
              <a:rPr lang="en-GB" sz="1600" i="1" dirty="0">
                <a:solidFill>
                  <a:srgbClr val="0D0D0D"/>
                </a:solidFill>
                <a:latin typeface="Athelas" panose="02000503000000020003" pitchFamily="2" charset="0"/>
                <a:ea typeface="Calibri" panose="020F0502020204030204" pitchFamily="34" charset="0"/>
                <a:cs typeface="Calibri" panose="020F0502020204030204" pitchFamily="34" charset="0"/>
              </a:rPr>
              <a:t>]</a:t>
            </a:r>
            <a:r>
              <a:rPr lang="ro-RO" sz="1600" i="1" dirty="0">
                <a:solidFill>
                  <a:srgbClr val="0D0D0D"/>
                </a:solidFill>
                <a:latin typeface="Athelas" panose="02000503000000020003" pitchFamily="2" charset="0"/>
                <a:ea typeface="Calibri" panose="020F0502020204030204" pitchFamily="34" charset="0"/>
                <a:cs typeface="Calibri" panose="020F0502020204030204" pitchFamily="34" charset="0"/>
              </a:rPr>
              <a:t>; l</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ăsați legislația - îndepliniți-o și atât”</a:t>
            </a: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(B, editor).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521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CE0FF5-93CF-0CE0-8850-32C03B19505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8ED2852-6106-D8B8-2038-3DF16427E828}"/>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legislația și infrastructura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4E2055A1-1507-1C8D-AB89-417CD454F79B}"/>
              </a:ext>
            </a:extLst>
          </p:cNvPr>
          <p:cNvSpPr/>
          <p:nvPr/>
        </p:nvSpPr>
        <p:spPr>
          <a:xfrm>
            <a:off x="533400" y="1007706"/>
            <a:ext cx="10820400" cy="576901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effectLst/>
                <a:latin typeface="Athelas" panose="02000503000000020003" pitchFamily="2" charset="0"/>
                <a:ea typeface="Times New Roman" panose="02020603050405020304" pitchFamily="18" charset="0"/>
                <a:cs typeface="Arial" panose="020B0604020202020204" pitchFamily="34" charset="0"/>
              </a:rPr>
              <a:t>Necesitatea reformelor</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Respondenții au evidențiat o serie de probleme legate de implementarea inițiativelor legislative menite să sprijine industria cărții: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Repatrierea valutei.</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Conform opiniei unui editor legea privind repatrierea valutei creează dificultăți pentru exportul de cărți către România. ,,</a:t>
            </a:r>
            <a:r>
              <a:rPr lang="ro-RO" sz="14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Distribuitorul nostru refuză să ia cantități mari pentru că la un moment dat trebuie să întoarcă ori marfa, ori banii și în România banii se achită mult mai greu decât se achită la noi” </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(F, editor).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Viața scurtă de raft a cărții.</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După spusele unui respondent, cărțile au o „viață” comercială de aproximativ doi ani, iar dacă nu se vând în primele șase luni, acestea sunt returnate, iar dificultățile legate de retururi și frontieră complică distribuția cărților.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Procese de achiziție netransparente a cărților</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Un editor a propus crearea unei platforme digitale unde editurile să-și încarce ofertele, astfel încât bibliotecile să aibă acces la informații despre noutățile editoriale și să poată achiziționa direct și transparent cărțile.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Inițiative legislative ineficiente legate de promovarea cărții</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Un respondent a oferit ca și exemple: voucherul cultural și compensațiile pentru profesori, care au suferit un eșec, deoarece au apărut alte priorități din partea statului. Același respondent a explicat că Uniunea Editorilor a avut ideea de a oferi profesorilor compensații în sumă de 2000 lei pentru achiziționarea de cărți, care a fost inspirată din modelul aplicat în România (100 de euro pentru cărți), dar în urma lobby-ului IT, utilizarea fondurilor a fost extinsă pentru achiziția de gadgeturi (computere, telefoane). Ulterior, suma a fost dublată la 4000 lei, dar a fost eliminată obligația de a prezenta dovada achiziției de cărți, transformând compensația într-un supliment salarial pentru unii profesori. </a:t>
            </a:r>
            <a:r>
              <a:rPr lang="ro-RO" sz="14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„Profesorilor li s-a dat un 4000, un salariu neimpozabil, suplimentar la salariul pe care-l are și care uiți să cumperi carte” </a:t>
            </a:r>
            <a:r>
              <a:rPr lang="ro-RO" sz="14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(B, editor).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95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0C5761-BA1D-64A5-A538-5E2242711B1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9620577-36F1-BF31-BDEB-9957D986BD22}"/>
              </a:ext>
            </a:extLst>
          </p:cNvPr>
          <p:cNvSpPr>
            <a:spLocks noGrp="1"/>
          </p:cNvSpPr>
          <p:nvPr>
            <p:ph type="title"/>
          </p:nvPr>
        </p:nvSpPr>
        <p:spPr>
          <a:xfrm>
            <a:off x="533400" y="0"/>
            <a:ext cx="10820400" cy="1007706"/>
          </a:xfrm>
        </p:spPr>
        <p:txBody>
          <a:bodyPr vert="horz" anchor="ctr">
            <a:normAutofit/>
          </a:bodyPr>
          <a:lstStyle/>
          <a:p>
            <a:r>
              <a:rPr lang="ro-RO" b="1" dirty="0">
                <a:solidFill>
                  <a:schemeClr val="tx1"/>
                </a:solidFill>
                <a:latin typeface="Athelas" panose="02000503000000020003" pitchFamily="2" charset="0"/>
                <a:ea typeface="Exo" charset="0"/>
                <a:cs typeface="Exo" charset="0"/>
              </a:rPr>
              <a:t>REZUMAT – STUDIU CANTITATIV</a:t>
            </a:r>
          </a:p>
        </p:txBody>
      </p:sp>
      <p:sp>
        <p:nvSpPr>
          <p:cNvPr id="3" name="Google Shape;109;p4">
            <a:extLst>
              <a:ext uri="{FF2B5EF4-FFF2-40B4-BE49-F238E27FC236}">
                <a16:creationId xmlns:a16="http://schemas.microsoft.com/office/drawing/2014/main" xmlns="" id="{6E7BF9D6-6D92-F3EA-0F0F-5C74A9CF8BEA}"/>
              </a:ext>
            </a:extLst>
          </p:cNvPr>
          <p:cNvSpPr/>
          <p:nvPr/>
        </p:nvSpPr>
        <p:spPr>
          <a:xfrm>
            <a:off x="533399" y="1776191"/>
            <a:ext cx="10820401" cy="3900454"/>
          </a:xfrm>
          <a:prstGeom prst="rect">
            <a:avLst/>
          </a:prstGeom>
          <a:noFill/>
          <a:ln>
            <a:noFill/>
          </a:ln>
        </p:spPr>
        <p:txBody>
          <a:bodyPr spcFirstLastPara="1" wrap="square" lIns="91425" tIns="45700" rIns="91425" bIns="45700" anchor="ctr" anchorCtr="0">
            <a:noAutofit/>
          </a:bodyPr>
          <a:lstStyle/>
          <a:p>
            <a:pPr algn="just">
              <a:spcBef>
                <a:spcPts val="600"/>
              </a:spcBef>
              <a:spcAft>
                <a:spcPts val="600"/>
              </a:spcAft>
            </a:pPr>
            <a:r>
              <a:rPr lang="ro-RO" sz="1400" b="1" dirty="0">
                <a:latin typeface="Athelas" panose="02000503000000020003" pitchFamily="2" charset="0"/>
              </a:rPr>
              <a:t>Resursele materiale și financiare în domeniul industriei cărții și lecturii publice</a:t>
            </a:r>
            <a:endParaRPr lang="en-GB" sz="1400" b="1" dirty="0">
              <a:latin typeface="Athelas" panose="02000503000000020003" pitchFamily="2" charset="0"/>
            </a:endParaRPr>
          </a:p>
          <a:p>
            <a:pPr marL="285750" indent="-285750" algn="just">
              <a:spcBef>
                <a:spcPts val="600"/>
              </a:spcBef>
              <a:spcAft>
                <a:spcPts val="600"/>
              </a:spcAft>
              <a:buFont typeface="Arial" panose="020B0604020202020204" pitchFamily="34" charset="0"/>
              <a:buChar char="•"/>
              <a:defRPr/>
            </a:pPr>
            <a:r>
              <a:rPr lang="ro-RO" sz="1400" dirty="0">
                <a:latin typeface="Athelas" panose="02000503000000020003" pitchFamily="2" charset="0"/>
              </a:rPr>
              <a:t>Majoritatea respondenților consideră insuficiente resursele materiale și financiare din domeniul industriei cărții și lecturii publice.</a:t>
            </a:r>
          </a:p>
          <a:p>
            <a:pPr marL="285750" indent="-285750" algn="just">
              <a:spcBef>
                <a:spcPts val="600"/>
              </a:spcBef>
              <a:spcAft>
                <a:spcPts val="600"/>
              </a:spcAft>
              <a:buFont typeface="Arial" panose="020B0604020202020204" pitchFamily="34" charset="0"/>
              <a:buChar char="•"/>
              <a:defRPr/>
            </a:pPr>
            <a:r>
              <a:rPr lang="ro-RO" sz="1400" dirty="0">
                <a:latin typeface="Athelas" panose="02000503000000020003" pitchFamily="2" charset="0"/>
              </a:rPr>
              <a:t>Top 3 dificultățile legate de resursele materiale și financiare menționate de către respondenți sunt: l</a:t>
            </a:r>
            <a:r>
              <a:rPr lang="ro-MD" sz="1400" dirty="0" err="1">
                <a:latin typeface="Athelas" panose="02000503000000020003" pitchFamily="2" charset="0"/>
              </a:rPr>
              <a:t>ipsa</a:t>
            </a:r>
            <a:r>
              <a:rPr lang="ro-MD" sz="1400" dirty="0">
                <a:latin typeface="Athelas" panose="02000503000000020003" pitchFamily="2" charset="0"/>
              </a:rPr>
              <a:t> finanțării (28%), resursele materiale vechi (26%) și tehnica veche (20%).</a:t>
            </a:r>
          </a:p>
          <a:p>
            <a:pPr algn="just">
              <a:spcBef>
                <a:spcPts val="600"/>
              </a:spcBef>
              <a:spcAft>
                <a:spcPts val="600"/>
              </a:spcAft>
            </a:pPr>
            <a:r>
              <a:rPr lang="ro-RO" sz="1400" b="1" dirty="0">
                <a:latin typeface="Athelas" panose="02000503000000020003" pitchFamily="2" charset="0"/>
                <a:sym typeface="Exo"/>
              </a:rPr>
              <a:t>Oportunități și sugestii</a:t>
            </a:r>
            <a:endParaRPr lang="en-US" sz="1400" b="1" dirty="0">
              <a:latin typeface="Athelas" panose="02000503000000020003" pitchFamily="2" charset="0"/>
              <a:sym typeface="Exo"/>
            </a:endParaRP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Cele mai eficiente metode de promovare a lecturii în opinia respondenților sunt: promovarea lecturii în școli și universități (65%), reducerea prețurilor la cărți (61%), organizarea cluburilor de lectură pentru diferite vârste (60%). </a:t>
            </a: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Top 3 sugestii care trebuie incluse în programul </a:t>
            </a:r>
            <a:r>
              <a:rPr lang="ro-RO" sz="1400" dirty="0">
                <a:latin typeface="Athelas" panose="02000503000000020003" pitchFamily="2" charset="0"/>
              </a:rPr>
              <a:t>„Dezvoltarea industriei cărții și lecturii publice pentru perioada 2024-2030„ în opinia participanților sunt:</a:t>
            </a:r>
            <a:r>
              <a:rPr lang="ro-MD" sz="1400" dirty="0">
                <a:latin typeface="Athelas" panose="02000503000000020003" pitchFamily="2" charset="0"/>
              </a:rPr>
              <a:t> organizarea unor campanii de promovare a lecturii (23%), modernizarea infrastructurii (11%), desfășurarea unor programe culturale (10%).</a:t>
            </a:r>
          </a:p>
        </p:txBody>
      </p:sp>
    </p:spTree>
    <p:extLst>
      <p:ext uri="{BB962C8B-B14F-4D97-AF65-F5344CB8AC3E}">
        <p14:creationId xmlns:p14="http://schemas.microsoft.com/office/powerpoint/2010/main" val="1125871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6A7E05-71A1-8F7C-79F7-E0B04057937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DEE54E87-D7FD-F8C9-5D20-78DC4860EFCD}"/>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legislația și infrastructura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FA770610-6ACD-2443-C3E6-1D509CC66BB9}"/>
              </a:ext>
            </a:extLst>
          </p:cNvPr>
          <p:cNvSpPr/>
          <p:nvPr/>
        </p:nvSpPr>
        <p:spPr>
          <a:xfrm>
            <a:off x="533400" y="1533000"/>
            <a:ext cx="10820400" cy="4449147"/>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Îmbunătățiri în infrastructura industriei cărții</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Asigurarea bibliotecilor școlare cu titlurile de cărți prevăzute în curriculum a fost menționată drept o schimbare prioritară în domeniul industriei cărții. Lipsa acestor titluri de cărți în școli îi obligă pe profesori să achiziționeze cărțile din fonduri proprii, ceea ce reprezintă o dificultate.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Un respondent a propus ajustarea programului de lucru al bibliotecarilor pentru a facilita accesul elevilor la biblioteci. Acesta a remarcat că orele de activitate ale bibliotecilor coincid, de obicei, cu orarul lecțiilor, ceea ce face dificilă utilizarea sălilor de lectură după ore.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Pe de altă parte, editorii consideră că infrastructura industriei cărții și lecturii publice din Republica Moldova este, în general, bine dezvoltată, cel puțin în ceea ce privește existența unei rețele de librării și a altor structuri necesare. Cu toate acestea, problema principală nu ține de infrastructură, ci de lipsa cititorilor -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a:t>
            </a:r>
            <a:r>
              <a:rPr lang="ro-RO" sz="1600" i="1" dirty="0">
                <a:solidFill>
                  <a:srgbClr val="0D0D0D"/>
                </a:solidFill>
                <a:latin typeface="Athelas" panose="02000503000000020003" pitchFamily="2" charset="0"/>
                <a:ea typeface="Calibri" panose="020F0502020204030204" pitchFamily="34" charset="0"/>
                <a:cs typeface="Calibri" panose="020F0502020204030204" pitchFamily="34" charset="0"/>
              </a:rPr>
              <a:t>n</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oi avem tot</a:t>
            </a:r>
            <a:r>
              <a:rPr lang="ro-RO" sz="1600" i="1" dirty="0">
                <a:solidFill>
                  <a:srgbClr val="0D0D0D"/>
                </a:solidFill>
                <a:latin typeface="Athelas" panose="02000503000000020003" pitchFamily="2" charset="0"/>
                <a:ea typeface="Calibri" panose="020F0502020204030204" pitchFamily="34" charset="0"/>
                <a:cs typeface="Calibri" panose="020F0502020204030204" pitchFamily="34" charset="0"/>
              </a:rPr>
              <a:t>, r</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ețea de librării este vastă. Toată infrastructura noastră e completă, </a:t>
            </a:r>
            <a:r>
              <a:rPr lang="en-GB"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a:t>
            </a:r>
            <a:r>
              <a:rPr lang="en-GB" sz="1600" i="1" dirty="0" err="1">
                <a:solidFill>
                  <a:srgbClr val="0D0D0D"/>
                </a:solidFill>
                <a:effectLst/>
                <a:latin typeface="Athelas" panose="02000503000000020003" pitchFamily="2" charset="0"/>
                <a:ea typeface="Calibri" panose="020F0502020204030204" pitchFamily="34" charset="0"/>
                <a:cs typeface="Calibri" panose="020F0502020204030204" pitchFamily="34" charset="0"/>
              </a:rPr>
              <a:t>dar</a:t>
            </a:r>
            <a:r>
              <a:rPr lang="en-GB"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fără cititori</a:t>
            </a:r>
            <a:r>
              <a:rPr lang="en-US"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a:t>
            </a:r>
            <a:r>
              <a:rPr lang="en-US"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(B, editor).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124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A9195A-5F85-F54D-5866-73A14A35316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A90E6139-A550-0E8C-B227-7A20F5A7CCA2}"/>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resursele umane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44FD62AA-4B72-9D7D-62B3-15B17A6A6512}"/>
              </a:ext>
            </a:extLst>
          </p:cNvPr>
          <p:cNvSpPr/>
          <p:nvPr/>
        </p:nvSpPr>
        <p:spPr>
          <a:xfrm>
            <a:off x="533400" y="1007706"/>
            <a:ext cx="10820400" cy="5464214"/>
          </a:xfrm>
          <a:prstGeom prst="rect">
            <a:avLst/>
          </a:prstGeom>
          <a:noFill/>
          <a:ln>
            <a:noFill/>
          </a:ln>
        </p:spPr>
        <p:txBody>
          <a:bodyPr spcFirstLastPara="1" wrap="square" lIns="91425" tIns="45700" rIns="91425" bIns="45700" anchor="ctr" anchorCtr="0">
            <a:noAutofit/>
          </a:bodyPr>
          <a:lstStyle/>
          <a:p>
            <a:pPr algn="just">
              <a:lnSpc>
                <a:spcPts val="1300"/>
              </a:lnSpc>
            </a:pPr>
            <a:r>
              <a:rPr lang="ro-RO" sz="1800" b="1" dirty="0">
                <a:effectLst/>
                <a:latin typeface="Athelas" panose="02000503000000020003" pitchFamily="2" charset="0"/>
                <a:ea typeface="Times New Roman" panose="02020603050405020304" pitchFamily="18" charset="0"/>
                <a:cs typeface="Arial" panose="020B0604020202020204" pitchFamily="34" charset="0"/>
              </a:rPr>
              <a:t>Competențe necesare</a:t>
            </a:r>
            <a:endPar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Respondenții au menționat următoarele competențe pe care trebuie să le dețină o persoană care activează în domeniul lor</a:t>
            </a:r>
            <a:r>
              <a:rPr lang="en-US"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Comunicarea cu elevii.</a:t>
            </a:r>
            <a:r>
              <a:rPr lang="en-GB" sz="1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Abilități de explicare.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Abilitatea de a discerne și selecta titlurile adecvate vârstei și intereselor copiilor.</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tunci când</a:t>
            </a:r>
            <a:r>
              <a:rPr lang="en-GB"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en-GB" sz="16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vorbim și de literatură, într-adevăr este foarte important să cunoaștem vârsta, interesele lor la vârsta respectivă, pentru ca să le găsim într-adevăr literatura potrivită intereselor și în pas cu timpul” </a:t>
            </a: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(F, cadru didactic).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Gândirea critică și analitică.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Abilitatea de a prezenta materialul didactic într-un mod corect.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Abilități de lucru în echipă.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Conformitatea cu standardele de competență ale bibliotecarului.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Inițiativă.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Abilitatea de a motiva.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Cunoașterea fluentă a limbii române.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„Problema e că la noi, în Găgăuzia, bibliotecarii slab cunosc limba română și nu pot participa la dezvoltarea profesională așa cum ar trebui”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(bibliotecar).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53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EB0002-26D4-AB53-AD43-0B7CDCF7E7B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5A96326-B5F3-FCA2-4793-15AA6DA1AAC6}"/>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resursele umane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E3086DB8-6049-22B4-42CD-8C293D3ADA18}"/>
              </a:ext>
            </a:extLst>
          </p:cNvPr>
          <p:cNvSpPr/>
          <p:nvPr/>
        </p:nvSpPr>
        <p:spPr>
          <a:xfrm>
            <a:off x="533400" y="1007706"/>
            <a:ext cx="10820400" cy="546421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latin typeface="Athelas" panose="02000503000000020003" pitchFamily="2" charset="0"/>
                <a:ea typeface="Times New Roman" panose="02020603050405020304" pitchFamily="18" charset="0"/>
                <a:cs typeface="Arial" panose="020B0604020202020204" pitchFamily="34" charset="0"/>
              </a:rPr>
              <a:t>Suficiența resurselor umane</a:t>
            </a:r>
            <a:endPar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Ce ține de suficiența resurselor umane</a:t>
            </a:r>
            <a:r>
              <a:rPr lang="en-GB"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un cadru didactic a menționat că în mediul rural, lipsa </a:t>
            </a:r>
            <a:r>
              <a:rPr lang="en-US"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de personal</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rămâne o provocare semnificativă, în timp ce în orașe această problemă este mai puțin resimțită.</a:t>
            </a:r>
            <a:endParaRPr lang="en-GB"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endParaRPr>
          </a:p>
          <a:p>
            <a:pPr algn="just">
              <a:lnSpc>
                <a:spcPct val="115000"/>
              </a:lnSpc>
              <a:spcAft>
                <a:spcPts val="1200"/>
              </a:spcAft>
              <a:tabLst>
                <a:tab pos="685800" algn="l"/>
              </a:tabLs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Adițional</a:t>
            </a:r>
            <a:r>
              <a:rPr lang="en-GB"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editorii au evidențiat următoarele provocări asociate formării personalului în domeniul editorial: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685800" algn="l"/>
              </a:tabLst>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Capacitatea de salarizare mică în domeniul editorial.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685800" algn="l"/>
              </a:tabLst>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Lipsa instituțiilor de pregătire specializată în domeniul industriei cărții</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Un respondent a remarcat că nu există instituții care să pregătească bibliotecari, librari sau editori.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„La ora actuală noi nu avem instituții care să pregătească bibliotecari. </a:t>
            </a:r>
            <a:r>
              <a:rPr lang="en-US"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Este un domeniu cu foarte mari orgolii și foarte puțini bani”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editor).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685800" algn="l"/>
              </a:tabLst>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Durata formării profesionale</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 fost menționat că durata de pregătire a unui specialist în domeniul editorial este foarte îndelungată.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„Un redactor 15 ani te costă”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editor).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60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41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08FEF7-AF1E-A43A-5399-BC3DFE3921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D09F9298-64EF-B621-AB4B-4B2E03355CFC}"/>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resursele umane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2CEA9B48-A91B-944F-E1AE-97EA188A9367}"/>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Participarea la instruiri</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 general</a:t>
            </a:r>
            <a:r>
              <a:rPr lang="en-GB"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majoritatea respondenților au declarat că au participat la instruiri sau cursuri de formare continuă.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Experiențele profesorilor în ceea ce privește formarea continuă variază, dar există un consens asupra nevoii ca </a:t>
            </a:r>
            <a:r>
              <a:rPr lang="en-US" sz="1600" dirty="0" err="1">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instruirile</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să fie mai frecvente. Unii profesori au beneficiat de seminare sau formări organizate în colaborare cu specialiști din România, care au oferit exemple valoroase privind organizarea cluburilor de lectură pentru copii de diferite vârste. De exemplu, unul dintre respondenți a indicat că participat la cursuri de formare continuă, care s-a desfășurat la Universitatea de Stat „Ion Creangă”, cu Adrian </a:t>
            </a:r>
            <a:r>
              <a:rPr lang="ro-RO" sz="1600" dirty="0" err="1">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Ghicov</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ca moderator.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Totuși, o persoană a remarcat că nu cunoaște ale tipuri de formări pentru profesori, decât cursurile, subliniind adițional că diseminarea experiențelor acumulate este un aspect foarte important pentru domeniul în care activează</a:t>
            </a:r>
            <a:r>
              <a:rPr lang="en-GB"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 (</a:t>
            </a: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pentru că întotdeauna am căutat oameni de la care să pot învăța, care știu mai mult decât mine, au citit mai mult decât mine și asta m-a format”</a:t>
            </a:r>
            <a:r>
              <a:rPr lang="en-GB"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F, cadru didactic). </a:t>
            </a:r>
          </a:p>
          <a:p>
            <a:pPr algn="just">
              <a:lnSpc>
                <a:spcPts val="1300"/>
              </a:lnSpc>
              <a:spcBef>
                <a:spcPts val="600"/>
              </a:spcBef>
            </a:pPr>
            <a:r>
              <a:rPr lang="ro-RO" sz="1600"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Preferințele respondenților pentru instruiri  </a:t>
            </a:r>
            <a:endParaRPr lang="en-US" sz="1600"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Ca și preferințe de tematici pentru instruiri, cadrele didactice au enumerat următoarele: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Cursuri de formare a profesorilor pentru a deveni consilieri de lectură.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Organizarea cluburilor de lectură pentru profesori.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Selecția corectă a cărților pentru elevi.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Cursuri privind metodele de lucru cu materialele literare.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2123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ABD243-0A28-D8F3-A23B-F0B586A3A6F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03A52BC7-6151-5A3F-E826-58F74F39C9B9}"/>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resursele materiale/financiare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B03046CA-2656-B503-939A-E2440913FAF2}"/>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Suficiența resurselor materiale</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 general, resursele materiale sunt evaluate ca fiind insuficiente </a:t>
            </a:r>
            <a:r>
              <a:rPr lang="ro-RO" sz="16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de către respondenți.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 ceea ce privește resursele materiale din biblioteci, inclusiv clădirile, tehnologiile și mobilierul, acestea sunt considerate insuficiente pentru a răspunde cerințelor actuale, în special echipamentele de ultimă generație necesare pentru dezvoltarea și modernizarea instituțiilor educaționale.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Un cadru didactic a indicat că în ceea ce privește infrastructura, clădirea instituției în care activează este funcțională, dar dotarea tehnologică rămâne adesea la inițiativa personală a profesorilor, care investesc din propriile fonduri pentru necesitățile claselor. Referitor la literatura din biblioteci, există o insuficiență majoră, atât în numărul exemplarelor, cât și în diversitatea lor. Aceeași participantă a adăugat că pentru a suplini această lipsă, instituția a inițiat un proiect educațional de strângere de fonduri „Dăruiește o Carte”, care a implicat absolvenți, Diaspora și comunitatea locală.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tabLst>
                <a:tab pos="685800" algn="l"/>
              </a:tabLst>
            </a:pP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să știți că s-a suplinit frumos fondul de carte, cu cărți noi. Totodată avem prieteni în România care au văzut ce facem, prietenii au și ei alți prieteni și am primit chiar biblioteci mari din România”</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(F, cadru didactic).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Cu toate acestea, în multe cazuri, respondenții consideră că literatura disponibilă este insuficientă pentru a satisface cerințele didactice, ceea ce reprezintă o provocare în susținerea activităților educative.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,,Avem literatură bună, dar câte un exemplar-două, și atunci când propunem iată, de exemplu noi, eu le propun copiilor să citim câte o carte pe lună și atunci când le propun niște titluri, nu le pot găsi. [...] În bibliotecă la noi se asigură, dar vă zic, nu este suficientă”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(F, cadru didactic).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458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5EC891-B9C3-9403-A288-CDCDD28AC6B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2D917BB0-4529-C303-1AAC-A4637D2CE219}"/>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Percepția respondenților despre resursele materiale/financiare din industria cărții și lecturii publice</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EF6E59F9-7FF9-E80A-2554-FA6706A2F563}"/>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ct val="115000"/>
              </a:lnSpc>
              <a:spcAft>
                <a:spcPts val="600"/>
              </a:spcAft>
            </a:pPr>
            <a:r>
              <a:rPr lang="ro-RO" sz="1500"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Suficiența resurselor materiale</a:t>
            </a:r>
            <a:endPar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endParaRPr>
          </a:p>
          <a:p>
            <a:pPr algn="just">
              <a:lnSpc>
                <a:spcPct val="115000"/>
              </a:lnSpc>
              <a:spcAft>
                <a:spcPts val="600"/>
              </a:spcAft>
            </a:pP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Printre lacunele materiale menționate de către bibliotecari se numără:</a:t>
            </a:r>
            <a:endParaRPr lang="en-US" sz="1500" dirty="0">
              <a:effectLst/>
              <a:latin typeface="Athelas" panose="02000503000000020003" pitchFamily="2"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Servere.</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Sisteme de securizare.</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Software pentru accesul la cărți electronice.</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Catalogul OPAC.</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Sistemul RFID.</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Laptopuri performante.</a:t>
            </a:r>
            <a:endParaRPr lang="en-US" sz="1500" dirty="0">
              <a:effectLst/>
              <a:latin typeface="Athelas" panose="02000503000000020003"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5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Scanere.</a:t>
            </a:r>
          </a:p>
          <a:p>
            <a:pPr marL="342900" lvl="0" indent="-342900">
              <a:lnSpc>
                <a:spcPct val="115000"/>
              </a:lnSpc>
              <a:buFont typeface="Symbol" panose="05050102010706020507" pitchFamily="18" charset="2"/>
              <a:buChar char=""/>
            </a:pPr>
            <a:endParaRPr lang="ro-RO" sz="1500" dirty="0">
              <a:solidFill>
                <a:srgbClr val="0D0D0D"/>
              </a:solidFill>
              <a:latin typeface="Athelas" panose="02000503000000020003" pitchFamily="2" charset="0"/>
              <a:ea typeface="Calibri" panose="020F0502020204030204" pitchFamily="34" charset="0"/>
              <a:cs typeface="Times New Roman" panose="02020603050405020304" pitchFamily="18" charset="0"/>
            </a:endParaRPr>
          </a:p>
          <a:p>
            <a:pPr algn="just">
              <a:lnSpc>
                <a:spcPts val="1300"/>
              </a:lnSpc>
            </a:pPr>
            <a:r>
              <a:rPr lang="ro-RO" sz="1500"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Suficiența resurselor financiare</a:t>
            </a:r>
            <a:endParaRPr lang="en-US" sz="1500" b="1" dirty="0">
              <a:effectLst/>
              <a:latin typeface="Athelas" panose="02000503000000020003" pitchFamily="2" charset="0"/>
              <a:ea typeface="Times New Roman" panose="02020603050405020304" pitchFamily="18" charset="0"/>
              <a:cs typeface="Arial" panose="020B0604020202020204" pitchFamily="34" charset="0"/>
            </a:endParaRPr>
          </a:p>
          <a:p>
            <a:pPr algn="just">
              <a:lnSpc>
                <a:spcPct val="115000"/>
              </a:lnSpc>
              <a:spcBef>
                <a:spcPts val="600"/>
              </a:spcBef>
              <a:spcAft>
                <a:spcPts val="600"/>
              </a:spcAft>
            </a:pP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 general, </a:t>
            </a:r>
            <a:r>
              <a:rPr lang="ro-RO" sz="15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r</a:t>
            </a: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esursele financiare din instituții sunt percepute de către respondenți ca fiind insuficiente. </a:t>
            </a:r>
            <a:r>
              <a:rPr lang="ro-RO" sz="15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A</a:t>
            </a: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tât cadrele didactice, cât și </a:t>
            </a:r>
            <a:r>
              <a:rPr lang="ro-RO" sz="15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b</a:t>
            </a: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ibliotecarii, consideră că resursele financiare nu corespund cerințelor actuale, în special pentru suplinirea fondului de carte din biblioteci. A fost enunțată opinia că alocarea bugetului variază semnificativ de la o bibliotecă la alta, în funcție de localizare și contextul administrativ, ceea ce generează discrepanțe între nevoile reale ale bibliotecilor și resursele financiare disponibile. Cadrele didactice consideră că este necesară o politică de stat care să facă prioritară dotarea instituțiilor de învățământ cu literatură de calitate</a:t>
            </a:r>
            <a:r>
              <a:rPr lang="ro-RO" sz="15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 (</a:t>
            </a:r>
            <a:r>
              <a:rPr lang="ro-RO" sz="1500" i="1"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a:t>
            </a:r>
            <a:r>
              <a:rPr lang="ro-RO" sz="15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să fie o politică de stat, asigurarea cu carte de calitate a instituțiilor de învățământ, pentru că prin lectură noi educăm omul”</a:t>
            </a:r>
            <a:r>
              <a:rPr lang="ro-RO" sz="1500" i="1"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 </a:t>
            </a: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F, cadru didactic).</a:t>
            </a:r>
            <a:endParaRPr lang="en-US" sz="1500" dirty="0">
              <a:effectLst/>
              <a:latin typeface="Athelas" panose="02000503000000020003" pitchFamily="2"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Principala dificultate menționată de către cadrele didactice este lipsa de literatură. Aceștia întâmpină dificultăți în a găsi titlurile necesare pentru activitățile educative, iar fondul de carte din biblioteci, deși completat ocazional, rămâne insuficient</a:t>
            </a:r>
            <a:r>
              <a:rPr lang="ro-RO" sz="15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 (</a:t>
            </a:r>
            <a:r>
              <a:rPr lang="ro-RO" sz="15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500" i="1"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î</a:t>
            </a:r>
            <a:r>
              <a:rPr lang="ro-RO" sz="15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n bibliotecă se asigură. La început de an bibliotecara a rugat să fie făcută o anumită lista, deoarece existau anumite fonduri, dar nu e atât de multă”</a:t>
            </a:r>
            <a:r>
              <a:rPr lang="ro-RO" sz="1500" i="1"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 </a:t>
            </a:r>
            <a:r>
              <a:rPr lang="ro-RO" sz="15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F, cadru didactic).</a:t>
            </a:r>
            <a:endParaRPr lang="en-US" sz="1500" dirty="0">
              <a:effectLst/>
              <a:latin typeface="Athelas" panose="02000503000000020003"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951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C7CBAD-D5FE-4871-2564-005DDCEF81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EBEA3563-4F28-17CD-07FD-07B894627B2B}"/>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Oportunități și sugestii</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659DE585-17F7-A896-103B-E5173BEC98DC}"/>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Promovarea lecturii</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Respondenții au sugerat următoarele metode de promovare a lecturii:</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Reorganizarea cluburilor de lectură, punând accentul pe interesele și opiniile cititorului, în loc să fie concentrate pe autor.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Crearea unor programe/politici naționale din partea statului.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,,Cartea, lectura trebuie să devină o prioritate națională și observăm eforturile în această direcție în ultimii ani, în primul rând prin Instituirea Zilei Naționale a Lecturii, prin crearea proiectelor naționale de promovare a cărții, a lecturii, a dialogului cu creatorii de carte, cu scriitorii”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scriitor).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Promovarea cărților științifice.</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Aș miza și pe promovarea cărții de popularizare a științei, de popularizare a diverselor aspecte ale activității umane, științelor exacte, științelor tehnice, care sunt cumva mai puțin asociate cu cartea și lectura la noi, dar care au potențial enorm în acest sens”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scriitor).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Crearea emisiunilor de lectură</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Și televiziunea este o sursă de informare, și de ce nu să se depună nițel efort și să facă și acolo ceva. Ca să ne conjugăm eforturile și până la urmă să avem un rezultat frumos” (F, cadru didactic).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Implicarea personalităților publice și a </a:t>
            </a:r>
            <a:r>
              <a:rPr lang="ro-RO" sz="1600" b="1" dirty="0" err="1">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influencerilor</a:t>
            </a: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sunt formatori de opinie, </a:t>
            </a:r>
            <a:r>
              <a:rPr lang="ro-RO" sz="1600" i="1" dirty="0" err="1">
                <a:solidFill>
                  <a:srgbClr val="0D0D0D"/>
                </a:solidFill>
                <a:effectLst/>
                <a:latin typeface="Athelas" panose="02000503000000020003" pitchFamily="2" charset="0"/>
                <a:ea typeface="Calibri" panose="020F0502020204030204" pitchFamily="34" charset="0"/>
                <a:cs typeface="Calibri" panose="020F0502020204030204" pitchFamily="34" charset="0"/>
              </a:rPr>
              <a:t>influenceri</a:t>
            </a:r>
            <a:r>
              <a:rPr lang="ro-RO" sz="1600" i="1" dirty="0">
                <a:solidFill>
                  <a:srgbClr val="0D0D0D"/>
                </a:solidFill>
                <a:effectLst/>
                <a:latin typeface="Athelas" panose="02000503000000020003" pitchFamily="2" charset="0"/>
                <a:ea typeface="Calibri" panose="020F0502020204030204" pitchFamily="34" charset="0"/>
                <a:cs typeface="Calibri" panose="020F0502020204030204" pitchFamily="34" charset="0"/>
              </a:rPr>
              <a:t>, în diverse domenii și în politică, să demonstreze drăguț societății că sunt niște oameni frumoși, care țin în mână o carte și poate atunci s-ar schimba și viziunea și atitudinea și cumva am cultiva plăcerea aceasta a cititului în întreaga societate” </a:t>
            </a:r>
            <a:r>
              <a:rPr lang="ro-RO" sz="1600" dirty="0">
                <a:solidFill>
                  <a:srgbClr val="0D0D0D"/>
                </a:solidFill>
                <a:effectLst/>
                <a:latin typeface="Athelas" panose="02000503000000020003" pitchFamily="2" charset="0"/>
                <a:ea typeface="Calibri" panose="020F0502020204030204" pitchFamily="34" charset="0"/>
                <a:cs typeface="Calibri" panose="020F0502020204030204" pitchFamily="34" charset="0"/>
              </a:rPr>
              <a:t>(F, cadru didactic).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Utilizarea rețelelor de socializare.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Abrogarea interdicției de a accesa bibliotecile în timpul orelor.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Creșterea ofertei de cărți în biblioteci.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Elaborarea de criterii clare de către edituri privind vârsta recomandată a cititorilor.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7619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AEC46F-B8FE-C4ED-339F-BDDACFCA5E9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7A1E6AFB-4C09-67CE-66C9-F15A6C23C128}"/>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Oportunități și sugestii</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88BDCC92-0A2E-9FBB-CFB4-55092656FB75}"/>
              </a:ext>
            </a:extLst>
          </p:cNvPr>
          <p:cNvSpPr/>
          <p:nvPr/>
        </p:nvSpPr>
        <p:spPr>
          <a:xfrm>
            <a:off x="533400" y="1007706"/>
            <a:ext cx="10820400" cy="4143077"/>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Sprijin din partea statului în domeniul industriei cărții </a:t>
            </a:r>
            <a:endParaRPr lang="en-US"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Majoritatea respondenților au apreciat pozitiv că sprijinul semnificativ pentru scriitori și industria cărții vine de peste hotare.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,,Am observat ultima perioadă implicarea și sprijinul instituțiilor românești, ceea ce pentru noi este un mare ajutor, cel puțin și la nivel de vizibilitate în Europa. Tot mai multe evenimente combinate între Ambasadele noastre de exemplu se întâmplă”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(F, scriitoare).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 privința promovării, mai ales la nivel european a autorilor noștri va fi sub umbrela europeană, cred eu”</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(F, scriitoare).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Totodată, un respondent a menționat că nu are așteptări mari față de susținerea industriei din partea statului și se declară mulțumit cu ceea ce se face în prezent.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en-US"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Eu sunt mulțumit și de puținul pe care îl face statul acum și de faptul că iată se alocă un milion de lei pentru traduceri, de exemplu. [...] Eu aș fi suficient de mulțumit dacă ele nu ar dispărea măcar acestea pe care le avem și ar fi cumva an de an propagate și să apară noi scriitori” </a:t>
            </a: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(B, scriitor).</a:t>
            </a:r>
            <a:r>
              <a:rPr lang="ro-RO" sz="16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7327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1A8DBA-5AC5-F398-67BB-4EE00023E35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2BE4F3F3-B84A-C2D5-491A-B70256F4F17C}"/>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Oportunități și sugestii</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0E8DB23D-7CBC-C7CF-2F7B-32E9081F2C89}"/>
              </a:ext>
            </a:extLst>
          </p:cNvPr>
          <p:cNvSpPr/>
          <p:nvPr/>
        </p:nvSpPr>
        <p:spPr>
          <a:xfrm>
            <a:off x="533400" y="1019732"/>
            <a:ext cx="10820400" cy="5535334"/>
          </a:xfrm>
          <a:prstGeom prst="rect">
            <a:avLst/>
          </a:prstGeom>
          <a:noFill/>
          <a:ln>
            <a:noFill/>
          </a:ln>
        </p:spPr>
        <p:txBody>
          <a:bodyPr spcFirstLastPara="1" wrap="square" lIns="91425" tIns="45700" rIns="91425" bIns="45700" anchor="ctr" anchorCtr="0">
            <a:noAutofit/>
          </a:bodyPr>
          <a:lstStyle/>
          <a:p>
            <a:pPr algn="just">
              <a:lnSpc>
                <a:spcPct val="115000"/>
              </a:lnSpc>
              <a:spcBef>
                <a:spcPts val="1200"/>
              </a:spcBef>
              <a:spcAft>
                <a:spcPts val="600"/>
              </a:spcAft>
            </a:pPr>
            <a:r>
              <a:rPr lang="ro-RO" sz="16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Printre sugestiile de sprijin a industriei cărții și lecturii publice din partea statului se numără:</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Implementarea unui program național de dotare a grădinițelor și școlilor cu cărți.</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Majorarea subvențiilor pentru edituri și instituțiile implicate în promovarea cărții.</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Crearea unui fond național dedicat promovării lecturii.</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Respectarea legii privind activitatea editorială cu referire la participarea la târgurile de carte.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,,Statul trebuie să organizeze participarea măcar la un târg internațional de carte”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editor). </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Respectarea legii bibliotecii de către APL-uri.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Autoritățile publice locale trebuie să respecte legea bibliotecii, atunci când fac achizițiile de carte. </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Asigurarea obiectivității în acordarea premiilor literare.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Un respondent a indicat că este important ca premiile să reflecte cu adevărat calitatea cărții, pentru a evita situațiile în care cititorii își pierd interesul pentru literatură din cauza dezamăgirii față de premiile atribuite.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dar el când ia o carte care are un premiu și el nu poate trece de pagina 3. El spune că dacă asta e cea mai bună carte, cum sunt celelalte și îi piere pofta de lectură”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(B, editor).</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Susținerea financiară a bibliotecilor de către stat.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Unul dintre editori a sugerat că statul ar trebui să definească o strategie clară de întreținere și aprovizionare a bibliotecilor cu cărți, în funcție de resursele disponibile. </a:t>
            </a:r>
          </a:p>
          <a:p>
            <a:pPr marL="285750" lvl="0" indent="-285750" algn="just">
              <a:lnSpc>
                <a:spcPct val="115000"/>
              </a:lnSpc>
              <a:buFont typeface="Arial" panose="020B0604020202020204" pitchFamily="34" charset="0"/>
              <a:buChar char="•"/>
            </a:pPr>
            <a:r>
              <a:rPr lang="ro-RO" sz="1600" b="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Crearea unei politici de stat clare în domeniul industriei cărții cu colaborarea Ministerului Educației, Ministerului Culturii și a altor instituții de resort. </a:t>
            </a:r>
            <a:r>
              <a:rPr lang="ro-RO" sz="1600" i="1"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 să facem un lucru comun, pentru că este pentru noi, pentru societatea noastră, nu pentru alții” </a:t>
            </a:r>
            <a:r>
              <a:rPr lang="ro-RO" sz="1600" dirty="0">
                <a:solidFill>
                  <a:srgbClr val="0D0D0D"/>
                </a:solidFill>
                <a:effectLst/>
                <a:latin typeface="Athelas" panose="02000503000000020003" pitchFamily="2" charset="0"/>
                <a:ea typeface="Calibri" panose="020F0502020204030204" pitchFamily="34" charset="0"/>
                <a:cs typeface="Times New Roman" panose="02020603050405020304" pitchFamily="18" charset="0"/>
              </a:rPr>
              <a:t>(F, cadru didactic).</a:t>
            </a:r>
          </a:p>
        </p:txBody>
      </p:sp>
    </p:spTree>
    <p:extLst>
      <p:ext uri="{BB962C8B-B14F-4D97-AF65-F5344CB8AC3E}">
        <p14:creationId xmlns:p14="http://schemas.microsoft.com/office/powerpoint/2010/main" val="24269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28611B-F273-49CA-10E9-21B548A2FA5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9F6F1F73-6418-8EEB-8B4A-4D7931996A35}"/>
              </a:ext>
            </a:extLst>
          </p:cNvPr>
          <p:cNvSpPr>
            <a:spLocks noGrp="1"/>
          </p:cNvSpPr>
          <p:nvPr>
            <p:ph type="title"/>
          </p:nvPr>
        </p:nvSpPr>
        <p:spPr>
          <a:xfrm>
            <a:off x="533400" y="0"/>
            <a:ext cx="10820400" cy="1007706"/>
          </a:xfrm>
        </p:spPr>
        <p:txBody>
          <a:bodyPr vert="horz" anchor="ctr">
            <a:normAutofit/>
          </a:bodyPr>
          <a:lstStyle/>
          <a:p>
            <a:r>
              <a:rPr lang="ro-RO" sz="1800" b="1" dirty="0">
                <a:solidFill>
                  <a:schemeClr val="tx1"/>
                </a:solidFill>
                <a:latin typeface="Athelas" panose="02000503000000020003" pitchFamily="2" charset="0"/>
                <a:cs typeface="Times New Roman" panose="02020603050405020304" pitchFamily="18" charset="0"/>
              </a:rPr>
              <a:t>Oportunități și sugestii</a:t>
            </a:r>
            <a:endParaRPr lang="en-US" sz="1800" b="1" dirty="0">
              <a:solidFill>
                <a:schemeClr val="tx1"/>
              </a:solidFill>
              <a:latin typeface="Athelas" panose="02000503000000020003" pitchFamily="2" charset="0"/>
              <a:cs typeface="Times New Roman" panose="02020603050405020304" pitchFamily="18" charset="0"/>
            </a:endParaRPr>
          </a:p>
        </p:txBody>
      </p:sp>
      <p:sp>
        <p:nvSpPr>
          <p:cNvPr id="2" name="Google Shape;109;p4">
            <a:extLst>
              <a:ext uri="{FF2B5EF4-FFF2-40B4-BE49-F238E27FC236}">
                <a16:creationId xmlns:a16="http://schemas.microsoft.com/office/drawing/2014/main" xmlns="" id="{12939084-5549-DEA5-66D2-238E85D018C1}"/>
              </a:ext>
            </a:extLst>
          </p:cNvPr>
          <p:cNvSpPr/>
          <p:nvPr/>
        </p:nvSpPr>
        <p:spPr>
          <a:xfrm>
            <a:off x="533400" y="1007706"/>
            <a:ext cx="10820400" cy="5850294"/>
          </a:xfrm>
          <a:prstGeom prst="rect">
            <a:avLst/>
          </a:prstGeom>
          <a:noFill/>
          <a:ln>
            <a:noFill/>
          </a:ln>
        </p:spPr>
        <p:txBody>
          <a:bodyPr spcFirstLastPara="1" wrap="square" lIns="91425" tIns="45700" rIns="91425" bIns="45700" anchor="ctr" anchorCtr="0">
            <a:noAutofit/>
          </a:bodyPr>
          <a:lstStyle/>
          <a:p>
            <a:pPr algn="just">
              <a:lnSpc>
                <a:spcPts val="1300"/>
              </a:lnSpc>
            </a:pPr>
            <a:r>
              <a:rPr lang="ro-RO"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rPr>
              <a:t>Programul „Dezvoltarea industriei cărții și lecturii publice pentru perioada 2024-2030”</a:t>
            </a:r>
            <a:endParaRPr lang="en-US" b="1" dirty="0">
              <a:solidFill>
                <a:srgbClr val="0D0D0D"/>
              </a:solidFill>
              <a:effectLst/>
              <a:latin typeface="Athelas" panose="02000503000000020003" pitchFamily="2" charset="0"/>
              <a:ea typeface="Times New Roman" panose="02020603050405020304" pitchFamily="18" charset="0"/>
              <a:cs typeface="Arial" panose="020B0604020202020204" pitchFamily="34" charset="0"/>
            </a:endParaRPr>
          </a:p>
          <a:p>
            <a:pPr algn="just">
              <a:lnSpc>
                <a:spcPts val="1300"/>
              </a:lnSpc>
            </a:pPr>
            <a:endParaRPr lang="en-US" sz="1400" b="1"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pP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Pentru programul „Dezvoltarea industriei cărții și lecturii publice pentru perioada 2024-2030”, respondenții au sugerat un proces de promovare a lecturii care să vizeze toate grupele de vârstă, </a:t>
            </a:r>
            <a:r>
              <a:rPr lang="ro-RO" sz="14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,,de la 0 la 100+</a:t>
            </a:r>
            <a:r>
              <a:rPr lang="en-US" sz="14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Printre sugestiile considerate esențiale spre implementare </a:t>
            </a:r>
            <a:r>
              <a:rPr lang="ro-RO" sz="1400" dirty="0">
                <a:solidFill>
                  <a:srgbClr val="0D0D0D"/>
                </a:solidFill>
                <a:latin typeface="Athelas" panose="02000503000000020003" pitchFamily="2" charset="0"/>
                <a:ea typeface="Times New Roman" panose="02020603050405020304" pitchFamily="18" charset="0"/>
                <a:cs typeface="Times New Roman" panose="02020603050405020304" pitchFamily="18" charset="0"/>
              </a:rPr>
              <a:t>au fost enumerate</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t>
            </a:r>
            <a:endParaRPr lang="en-US"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endParaRPr>
          </a:p>
          <a:p>
            <a:pPr algn="just"/>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Înființarea unui serviciu de livrare a cărților electronice și audio către biblioteci.</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Crearea unui nucleu de titluri esențiale, realizate în colaborare de către edituri și biblioteci, pentru ca fiecare bibliotecă să dispună de aceste resurse minime.</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Legalizarea achiziționării directe de cărți de la edituri și a achizițiilor flexibile pe parcursul anului.</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Scutirea sau reducerea taxelor pentru publicarea bibliografiilor și a rapoartelor.</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4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„Sunt resurse pe care biblioteca uneori abia reușește să le obțină pentru achiziția de carte, dar nu să mai plătească niște servicii”</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(bibliotecar).</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Abrogarea reglementării care impune ca bibliotecile să obțină trei oferte, atunci când suma depășește un anumit prag.</a:t>
            </a: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Crearea unor mecanisme care să sprijine achizițiile de carte pentru biblioteci,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mai ales în regiunile mai puțin accesibile, cum ar fi nordul țării.</a:t>
            </a: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4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Cartea trebuie să ajungă și la Nord. Eu sunt uimit că acești copii încă mai citesc, fiindcă bibliotecile lor nu au achiziții de carte”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(B, editor).</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Promovarea culturii și literaturii prin mass-media.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Unul dintre editori a indicat</a:t>
            </a: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că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este important ca mass-media, în special televiziunea, să includă emisiuni și reportaje culturale. Același respondent a sugerat că știrile culturale nu trebuie să fie plasate la finalul buletinelor de știri, ci să aibă un loc în primul bloc de știri.</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Crearea unor programe de formare a ziariștilor culturali,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care să devină intermediari între industria cărții și cititori.</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Centralizarea achizițiilor de carte pentru biblioteci la nivel de raion. </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600"/>
              </a:spcAft>
              <a:buSzPts val="1000"/>
              <a:buFont typeface="Symbol" panose="05050102010706020507" pitchFamily="18" charset="2"/>
              <a:buChar char=""/>
              <a:tabLst>
                <a:tab pos="457200" algn="l"/>
              </a:tabLst>
            </a:pP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Modificarea indicatorilor de performanță ai bibliotecilor. </a:t>
            </a:r>
            <a:r>
              <a:rPr lang="ro-RO" sz="1400" i="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„Mai ales că s-a schimbat modelul bibliotecii. Bibliotecile nu sunt doar colecții de cărți, bibliotecile sunt spații unde se organizează activități”</a:t>
            </a:r>
            <a:r>
              <a:rPr lang="ro-RO" sz="1400" b="1"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 </a:t>
            </a:r>
            <a:r>
              <a:rPr lang="ro-RO" sz="1400" dirty="0">
                <a:solidFill>
                  <a:srgbClr val="0D0D0D"/>
                </a:solidFill>
                <a:effectLst/>
                <a:latin typeface="Athelas" panose="02000503000000020003" pitchFamily="2" charset="0"/>
                <a:ea typeface="Times New Roman" panose="02020603050405020304" pitchFamily="18" charset="0"/>
                <a:cs typeface="Times New Roman" panose="02020603050405020304" pitchFamily="18" charset="0"/>
              </a:rPr>
              <a:t>(bibliotecar).</a:t>
            </a: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endParaRPr lang="en-US"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24C2CC-3BD3-BF7E-3A9B-52DA7A1C88F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CAE05BAF-2C4E-7A5E-61DB-899C1B15169A}"/>
              </a:ext>
            </a:extLst>
          </p:cNvPr>
          <p:cNvSpPr>
            <a:spLocks noGrp="1"/>
          </p:cNvSpPr>
          <p:nvPr>
            <p:ph type="title"/>
          </p:nvPr>
        </p:nvSpPr>
        <p:spPr>
          <a:xfrm>
            <a:off x="533400" y="0"/>
            <a:ext cx="10820400" cy="1007706"/>
          </a:xfrm>
        </p:spPr>
        <p:txBody>
          <a:bodyPr vert="horz" anchor="ctr">
            <a:normAutofit/>
          </a:bodyPr>
          <a:lstStyle/>
          <a:p>
            <a:r>
              <a:rPr lang="ro-RO" b="1" dirty="0">
                <a:solidFill>
                  <a:schemeClr val="tx1"/>
                </a:solidFill>
                <a:latin typeface="Athelas" panose="02000503000000020003" pitchFamily="2" charset="0"/>
                <a:ea typeface="Exo" charset="0"/>
                <a:cs typeface="Exo" charset="0"/>
              </a:rPr>
              <a:t>REZUMAT – STUDIU CALITATIV</a:t>
            </a:r>
          </a:p>
        </p:txBody>
      </p:sp>
      <p:sp>
        <p:nvSpPr>
          <p:cNvPr id="2" name="Google Shape;109;p4">
            <a:extLst>
              <a:ext uri="{FF2B5EF4-FFF2-40B4-BE49-F238E27FC236}">
                <a16:creationId xmlns:a16="http://schemas.microsoft.com/office/drawing/2014/main" xmlns="" id="{35D6B6D0-9669-A687-8BBB-C65470D15DCA}"/>
              </a:ext>
            </a:extLst>
          </p:cNvPr>
          <p:cNvSpPr/>
          <p:nvPr/>
        </p:nvSpPr>
        <p:spPr>
          <a:xfrm>
            <a:off x="533400" y="1007706"/>
            <a:ext cx="10820400" cy="5598160"/>
          </a:xfrm>
          <a:prstGeom prst="rect">
            <a:avLst/>
          </a:prstGeom>
          <a:noFill/>
          <a:ln>
            <a:noFill/>
          </a:ln>
        </p:spPr>
        <p:txBody>
          <a:bodyPr spcFirstLastPara="1" wrap="square" lIns="91425" tIns="45700" rIns="91425" bIns="45700" anchor="ctr" anchorCtr="0">
            <a:noAutofit/>
          </a:bodyPr>
          <a:lstStyle/>
          <a:p>
            <a:pPr algn="just">
              <a:lnSpc>
                <a:spcPct val="115000"/>
              </a:lnSpc>
            </a:pPr>
            <a:endParaRPr lang="ro-RO" sz="1400" dirty="0">
              <a:effectLst/>
              <a:latin typeface="Athelas" panose="02000503000000020003" pitchFamily="2" charset="0"/>
              <a:ea typeface="Calibri" panose="020F0502020204030204" pitchFamily="34" charset="0"/>
              <a:cs typeface="Calibri" panose="020F0502020204030204" pitchFamily="34" charset="0"/>
            </a:endParaRPr>
          </a:p>
        </p:txBody>
      </p:sp>
      <p:sp>
        <p:nvSpPr>
          <p:cNvPr id="9" name="Google Shape;109;p4">
            <a:extLst>
              <a:ext uri="{FF2B5EF4-FFF2-40B4-BE49-F238E27FC236}">
                <a16:creationId xmlns:a16="http://schemas.microsoft.com/office/drawing/2014/main" xmlns="" id="{AA09F254-3339-AEB3-F2C6-F3738DAEE417}"/>
              </a:ext>
            </a:extLst>
          </p:cNvPr>
          <p:cNvSpPr/>
          <p:nvPr/>
        </p:nvSpPr>
        <p:spPr>
          <a:xfrm>
            <a:off x="533399" y="1007706"/>
            <a:ext cx="10820401" cy="5850294"/>
          </a:xfrm>
          <a:prstGeom prst="rect">
            <a:avLst/>
          </a:prstGeom>
          <a:noFill/>
          <a:ln>
            <a:noFill/>
          </a:ln>
        </p:spPr>
        <p:txBody>
          <a:bodyPr spcFirstLastPara="1" wrap="square" lIns="91425" tIns="45700" rIns="91425" bIns="45700" anchor="ctr" anchorCtr="0">
            <a:noAutofit/>
          </a:bodyPr>
          <a:lstStyle/>
          <a:p>
            <a:pPr algn="just">
              <a:spcBef>
                <a:spcPts val="600"/>
              </a:spcBef>
              <a:spcAft>
                <a:spcPts val="600"/>
              </a:spcAft>
            </a:pPr>
            <a:r>
              <a:rPr lang="ro-RO" sz="1400" dirty="0">
                <a:latin typeface="Athelas" panose="02000503000000020003" pitchFamily="2" charset="0"/>
              </a:rPr>
              <a:t>În cadrul Focus Grupurilor, au fost menționate </a:t>
            </a:r>
            <a:r>
              <a:rPr lang="ro-RO" sz="1400" b="1" dirty="0">
                <a:latin typeface="Athelas" panose="02000503000000020003" pitchFamily="2" charset="0"/>
              </a:rPr>
              <a:t>dificultățile principale din industria cărții și lecturii publice în percepția respondenților:</a:t>
            </a:r>
            <a:endParaRPr lang="en-GB" sz="1400" b="1" dirty="0">
              <a:latin typeface="Athelas" panose="02000503000000020003" pitchFamily="2" charset="0"/>
            </a:endParaRP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lang="ro-RO" sz="1400" dirty="0">
                <a:latin typeface="Athelas" panose="02000503000000020003" pitchFamily="2" charset="0"/>
              </a:rPr>
              <a:t>Interesul scăzut pentru lectură din partea populației.</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lang="ro-RO" sz="1400" dirty="0">
                <a:latin typeface="Athelas" panose="02000503000000020003" pitchFamily="2" charset="0"/>
              </a:rPr>
              <a:t>Lipsa resurselor umane.</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lang="ro-RO" sz="1400" dirty="0">
                <a:latin typeface="Athelas" panose="02000503000000020003" pitchFamily="2" charset="0"/>
              </a:rPr>
              <a:t>Achizițiile puține de carte. </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lang="ro-RO" sz="1400" dirty="0">
                <a:latin typeface="Athelas" panose="02000503000000020003" pitchFamily="2" charset="0"/>
              </a:rPr>
              <a:t>Concurența cu alte industrii creative și de divertisment.</a:t>
            </a:r>
          </a:p>
          <a:p>
            <a:pPr marL="285750" marR="0" lvl="0" indent="-285750" algn="just" defTabSz="914400" rtl="0" eaLnBrk="1" fontAlgn="auto" latinLnBrk="0" hangingPunct="1">
              <a:lnSpc>
                <a:spcPct val="100000"/>
              </a:lnSpc>
              <a:buClrTx/>
              <a:buSzTx/>
              <a:buFont typeface="Arial" panose="020B0604020202020204" pitchFamily="34" charset="0"/>
              <a:buChar char="•"/>
              <a:tabLst/>
              <a:defRPr/>
            </a:pPr>
            <a:r>
              <a:rPr lang="ro-RO" sz="1400" dirty="0">
                <a:latin typeface="Athelas" panose="02000503000000020003" pitchFamily="2" charset="0"/>
              </a:rPr>
              <a:t>Implicarea mică a statului în sprijinirea industriei cărții și lecturii publice. </a:t>
            </a:r>
            <a:endParaRPr lang="ro-MD" sz="1400" dirty="0">
              <a:latin typeface="Athelas" panose="02000503000000020003" pitchFamily="2" charset="0"/>
            </a:endParaRPr>
          </a:p>
          <a:p>
            <a:pPr algn="just">
              <a:spcBef>
                <a:spcPts val="600"/>
              </a:spcBef>
              <a:spcAft>
                <a:spcPts val="600"/>
              </a:spcAft>
            </a:pPr>
            <a:r>
              <a:rPr lang="ro-RO" sz="1400" b="1" dirty="0">
                <a:latin typeface="Athelas" panose="02000503000000020003" pitchFamily="2" charset="0"/>
                <a:sym typeface="Exo"/>
              </a:rPr>
              <a:t>Legislația și infrastructura</a:t>
            </a:r>
            <a:endParaRPr lang="en-US" sz="1400" b="1" dirty="0">
              <a:latin typeface="Athelas" panose="02000503000000020003" pitchFamily="2" charset="0"/>
              <a:sym typeface="Exo"/>
            </a:endParaRPr>
          </a:p>
          <a:p>
            <a:pPr marL="285750" indent="-285750" algn="just">
              <a:lnSpc>
                <a:spcPct val="115000"/>
              </a:lnSpc>
              <a:spcBef>
                <a:spcPts val="1200"/>
              </a:spcBef>
              <a:spcAft>
                <a:spcPts val="600"/>
              </a:spcAft>
              <a:buFont typeface="Arial" panose="020B0604020202020204" pitchFamily="34" charset="0"/>
              <a:buChar char="•"/>
            </a:pPr>
            <a:r>
              <a:rPr lang="ro-RO" sz="1400" dirty="0">
                <a:effectLst/>
                <a:latin typeface="Athelas" panose="02000503000000020003" pitchFamily="2" charset="0"/>
                <a:ea typeface="Calibri" panose="020F0502020204030204" pitchFamily="34" charset="0"/>
                <a:cs typeface="Calibri" panose="020F0502020204030204" pitchFamily="34" charset="0"/>
              </a:rPr>
              <a:t>Majoritatea respondenților au menționat că nu sunt familiarizați cu legislația care reglementează industria cărții și lecturii publice</a:t>
            </a:r>
            <a:r>
              <a:rPr lang="ro-RO" sz="1400" dirty="0">
                <a:latin typeface="Athelas" panose="02000503000000020003" pitchFamily="2" charset="0"/>
                <a:ea typeface="Calibri" panose="020F0502020204030204" pitchFamily="34" charset="0"/>
                <a:cs typeface="Calibri" panose="020F0502020204030204" pitchFamily="34" charset="0"/>
              </a:rPr>
              <a:t>, doar câțiva dintre participanți </a:t>
            </a:r>
            <a:r>
              <a:rPr lang="ro-RO" sz="1400" dirty="0">
                <a:effectLst/>
                <a:latin typeface="Athelas" panose="02000503000000020003" pitchFamily="2" charset="0"/>
                <a:ea typeface="Calibri" panose="020F0502020204030204" pitchFamily="34" charset="0"/>
                <a:cs typeface="Calibri" panose="020F0502020204030204" pitchFamily="34" charset="0"/>
              </a:rPr>
              <a:t>au declarat că se simt mai informați datorită instruirilor specializate. </a:t>
            </a:r>
          </a:p>
          <a:p>
            <a:pPr marL="285750" indent="-285750" algn="just">
              <a:lnSpc>
                <a:spcPct val="115000"/>
              </a:lnSpc>
              <a:spcBef>
                <a:spcPts val="1200"/>
              </a:spcBef>
              <a:spcAft>
                <a:spcPts val="600"/>
              </a:spcAft>
              <a:buFont typeface="Arial" panose="020B0604020202020204" pitchFamily="34" charset="0"/>
              <a:buChar char="•"/>
            </a:pPr>
            <a:r>
              <a:rPr lang="ro-RO" sz="1400" dirty="0">
                <a:effectLst/>
                <a:latin typeface="Athelas" panose="02000503000000020003" pitchFamily="2" charset="0"/>
                <a:ea typeface="Calibri" panose="020F0502020204030204" pitchFamily="34" charset="0"/>
                <a:cs typeface="Calibri" panose="020F0502020204030204" pitchFamily="34" charset="0"/>
              </a:rPr>
              <a:t>Editorii sunt de opinia că legislația reflectă corect cerințele industriei, dar principală problemă rămâne nerespectarea prevederilor legale existente. </a:t>
            </a:r>
          </a:p>
          <a:p>
            <a:pPr algn="just">
              <a:lnSpc>
                <a:spcPct val="115000"/>
              </a:lnSpc>
              <a:spcBef>
                <a:spcPts val="1200"/>
              </a:spcBef>
              <a:spcAft>
                <a:spcPts val="600"/>
              </a:spcAft>
            </a:pPr>
            <a:r>
              <a:rPr lang="ro-RO" sz="1400" b="1" dirty="0">
                <a:latin typeface="Athelas" panose="02000503000000020003" pitchFamily="2" charset="0"/>
              </a:rPr>
              <a:t>Resursele umane în domeniul industriei cărții și lecturii publice</a:t>
            </a:r>
            <a:endParaRPr lang="en-US" sz="1400" b="1" dirty="0">
              <a:latin typeface="Athelas" panose="02000503000000020003" pitchFamily="2" charset="0"/>
            </a:endParaRPr>
          </a:p>
          <a:p>
            <a:pPr marL="285750" indent="-285750" algn="just">
              <a:spcBef>
                <a:spcPts val="600"/>
              </a:spcBef>
              <a:spcAft>
                <a:spcPts val="600"/>
              </a:spcAft>
              <a:buFont typeface="Arial" panose="020B0604020202020204" pitchFamily="34" charset="0"/>
              <a:buChar char="•"/>
            </a:pPr>
            <a:r>
              <a:rPr lang="ro-RO" sz="1400" dirty="0">
                <a:latin typeface="Athelas" panose="02000503000000020003" pitchFamily="2" charset="0"/>
              </a:rPr>
              <a:t>Competențele esențiale care trebuie să le posede un cadru didactic indicate de către profesori sunt: abilitatea de comunicare eficientă cu elevii, aptitudinea de a selecta titluri literare adecvate vârstei și intereselor copiilor, gândirea critică și analitică, abilitatea de a prezenta materialul didactic într-un mod corect. </a:t>
            </a:r>
          </a:p>
          <a:p>
            <a:pPr marL="285750" indent="-285750" algn="just">
              <a:spcBef>
                <a:spcPts val="600"/>
              </a:spcBef>
              <a:spcAft>
                <a:spcPts val="600"/>
              </a:spcAft>
              <a:buFont typeface="Arial" panose="020B0604020202020204" pitchFamily="34" charset="0"/>
              <a:buChar char="•"/>
            </a:pPr>
            <a:r>
              <a:rPr lang="ro-MD" sz="1400" dirty="0">
                <a:latin typeface="Athelas" panose="02000503000000020003" pitchFamily="2" charset="0"/>
              </a:rPr>
              <a:t>Cadrele didactice au propus teme de instruiri pentru formarea profesională a profesorilor precum: cursuri de formare pentru a deveni consilieri de lectură, cluburi de lectură pentru profesori, instruiri despre selecția corectă a cărților pentru elevi și cursuri privind metodele de lucru cu materialele literare.</a:t>
            </a:r>
          </a:p>
        </p:txBody>
      </p:sp>
    </p:spTree>
    <p:extLst>
      <p:ext uri="{BB962C8B-B14F-4D97-AF65-F5344CB8AC3E}">
        <p14:creationId xmlns:p14="http://schemas.microsoft.com/office/powerpoint/2010/main" val="25242332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2"/>
            <a:ext cx="12192000" cy="6858000"/>
          </a:xfrm>
          <a:prstGeom prst="rect">
            <a:avLst/>
          </a:prstGeom>
          <a:solidFill>
            <a:srgbClr val="EA0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0" y="4300211"/>
            <a:ext cx="4572000" cy="1508105"/>
          </a:xfrm>
          <a:prstGeom prst="rect">
            <a:avLst/>
          </a:prstGeom>
        </p:spPr>
        <p:txBody>
          <a:bodyPr>
            <a:spAutoFit/>
          </a:bodyPr>
          <a:lstStyle/>
          <a:p>
            <a:r>
              <a:rPr lang="en-US" sz="2000" b="1" dirty="0">
                <a:solidFill>
                  <a:schemeClr val="bg1"/>
                </a:solidFill>
                <a:latin typeface="Athelas" panose="02000503000000020003" pitchFamily="2" charset="0"/>
                <a:ea typeface="Exo" charset="0"/>
                <a:cs typeface="Exo" charset="0"/>
              </a:rPr>
              <a:t>Magenta Consulting</a:t>
            </a:r>
          </a:p>
          <a:p>
            <a:pPr fontAlgn="t"/>
            <a:endParaRPr lang="en-US" sz="2400" dirty="0">
              <a:solidFill>
                <a:schemeClr val="bg1"/>
              </a:solidFill>
              <a:latin typeface="Athelas" panose="02000503000000020003" pitchFamily="2" charset="0"/>
              <a:ea typeface="Exo" charset="0"/>
              <a:cs typeface="Exo" charset="0"/>
            </a:endParaRPr>
          </a:p>
          <a:p>
            <a:pPr fontAlgn="t"/>
            <a:r>
              <a:rPr lang="en-US" sz="1200" b="1" dirty="0">
                <a:solidFill>
                  <a:schemeClr val="bg1"/>
                </a:solidFill>
                <a:latin typeface="Athelas" panose="02000503000000020003" pitchFamily="2" charset="0"/>
                <a:ea typeface="Exo" charset="0"/>
                <a:cs typeface="Exo" charset="0"/>
              </a:rPr>
              <a:t>str. Alessandro </a:t>
            </a:r>
            <a:r>
              <a:rPr lang="en-US" sz="1200" b="1" dirty="0" err="1">
                <a:solidFill>
                  <a:schemeClr val="bg1"/>
                </a:solidFill>
                <a:latin typeface="Athelas" panose="02000503000000020003" pitchFamily="2" charset="0"/>
                <a:ea typeface="Exo" charset="0"/>
                <a:cs typeface="Exo" charset="0"/>
              </a:rPr>
              <a:t>Bernardazzi</a:t>
            </a:r>
            <a:r>
              <a:rPr lang="en-US" sz="1200" b="1" dirty="0">
                <a:solidFill>
                  <a:schemeClr val="bg1"/>
                </a:solidFill>
                <a:latin typeface="Athelas" panose="02000503000000020003" pitchFamily="2" charset="0"/>
                <a:ea typeface="Exo" charset="0"/>
                <a:cs typeface="Exo" charset="0"/>
              </a:rPr>
              <a:t> 38, et. 3-</a:t>
            </a:r>
            <a:r>
              <a:rPr lang="ro-RO" sz="1200" b="1" dirty="0">
                <a:solidFill>
                  <a:schemeClr val="bg1"/>
                </a:solidFill>
                <a:latin typeface="Athelas" panose="02000503000000020003" pitchFamily="2" charset="0"/>
                <a:ea typeface="Exo" charset="0"/>
                <a:cs typeface="Exo" charset="0"/>
              </a:rPr>
              <a:t>4</a:t>
            </a:r>
            <a:r>
              <a:rPr lang="en-US" sz="1200" b="1" dirty="0">
                <a:solidFill>
                  <a:schemeClr val="bg1"/>
                </a:solidFill>
                <a:latin typeface="Athelas" panose="02000503000000020003" pitchFamily="2" charset="0"/>
                <a:ea typeface="Exo" charset="0"/>
                <a:cs typeface="Exo" charset="0"/>
              </a:rPr>
              <a:t>, </a:t>
            </a:r>
            <a:endParaRPr lang="ro-RO" sz="1200" b="1" dirty="0">
              <a:solidFill>
                <a:schemeClr val="bg1"/>
              </a:solidFill>
              <a:latin typeface="Athelas" panose="02000503000000020003" pitchFamily="2" charset="0"/>
              <a:ea typeface="Exo" charset="0"/>
              <a:cs typeface="Exo" charset="0"/>
            </a:endParaRPr>
          </a:p>
          <a:p>
            <a:pPr fontAlgn="t"/>
            <a:r>
              <a:rPr lang="en-US" sz="1200" b="1" dirty="0">
                <a:solidFill>
                  <a:schemeClr val="bg1"/>
                </a:solidFill>
                <a:latin typeface="Athelas" panose="02000503000000020003" pitchFamily="2" charset="0"/>
                <a:ea typeface="Exo" charset="0"/>
                <a:cs typeface="Exo" charset="0"/>
              </a:rPr>
              <a:t>or. Chi</a:t>
            </a:r>
            <a:r>
              <a:rPr lang="ro-RO" sz="1200" b="1" dirty="0">
                <a:solidFill>
                  <a:schemeClr val="bg1"/>
                </a:solidFill>
                <a:latin typeface="Athelas" panose="02000503000000020003" pitchFamily="2" charset="0"/>
                <a:ea typeface="Exo" charset="0"/>
                <a:cs typeface="Exo" charset="0"/>
              </a:rPr>
              <a:t>ș</a:t>
            </a:r>
            <a:r>
              <a:rPr lang="en-US" sz="1200" b="1" dirty="0">
                <a:solidFill>
                  <a:schemeClr val="bg1"/>
                </a:solidFill>
                <a:latin typeface="Athelas" panose="02000503000000020003" pitchFamily="2" charset="0"/>
                <a:ea typeface="Exo" charset="0"/>
                <a:cs typeface="Exo" charset="0"/>
              </a:rPr>
              <a:t>in</a:t>
            </a:r>
            <a:r>
              <a:rPr lang="ro-RO" sz="1200" b="1" dirty="0">
                <a:solidFill>
                  <a:schemeClr val="bg1"/>
                </a:solidFill>
                <a:latin typeface="Athelas" panose="02000503000000020003" pitchFamily="2" charset="0"/>
                <a:ea typeface="Exo" charset="0"/>
                <a:cs typeface="Exo" charset="0"/>
              </a:rPr>
              <a:t>ă</a:t>
            </a:r>
            <a:r>
              <a:rPr lang="en-US" sz="1200" b="1" dirty="0">
                <a:solidFill>
                  <a:schemeClr val="bg1"/>
                </a:solidFill>
                <a:latin typeface="Athelas" panose="02000503000000020003" pitchFamily="2" charset="0"/>
                <a:ea typeface="Exo" charset="0"/>
                <a:cs typeface="Exo" charset="0"/>
              </a:rPr>
              <a:t>u, Moldova</a:t>
            </a:r>
          </a:p>
          <a:p>
            <a:pPr fontAlgn="t"/>
            <a:r>
              <a:rPr lang="en-US" sz="1200" b="1" dirty="0">
                <a:solidFill>
                  <a:schemeClr val="bg1"/>
                </a:solidFill>
                <a:latin typeface="Athelas" panose="02000503000000020003" pitchFamily="2" charset="0"/>
                <a:ea typeface="Exo" charset="0"/>
                <a:cs typeface="Exo" charset="0"/>
              </a:rPr>
              <a:t>+373 (78) 881180</a:t>
            </a:r>
          </a:p>
          <a:p>
            <a:pPr fontAlgn="t"/>
            <a:r>
              <a:rPr lang="en-US" sz="1200" b="1" dirty="0" err="1">
                <a:solidFill>
                  <a:schemeClr val="bg1"/>
                </a:solidFill>
                <a:latin typeface="Athelas" panose="02000503000000020003" pitchFamily="2" charset="0"/>
                <a:ea typeface="Exo" charset="0"/>
                <a:cs typeface="Exo" charset="0"/>
              </a:rPr>
              <a:t>magenta@consulting.md</a:t>
            </a:r>
            <a:endParaRPr lang="en-US" sz="2400" b="1" dirty="0">
              <a:solidFill>
                <a:schemeClr val="bg1"/>
              </a:solidFill>
              <a:latin typeface="Athelas" panose="02000503000000020003" pitchFamily="2" charset="0"/>
              <a:ea typeface="Exo" charset="0"/>
              <a:cs typeface="Exo" charset="0"/>
            </a:endParaRPr>
          </a:p>
        </p:txBody>
      </p:sp>
      <p:sp>
        <p:nvSpPr>
          <p:cNvPr id="3" name="Rectangle 2"/>
          <p:cNvSpPr/>
          <p:nvPr/>
        </p:nvSpPr>
        <p:spPr>
          <a:xfrm>
            <a:off x="762000" y="2590800"/>
            <a:ext cx="3124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800" b="1" dirty="0">
                <a:solidFill>
                  <a:prstClr val="white"/>
                </a:solidFill>
                <a:latin typeface="Athelas" panose="02000503000000020003" pitchFamily="2" charset="0"/>
                <a:ea typeface="Exo" charset="0"/>
                <a:cs typeface="Exo" charset="0"/>
              </a:rPr>
              <a:t>MULȚUMIM!</a:t>
            </a:r>
            <a:endParaRPr kumimoji="0" lang="en-US" sz="2800" b="1" i="0" u="none" strike="noStrike" kern="1200" cap="none" spc="0" normalizeH="0" baseline="0" noProof="0" dirty="0">
              <a:ln>
                <a:noFill/>
              </a:ln>
              <a:solidFill>
                <a:prstClr val="white"/>
              </a:solidFill>
              <a:effectLst/>
              <a:uLnTx/>
              <a:uFillTx/>
              <a:latin typeface="Athelas" panose="02000503000000020003" pitchFamily="2" charset="0"/>
              <a:ea typeface="Exo" charset="0"/>
              <a:cs typeface="Exo" charset="0"/>
            </a:endParaRPr>
          </a:p>
        </p:txBody>
      </p:sp>
    </p:spTree>
    <p:extLst>
      <p:ext uri="{BB962C8B-B14F-4D97-AF65-F5344CB8AC3E}">
        <p14:creationId xmlns:p14="http://schemas.microsoft.com/office/powerpoint/2010/main" val="196164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797183-7F27-1817-4799-764A317C610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xmlns="" id="{87F66851-0C79-176F-9861-B5808D87196F}"/>
              </a:ext>
            </a:extLst>
          </p:cNvPr>
          <p:cNvSpPr>
            <a:spLocks noGrp="1"/>
          </p:cNvSpPr>
          <p:nvPr>
            <p:ph type="title"/>
          </p:nvPr>
        </p:nvSpPr>
        <p:spPr>
          <a:xfrm>
            <a:off x="533400" y="0"/>
            <a:ext cx="10820400" cy="1007706"/>
          </a:xfrm>
        </p:spPr>
        <p:txBody>
          <a:bodyPr vert="horz" anchor="ctr">
            <a:normAutofit/>
          </a:bodyPr>
          <a:lstStyle/>
          <a:p>
            <a:r>
              <a:rPr lang="ro-RO" b="1" dirty="0">
                <a:solidFill>
                  <a:schemeClr val="tx1"/>
                </a:solidFill>
                <a:latin typeface="Athelas" panose="02000503000000020003" pitchFamily="2" charset="0"/>
                <a:ea typeface="Exo" charset="0"/>
                <a:cs typeface="Exo" charset="0"/>
              </a:rPr>
              <a:t>REZUMAT – STUDIU CALITATIV</a:t>
            </a:r>
          </a:p>
        </p:txBody>
      </p:sp>
      <p:sp>
        <p:nvSpPr>
          <p:cNvPr id="2" name="Google Shape;109;p4">
            <a:extLst>
              <a:ext uri="{FF2B5EF4-FFF2-40B4-BE49-F238E27FC236}">
                <a16:creationId xmlns:a16="http://schemas.microsoft.com/office/drawing/2014/main" xmlns="" id="{D2E8EB54-8291-EA5C-215E-DBE3F0D79FE5}"/>
              </a:ext>
            </a:extLst>
          </p:cNvPr>
          <p:cNvSpPr/>
          <p:nvPr/>
        </p:nvSpPr>
        <p:spPr>
          <a:xfrm>
            <a:off x="533400" y="1007706"/>
            <a:ext cx="10820400" cy="5598160"/>
          </a:xfrm>
          <a:prstGeom prst="rect">
            <a:avLst/>
          </a:prstGeom>
          <a:noFill/>
          <a:ln>
            <a:noFill/>
          </a:ln>
        </p:spPr>
        <p:txBody>
          <a:bodyPr spcFirstLastPara="1" wrap="square" lIns="91425" tIns="45700" rIns="91425" bIns="45700" anchor="ctr" anchorCtr="0">
            <a:noAutofit/>
          </a:bodyPr>
          <a:lstStyle/>
          <a:p>
            <a:pPr algn="just">
              <a:lnSpc>
                <a:spcPct val="115000"/>
              </a:lnSpc>
            </a:pPr>
            <a:endParaRPr lang="ro-RO" sz="1400" dirty="0">
              <a:effectLst/>
              <a:latin typeface="Athelas" panose="02000503000000020003" pitchFamily="2" charset="0"/>
              <a:ea typeface="Calibri" panose="020F0502020204030204" pitchFamily="34" charset="0"/>
              <a:cs typeface="Calibri" panose="020F0502020204030204" pitchFamily="34" charset="0"/>
            </a:endParaRPr>
          </a:p>
        </p:txBody>
      </p:sp>
      <p:sp>
        <p:nvSpPr>
          <p:cNvPr id="9" name="Google Shape;109;p4">
            <a:extLst>
              <a:ext uri="{FF2B5EF4-FFF2-40B4-BE49-F238E27FC236}">
                <a16:creationId xmlns:a16="http://schemas.microsoft.com/office/drawing/2014/main" xmlns="" id="{068BF6E8-2A37-54E0-DEE0-99E899E73A3D}"/>
              </a:ext>
            </a:extLst>
          </p:cNvPr>
          <p:cNvSpPr/>
          <p:nvPr/>
        </p:nvSpPr>
        <p:spPr>
          <a:xfrm>
            <a:off x="533400" y="1513840"/>
            <a:ext cx="10820401" cy="4336454"/>
          </a:xfrm>
          <a:prstGeom prst="rect">
            <a:avLst/>
          </a:prstGeom>
          <a:noFill/>
          <a:ln>
            <a:noFill/>
          </a:ln>
        </p:spPr>
        <p:txBody>
          <a:bodyPr spcFirstLastPara="1" wrap="square" lIns="91425" tIns="45700" rIns="91425" bIns="45700" anchor="ctr" anchorCtr="0">
            <a:noAutofit/>
          </a:bodyPr>
          <a:lstStyle/>
          <a:p>
            <a:pPr algn="just">
              <a:spcBef>
                <a:spcPts val="600"/>
              </a:spcBef>
              <a:spcAft>
                <a:spcPts val="600"/>
              </a:spcAft>
            </a:pPr>
            <a:r>
              <a:rPr lang="ro-RO" sz="1400" b="1" dirty="0">
                <a:latin typeface="Athelas" panose="02000503000000020003" pitchFamily="2" charset="0"/>
              </a:rPr>
              <a:t>Percepția respondenților despre resursele materiale/financiare din industria cărții și lecturii publice:</a:t>
            </a:r>
            <a:endParaRPr lang="en-GB" sz="1400" b="1" dirty="0">
              <a:latin typeface="Athelas" panose="02000503000000020003" pitchFamily="2" charset="0"/>
            </a:endParaRPr>
          </a:p>
          <a:p>
            <a:pPr marL="285750" indent="-285750" algn="just">
              <a:lnSpc>
                <a:spcPct val="115000"/>
              </a:lnSpc>
              <a:spcBef>
                <a:spcPts val="1200"/>
              </a:spcBef>
              <a:spcAft>
                <a:spcPts val="600"/>
              </a:spcAft>
              <a:buFont typeface="Arial" panose="020B0604020202020204" pitchFamily="34" charset="0"/>
              <a:buChar char="•"/>
            </a:pPr>
            <a:r>
              <a:rPr lang="ro-RO" sz="1400" dirty="0">
                <a:effectLst/>
                <a:latin typeface="Athelas" panose="02000503000000020003" pitchFamily="2" charset="0"/>
                <a:ea typeface="Calibri" panose="020F0502020204030204" pitchFamily="34" charset="0"/>
                <a:cs typeface="Calibri" panose="020F0502020204030204" pitchFamily="34" charset="0"/>
              </a:rPr>
              <a:t>Majoritatea respondenților în cadrul focus grupurilor au evaluat drept insuficiente resursele financiare și </a:t>
            </a:r>
            <a:r>
              <a:rPr lang="ro-RO" sz="1400" dirty="0" err="1">
                <a:effectLst/>
                <a:latin typeface="Athelas" panose="02000503000000020003" pitchFamily="2" charset="0"/>
                <a:ea typeface="Calibri" panose="020F0502020204030204" pitchFamily="34" charset="0"/>
                <a:cs typeface="Calibri" panose="020F0502020204030204" pitchFamily="34" charset="0"/>
              </a:rPr>
              <a:t>materiae</a:t>
            </a:r>
            <a:r>
              <a:rPr lang="ro-RO" sz="1400" dirty="0">
                <a:effectLst/>
                <a:latin typeface="Athelas" panose="02000503000000020003" pitchFamily="2" charset="0"/>
                <a:ea typeface="Calibri" panose="020F0502020204030204" pitchFamily="34" charset="0"/>
                <a:cs typeface="Calibri" panose="020F0502020204030204" pitchFamily="34" charset="0"/>
              </a:rPr>
              <a:t> atât în instituția în care activează, cât și în domeniul industriei cărții și lecturii publice.</a:t>
            </a:r>
          </a:p>
          <a:p>
            <a:pPr marL="285750" indent="-285750" algn="just">
              <a:lnSpc>
                <a:spcPct val="115000"/>
              </a:lnSpc>
              <a:spcBef>
                <a:spcPts val="1200"/>
              </a:spcBef>
              <a:spcAft>
                <a:spcPts val="600"/>
              </a:spcAft>
              <a:buFont typeface="Arial" panose="020B0604020202020204" pitchFamily="34" charset="0"/>
              <a:buChar char="•"/>
            </a:pPr>
            <a:r>
              <a:rPr lang="ro-RO" sz="1400" dirty="0">
                <a:effectLst/>
                <a:latin typeface="Athelas" panose="02000503000000020003" pitchFamily="2" charset="0"/>
                <a:ea typeface="Calibri" panose="020F0502020204030204" pitchFamily="34" charset="0"/>
                <a:cs typeface="Calibri" panose="020F0502020204030204" pitchFamily="34" charset="0"/>
              </a:rPr>
              <a:t>Majoritatea respondenților au sugerat că este necesară o implicare mai mare atât din partea statului, cât și din partea altor instituții.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ro-RO" sz="1400" b="1" dirty="0">
                <a:latin typeface="Athelas" panose="02000503000000020003" pitchFamily="2" charset="0"/>
                <a:sym typeface="Exo"/>
              </a:rPr>
              <a:t>Oportunități și sugestii</a:t>
            </a:r>
            <a:endParaRPr lang="en-US" sz="1400" b="1" dirty="0">
              <a:latin typeface="Athelas" panose="02000503000000020003" pitchFamily="2" charset="0"/>
              <a:sym typeface="Exo"/>
            </a:endParaRPr>
          </a:p>
          <a:p>
            <a:pPr marL="285750" indent="-285750" algn="just">
              <a:lnSpc>
                <a:spcPct val="115000"/>
              </a:lnSpc>
              <a:spcBef>
                <a:spcPts val="1200"/>
              </a:spcBef>
              <a:spcAft>
                <a:spcPts val="600"/>
              </a:spcAft>
              <a:buFont typeface="Arial" panose="020B0604020202020204" pitchFamily="34" charset="0"/>
              <a:buChar char="•"/>
            </a:pPr>
            <a:r>
              <a:rPr lang="ro-RO" sz="1400" dirty="0">
                <a:latin typeface="Athelas" panose="02000503000000020003" pitchFamily="2" charset="0"/>
                <a:ea typeface="Calibri" panose="020F0502020204030204" pitchFamily="34" charset="0"/>
                <a:cs typeface="Calibri" panose="020F0502020204030204" pitchFamily="34" charset="0"/>
              </a:rPr>
              <a:t>În cadrul discuțiilor, a</a:t>
            </a:r>
            <a:r>
              <a:rPr lang="ro-RO" sz="1400" dirty="0">
                <a:effectLst/>
                <a:latin typeface="Athelas" panose="02000503000000020003" pitchFamily="2" charset="0"/>
                <a:ea typeface="Calibri" panose="020F0502020204030204" pitchFamily="34" charset="0"/>
                <a:cs typeface="Calibri" panose="020F0502020204030204" pitchFamily="34" charset="0"/>
              </a:rPr>
              <a:t>u fost propuse mai multe metode de promovare a cărții și lecturii: reorganizarea cluburilor de lectură, crearea unor programe și politici naționale pentru promovarea lecturii, crearea emisiunilor de lectură și implicarea personalităților publice și </a:t>
            </a:r>
            <a:r>
              <a:rPr lang="ro-RO" sz="1400" dirty="0" err="1">
                <a:effectLst/>
                <a:latin typeface="Athelas" panose="02000503000000020003" pitchFamily="2" charset="0"/>
                <a:ea typeface="Calibri" panose="020F0502020204030204" pitchFamily="34" charset="0"/>
                <a:cs typeface="Calibri" panose="020F0502020204030204" pitchFamily="34" charset="0"/>
              </a:rPr>
              <a:t>influencerilor</a:t>
            </a:r>
            <a:r>
              <a:rPr lang="ro-RO" sz="1400" dirty="0">
                <a:effectLst/>
                <a:latin typeface="Athelas" panose="02000503000000020003" pitchFamily="2" charset="0"/>
                <a:ea typeface="Calibri" panose="020F0502020204030204" pitchFamily="34" charset="0"/>
                <a:cs typeface="Calibri" panose="020F0502020204030204" pitchFamily="34" charset="0"/>
              </a:rPr>
              <a:t> pentru a încuraja cititul în societate.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Bef>
                <a:spcPts val="1200"/>
              </a:spcBef>
              <a:spcAft>
                <a:spcPts val="600"/>
              </a:spcAft>
              <a:buFont typeface="Arial" panose="020B0604020202020204" pitchFamily="34" charset="0"/>
              <a:buChar char="•"/>
            </a:pPr>
            <a:r>
              <a:rPr lang="ro-RO" sz="1400" dirty="0">
                <a:effectLst/>
                <a:latin typeface="Athelas" panose="02000503000000020003" pitchFamily="2" charset="0"/>
                <a:ea typeface="Calibri" panose="020F0502020204030204" pitchFamily="34" charset="0"/>
                <a:cs typeface="Calibri" panose="020F0502020204030204" pitchFamily="34" charset="0"/>
              </a:rPr>
              <a:t>Pentru programul „Dezvoltarea industriei cărții și lecturii publice pentru perioada 2024-2030”, respondenții au propus următoarele sugestii: înființarea unui serviciu de livrare a cărților electronice și audio către biblioteci, crearea unor mecanisme care să sprijine achizițiile de carte pentru biblioteci, promovarea culturii și literaturii prin mass-media.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11164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21486</TotalTime>
  <Words>15114</Words>
  <Application>Microsoft Office PowerPoint</Application>
  <PresentationFormat>Widescreen</PresentationFormat>
  <Paragraphs>6213</Paragraphs>
  <Slides>80</Slides>
  <Notes>74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80</vt:i4>
      </vt:variant>
    </vt:vector>
  </HeadingPairs>
  <TitlesOfParts>
    <vt:vector size="94" baseType="lpstr">
      <vt:lpstr>Times New Roman</vt:lpstr>
      <vt:lpstr>Arial</vt:lpstr>
      <vt:lpstr>Verdana</vt:lpstr>
      <vt:lpstr>Wingdings 2</vt:lpstr>
      <vt:lpstr>Symbol</vt:lpstr>
      <vt:lpstr>Wingdings</vt:lpstr>
      <vt:lpstr>Calibri Light</vt:lpstr>
      <vt:lpstr>Exo</vt:lpstr>
      <vt:lpstr>Athelas</vt:lpstr>
      <vt:lpstr>Eurostile</vt:lpstr>
      <vt:lpstr>Calibri</vt:lpstr>
      <vt:lpstr>Cambria</vt:lpstr>
      <vt:lpstr>Office Theme</vt:lpstr>
      <vt:lpstr>Median</vt:lpstr>
      <vt:lpstr>CERCETARE PENTRU STUDIUL DE EVALUARE ȘI DIAGNOSTICARE A SECTORULUI INDUSTRIEI CĂRȚII ȘI A LECTURII PUBLICE   Asociația Bibliotecarilor din Republica Moldova  Decembrie 2024</vt:lpstr>
      <vt:lpstr>PowerPoint Presentation</vt:lpstr>
      <vt:lpstr>METODOLOGIE – STUDIU CANTITATIV</vt:lpstr>
      <vt:lpstr>METODOLOGIE – STUDIU CALITATIV</vt:lpstr>
      <vt:lpstr>PowerPoint Presentation</vt:lpstr>
      <vt:lpstr>REZUMAT – STUDIU CANTITATIV</vt:lpstr>
      <vt:lpstr>REZUMAT – STUDIU CANTITATIV</vt:lpstr>
      <vt:lpstr>REZUMAT – STUDIU CALITATIV</vt:lpstr>
      <vt:lpstr>REZUMAT – STUDIU CALITATIV</vt:lpstr>
      <vt:lpstr>PowerPoint Presentation</vt:lpstr>
      <vt:lpstr>PROFILUL PARTICIPANȚILOR LA SONDAJ, N=248, %</vt:lpstr>
      <vt:lpstr>PowerPoint Presentation</vt:lpstr>
      <vt:lpstr>Q7. Care sunt principalele 3 dificultăți/probleme cu care dvs. sau instituția dvs. se confruntă în prezent în domeniul profesional? (scrieți răspunsul mai jos), N=248, %</vt:lpstr>
      <vt:lpstr>Q8. Cum evaluați nivelul de susținere din partea statului și altor instituții pentru a depăși dificultățile / problemele cu care dvs. sau instituția dvs. se confruntă? (scrieți răspunsul mai jos), N=248, %</vt:lpstr>
      <vt:lpstr>Q8. Cum evaluați nivelul de susținere din partea statului și altor instituții pentru a depăși dificultățile / problemele cu care dvs. sau instituția dvs. se confruntă? (scrieți răspunsul mai jos), % PER CRITERII DEMOGRAFICE</vt:lpstr>
      <vt:lpstr>Q9. Care sunt principalele 3 dificultăți/probleme cu care industria cărții și lecturii publice în RM se confruntă în prezent? (scrieți răspunsul mai jos), N=248, %</vt:lpstr>
      <vt:lpstr>PowerPoint Presentation</vt:lpstr>
      <vt:lpstr>Q10. Cum ați aprecia nivelul dvs. de informare despre legislația şi cadrul de reglementare privind industria cărții și lecturii publice în RM? (selectați un răspuns), N=248, %</vt:lpstr>
      <vt:lpstr>Q10. Cum ați aprecia nivelul dvs. de informare despre legislația şi cadrul de reglementare privind industria cărții și lecturii publice în RM? (selectați un răspuns), % PER CRITERII DEMOGRAFICE</vt:lpstr>
      <vt:lpstr>Q11. În ce măsură considerați că legislația şi cadrul de reglementare privind industria cărții și lecturii publice în RM reflectă situația și cerințele reale ale domeniului? (selectați un răspuns), N=248, %</vt:lpstr>
      <vt:lpstr>Q11. În ce măsură considerați că legislația şi cadrul de reglementare privind industria cărții și lecturii publice în RM reflectă situația și cerințele reale ale domeniului? (selectați un răspuns), % PER CRITERII DEMOGRAFICE</vt:lpstr>
      <vt:lpstr>Q12. În ce măsură considerați că sunt necesare reforme legislative în industria cărții și lecturii publice în RM? (selectați un răspuns), N=248, %</vt:lpstr>
      <vt:lpstr>Q12. În ce măsură considerați că sunt necesare reforme legislative în industria cărții și lecturii publice în RM? (selectați un răspuns), % PER CRITERII DEMOGRAFICE</vt:lpstr>
      <vt:lpstr>Q13. Care sunt principalele domenii ale industriei cărții și lecturii publice în RM care sunt insuficient reglementate în prezent? (scrieți răspunsul mai jos), N=248, %</vt:lpstr>
      <vt:lpstr>Q14. Cum ați aprecia nivelul dvs. de informare despre Codul Deontologic al Bibliotecarului? (selectați un răspuns), N=199, % din bibliotecari</vt:lpstr>
      <vt:lpstr>Q14. Cum ați aprecia nivelul dvs. de informare despre Codul Deontologic al Bibliotecarului? (selectați un răspuns), % din bibliotecari PER CRITERII DEMOGRAFICE</vt:lpstr>
      <vt:lpstr>Q15. Cum evaluați infrastructura existentă în industria cărții și lecturii publice în RM (rețelele de biblioteci, librării, distribuitori etc.)? (selectați un răspuns), N=248, %</vt:lpstr>
      <vt:lpstr>Q15. Cum evaluați infrastructura existentă în industria cărții și lecturii publice în RM (rețelele de biblioteci, librării, distribuitori etc.)? (selectați un răspuns), % PER CRITERII DEMOGRAFICE</vt:lpstr>
      <vt:lpstr>Q16. Ce schimbări sau îmbunătățiri considerați că sunt necesare în infrastructura industriei cărții și lecturii publice? (scrieți răspunsul mai jos), N=248, %</vt:lpstr>
      <vt:lpstr>Q17. În opinia dvs., cum poate statul sprijini mai bine infrastructura industriei cărții și lecturii publice? (puteți selecta câteva răspunsuri), N=248, %</vt:lpstr>
      <vt:lpstr>Q17. În opinia dvs., cum poate statul sprijini mai bine infrastructura industriei cărții și lecturii publice? (puteți selecta câteva răspunsuri), % PER CRITERII DEMOGRAFICE</vt:lpstr>
      <vt:lpstr>PowerPoint Presentation</vt:lpstr>
      <vt:lpstr>Q18. Cum ați evalua nivelul dvs. în ceea ce privește următoarele competențe? (selectați un răspuns în fiecare rând), N=248, %</vt:lpstr>
      <vt:lpstr>Q18. Cum ați evalua nivelul dvs. în ceea ce privește următoarele competențe? (selectați un răspuns în fiecare rând), % PER CRITERII DEMOGRAFICE</vt:lpstr>
      <vt:lpstr>Q18. Cum ați evalua nivelul dvs. în ceea ce privește următoarele competențe? (selectați un răspuns în fiecare rând), % PER CRITERII DEMOGRAFICE</vt:lpstr>
      <vt:lpstr>Q18. Cum ați evalua nivelul dvs. în ceea ce privește următoarele competențe? (selectați un răspuns în fiecare rând), % PER CRITERII DEMOGRAFICE</vt:lpstr>
      <vt:lpstr>Q18. Cum ați evalua nivelul dvs. în ceea ce privește următoarele competențe? (selectați un răspuns în fiecare rând), % PER CRITERII DEMOGRAFICE</vt:lpstr>
      <vt:lpstr>Q19. În ultimii 3 ani, la câte instruiri, seminare sau cursuri de formare profesională în domeniul industriei cărții și lecturii publice ați participat? (scrieți răspunsul mai jos), N=248, %</vt:lpstr>
      <vt:lpstr>Q19. În ultimii 3 ani, la câte instruiri, seminare sau cursuri de formare profesională în domeniul industriei cărții și lecturii publice ați participat? (scrieți răspunsul mai jos), % PER CRITERII DEMOGRAFICE</vt:lpstr>
      <vt:lpstr>Q20. Cum ați aprecia suficiența instruirilor, seminarelor sau cursurilor de formare profesională în domeniul industriei cărții și lecturii publice în RM? (selectați un răspuns), N=248, %</vt:lpstr>
      <vt:lpstr>Q20. Cum ați aprecia suficiența instruirilor, seminarelor sau cursurilor de formare profesională în domeniul industriei cărții și lecturii publice în RM? (selectați un răspuns), % PER CRITERII DEMOGRAFICE</vt:lpstr>
      <vt:lpstr>Q21. În ce măsură sunteți interesat/ă în participarea la instruiri, seminare sau cursuri de formare profesională în domeniul industriei cărții și lecturii publice în RM în următorii 2 ani? (selectați un răspuns), N=248, %</vt:lpstr>
      <vt:lpstr>Q21. În ce măsură sunteți interesat/ă în participarea la instruiri, seminare sau cursuri de formare profesională în domeniul industriei cărții și lecturii publice în RM în următorii 2 ani? (selectați un răspuns), % PER CRITERII DEMOGRAFICE</vt:lpstr>
      <vt:lpstr>Q22. Care sunt subiectele / tematicile la care ați dori să fie organizate instruiri, seminare sau cursuri în domeniul industriei cărții și lecturii publice în RM? (scrieți răspunsul mai jos), N=248, %</vt:lpstr>
      <vt:lpstr>Q23. În opinia dvs., cât de suficient este numărul de personal în următoarele instituții din domeniul industriei cărții și lecturii publice? (selectați un răspuns în fiecare rând), N=248, %</vt:lpstr>
      <vt:lpstr>PowerPoint Presentation</vt:lpstr>
      <vt:lpstr>PowerPoint Presentation</vt:lpstr>
      <vt:lpstr>PowerPoint Presentation</vt:lpstr>
      <vt:lpstr>PowerPoint Presentation</vt:lpstr>
      <vt:lpstr>Q24. Care credeți că sunt principalele dificultăți / probleme legate de resursele umane în domeniul industriei cărții și lecturii publice? (scrieți răspunsul mai jos), N=248, %</vt:lpstr>
      <vt:lpstr>PowerPoint Presentation</vt:lpstr>
      <vt:lpstr>Q25. În opinia dvs., resursele materiale (clădiri, tehnică, mobilier, etc.) în domeniul industriei cărții și lecturii publice sunt...(selectați un răspuns), N=248, %</vt:lpstr>
      <vt:lpstr>Q25. În opinia dvs., resursele materiale (clădiri, tehnică, mobilier, etc.) în domeniul industriei cărții și lecturii publice sunt...(selectați un răspuns), % PER CRITERII DEMOGRAFICE</vt:lpstr>
      <vt:lpstr>Q26. În opinia dvs., resursele financiare (buget, finanțare, etc.) în domeniul industriei cărții și lecturii publice sunt...(selectați un răspuns), N=248, %</vt:lpstr>
      <vt:lpstr>Q26. În opinia dvs., resursele financiare (buget, finanțare, etc.) în domeniul industriei cărții și lecturii publice sunt...(selectați un răspuns), % PER CRITERII DEMOGRAFICE</vt:lpstr>
      <vt:lpstr>Q27. În ce măsură dificultățile legate de resursele materiale și financiare afectează activitatea dvs./instituției dvs.? (scrieți răspunsul mai jos), N=248, %</vt:lpstr>
      <vt:lpstr>Q27. În ce măsură dificultățile legate de resursele materiale și financiare afectează activitatea dvs./instituției dvs.? (scrieți răspunsul mai jos), % PER CRITERII DEMOGRAFICE</vt:lpstr>
      <vt:lpstr>Q28. Care sunt principalele 3 dificultăți legate de resurse materiale și financiare ale dvs. / instituției dvs., care trebuie rezolvate în primul rând? (scrieți răspunsul mai jos), N=248, %</vt:lpstr>
      <vt:lpstr>PowerPoint Presentation</vt:lpstr>
      <vt:lpstr>Q29. Care credeți că sunt cele mai eficiente modalități de promovare a lecturii? (puteți selecta câteva răspunsuri), N=248, %</vt:lpstr>
      <vt:lpstr>Q29. Care credeți că sunt cele mai eficiente modalități de promovare a lecturii? (puteți selecta câteva răspunsuri), % PER CRITERII DEMOGRAFICE</vt:lpstr>
      <vt:lpstr>Q30. Care sunt sugestiile dvs. pentru aspectele care trebuie incluse în programul „Dezvoltarea industriei cărții și lecturii publice pentru perioada 2024-2030"? (scrieți răspunsul mai jos), N=248, %</vt:lpstr>
      <vt:lpstr>PowerPoint Presentation</vt:lpstr>
      <vt:lpstr>Percepția respondenților despre dificultățile din industria cărții și lecturii publice</vt:lpstr>
      <vt:lpstr>Percepția respondenților despre dificultățile din industria cărții și lecturii publice</vt:lpstr>
      <vt:lpstr>Percepția respondenților despre dificultățile din industria cărții și lecturii publice</vt:lpstr>
      <vt:lpstr>Percepția respondenților despre legislația și infrastructura din industria cărții și lecturii publice</vt:lpstr>
      <vt:lpstr>Percepția respondenților despre legislația și infrastructura din industria cărții și lecturii publice</vt:lpstr>
      <vt:lpstr>Percepția respondenților despre legislația și infrastructura din industria cărții și lecturii publice</vt:lpstr>
      <vt:lpstr>Percepția respondenților despre legislația și infrastructura din industria cărții și lecturii publice</vt:lpstr>
      <vt:lpstr>Percepția respondenților despre resursele umane din industria cărții și lecturii publice</vt:lpstr>
      <vt:lpstr>Percepția respondenților despre resursele umane din industria cărții și lecturii publice</vt:lpstr>
      <vt:lpstr>Percepția respondenților despre resursele umane din industria cărții și lecturii publice</vt:lpstr>
      <vt:lpstr>Percepția respondenților despre resursele materiale/financiare din industria cărții și lecturii publice</vt:lpstr>
      <vt:lpstr>Percepția respondenților despre resursele materiale/financiare din industria cărții și lecturii publice</vt:lpstr>
      <vt:lpstr>Oportunități și sugestii</vt:lpstr>
      <vt:lpstr>Oportunități și sugestii</vt:lpstr>
      <vt:lpstr>Oportunități și sugestii</vt:lpstr>
      <vt:lpstr>Oportunități și sugestii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Chistol Eugen</dc:creator>
  <cp:lastModifiedBy>User1</cp:lastModifiedBy>
  <cp:revision>326</cp:revision>
  <dcterms:created xsi:type="dcterms:W3CDTF">2022-08-12T07:59:50Z</dcterms:created>
  <dcterms:modified xsi:type="dcterms:W3CDTF">2025-04-04T12:30:16Z</dcterms:modified>
</cp:coreProperties>
</file>