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73"/>
  </p:notesMasterIdLst>
  <p:handoutMasterIdLst>
    <p:handoutMasterId r:id="rId74"/>
  </p:handoutMasterIdLst>
  <p:sldIdLst>
    <p:sldId id="335" r:id="rId3"/>
    <p:sldId id="386" r:id="rId4"/>
    <p:sldId id="388" r:id="rId5"/>
    <p:sldId id="392" r:id="rId6"/>
    <p:sldId id="391" r:id="rId7"/>
    <p:sldId id="389" r:id="rId8"/>
    <p:sldId id="393" r:id="rId9"/>
    <p:sldId id="394" r:id="rId10"/>
    <p:sldId id="395" r:id="rId11"/>
    <p:sldId id="396" r:id="rId12"/>
    <p:sldId id="397" r:id="rId13"/>
    <p:sldId id="398" r:id="rId14"/>
    <p:sldId id="399" r:id="rId15"/>
    <p:sldId id="408" r:id="rId16"/>
    <p:sldId id="409" r:id="rId17"/>
    <p:sldId id="410" r:id="rId18"/>
    <p:sldId id="400" r:id="rId19"/>
    <p:sldId id="401" r:id="rId20"/>
    <p:sldId id="404" r:id="rId21"/>
    <p:sldId id="405" r:id="rId22"/>
    <p:sldId id="406" r:id="rId23"/>
    <p:sldId id="407" r:id="rId24"/>
    <p:sldId id="411" r:id="rId25"/>
    <p:sldId id="412" r:id="rId26"/>
    <p:sldId id="413" r:id="rId27"/>
    <p:sldId id="414" r:id="rId28"/>
    <p:sldId id="417" r:id="rId29"/>
    <p:sldId id="418" r:id="rId30"/>
    <p:sldId id="419" r:id="rId31"/>
    <p:sldId id="420" r:id="rId32"/>
    <p:sldId id="455" r:id="rId33"/>
    <p:sldId id="421" r:id="rId34"/>
    <p:sldId id="422" r:id="rId35"/>
    <p:sldId id="438" r:id="rId36"/>
    <p:sldId id="423" r:id="rId37"/>
    <p:sldId id="424" r:id="rId38"/>
    <p:sldId id="425" r:id="rId39"/>
    <p:sldId id="426" r:id="rId40"/>
    <p:sldId id="427" r:id="rId41"/>
    <p:sldId id="428" r:id="rId42"/>
    <p:sldId id="429" r:id="rId43"/>
    <p:sldId id="430" r:id="rId44"/>
    <p:sldId id="431" r:id="rId45"/>
    <p:sldId id="432" r:id="rId46"/>
    <p:sldId id="433" r:id="rId47"/>
    <p:sldId id="435" r:id="rId48"/>
    <p:sldId id="434" r:id="rId49"/>
    <p:sldId id="436" r:id="rId50"/>
    <p:sldId id="437" r:id="rId51"/>
    <p:sldId id="439" r:id="rId52"/>
    <p:sldId id="440" r:id="rId53"/>
    <p:sldId id="441" r:id="rId54"/>
    <p:sldId id="442" r:id="rId55"/>
    <p:sldId id="443" r:id="rId56"/>
    <p:sldId id="444" r:id="rId57"/>
    <p:sldId id="445" r:id="rId58"/>
    <p:sldId id="446" r:id="rId59"/>
    <p:sldId id="447" r:id="rId60"/>
    <p:sldId id="448" r:id="rId61"/>
    <p:sldId id="454" r:id="rId62"/>
    <p:sldId id="449" r:id="rId63"/>
    <p:sldId id="457" r:id="rId64"/>
    <p:sldId id="456" r:id="rId65"/>
    <p:sldId id="450" r:id="rId66"/>
    <p:sldId id="451" r:id="rId67"/>
    <p:sldId id="452" r:id="rId68"/>
    <p:sldId id="458" r:id="rId69"/>
    <p:sldId id="460" r:id="rId70"/>
    <p:sldId id="459" r:id="rId71"/>
    <p:sldId id="272" r:id="rId72"/>
  </p:sldIdLst>
  <p:sldSz cx="12192000"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9AD5"/>
    <a:srgbClr val="82A1D8"/>
    <a:srgbClr val="5A8CBA"/>
    <a:srgbClr val="4A76C6"/>
    <a:srgbClr val="70AD47"/>
    <a:srgbClr val="ADEDE8"/>
    <a:srgbClr val="33D2C5"/>
    <a:srgbClr val="89EF9C"/>
    <a:srgbClr val="64EA7E"/>
    <a:srgbClr val="23E1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8982" autoAdjust="0"/>
  </p:normalViewPr>
  <p:slideViewPr>
    <p:cSldViewPr snapToGrid="0">
      <p:cViewPr varScale="1">
        <p:scale>
          <a:sx n="103" d="100"/>
          <a:sy n="103" d="100"/>
        </p:scale>
        <p:origin x="72"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Reviste în DOAJ</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2009</c:v>
                </c:pt>
                <c:pt idx="1">
                  <c:v>2013</c:v>
                </c:pt>
                <c:pt idx="2">
                  <c:v>2014</c:v>
                </c:pt>
                <c:pt idx="3">
                  <c:v>2015</c:v>
                </c:pt>
                <c:pt idx="4">
                  <c:v>2016</c:v>
                </c:pt>
                <c:pt idx="5">
                  <c:v>2017</c:v>
                </c:pt>
                <c:pt idx="6">
                  <c:v>2018</c:v>
                </c:pt>
                <c:pt idx="7">
                  <c:v>2019</c:v>
                </c:pt>
                <c:pt idx="8">
                  <c:v>2020</c:v>
                </c:pt>
              </c:numCache>
            </c:numRef>
          </c:cat>
          <c:val>
            <c:numRef>
              <c:f>Sheet1!$B$2:$B$10</c:f>
              <c:numCache>
                <c:formatCode>General</c:formatCode>
                <c:ptCount val="9"/>
                <c:pt idx="0">
                  <c:v>1</c:v>
                </c:pt>
                <c:pt idx="1">
                  <c:v>3</c:v>
                </c:pt>
                <c:pt idx="2">
                  <c:v>3</c:v>
                </c:pt>
                <c:pt idx="3">
                  <c:v>9</c:v>
                </c:pt>
                <c:pt idx="4">
                  <c:v>12</c:v>
                </c:pt>
                <c:pt idx="5">
                  <c:v>22</c:v>
                </c:pt>
                <c:pt idx="6">
                  <c:v>27</c:v>
                </c:pt>
                <c:pt idx="7">
                  <c:v>29</c:v>
                </c:pt>
                <c:pt idx="8">
                  <c:v>34</c:v>
                </c:pt>
              </c:numCache>
            </c:numRef>
          </c:val>
        </c:ser>
        <c:dLbls>
          <c:dLblPos val="outEnd"/>
          <c:showLegendKey val="0"/>
          <c:showVal val="1"/>
          <c:showCatName val="0"/>
          <c:showSerName val="0"/>
          <c:showPercent val="0"/>
          <c:showBubbleSize val="0"/>
        </c:dLbls>
        <c:gapWidth val="219"/>
        <c:overlap val="-27"/>
        <c:axId val="180827664"/>
        <c:axId val="180828056"/>
      </c:barChart>
      <c:catAx>
        <c:axId val="18082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0828056"/>
        <c:crosses val="autoZero"/>
        <c:auto val="1"/>
        <c:lblAlgn val="ctr"/>
        <c:lblOffset val="100"/>
        <c:noMultiLvlLbl val="0"/>
      </c:catAx>
      <c:valAx>
        <c:axId val="180828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0827664"/>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jpeg"/></Relationships>
</file>

<file path=ppt/diagrams/_rels/data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D0206-3A3D-43C7-BD5C-CB445E500F30}" type="doc">
      <dgm:prSet loTypeId="urn:microsoft.com/office/officeart/2005/8/layout/hList7#1" loCatId="list" qsTypeId="urn:microsoft.com/office/officeart/2005/8/quickstyle/simple1" qsCatId="simple" csTypeId="urn:microsoft.com/office/officeart/2005/8/colors/colorful5" csCatId="colorful" phldr="1"/>
      <dgm:spPr/>
    </dgm:pt>
    <dgm:pt modelId="{666C593A-7E16-46C2-90FB-AA47488A42BB}">
      <dgm:prSet phldrT="[Text]" custT="1"/>
      <dgm:spPr/>
      <dgm:t>
        <a:bodyPr/>
        <a:lstStyle/>
        <a:p>
          <a:r>
            <a:rPr lang="ro-RO" sz="2400" dirty="0" smtClean="0"/>
            <a:t>Deschis</a:t>
          </a:r>
        </a:p>
        <a:p>
          <a:r>
            <a:rPr lang="ro-RO" sz="2400" dirty="0" smtClean="0"/>
            <a:t>Ceea ce </a:t>
          </a:r>
          <a:r>
            <a:rPr lang="ro-RO" sz="2400" dirty="0" err="1" smtClean="0"/>
            <a:t>ştim</a:t>
          </a:r>
          <a:endParaRPr lang="en-US" sz="2400" dirty="0" smtClean="0"/>
        </a:p>
        <a:p>
          <a:r>
            <a:rPr lang="en-US" sz="2400" dirty="0" smtClean="0"/>
            <a:t>(</a:t>
          </a:r>
          <a:r>
            <a:rPr lang="ro-RO" sz="2000" dirty="0" smtClean="0"/>
            <a:t>Date și cunoștințe</a:t>
          </a:r>
          <a:r>
            <a:rPr lang="en-US" sz="2000" dirty="0" smtClean="0"/>
            <a:t>)</a:t>
          </a:r>
          <a:endParaRPr lang="en-US" sz="2000" dirty="0"/>
        </a:p>
      </dgm:t>
    </dgm:pt>
    <dgm:pt modelId="{4DE28C53-81D1-48E4-94E6-8B42E15DFA55}" type="parTrans" cxnId="{A9F4591B-2B07-43D9-A682-B1D4A44B2D73}">
      <dgm:prSet/>
      <dgm:spPr/>
      <dgm:t>
        <a:bodyPr/>
        <a:lstStyle/>
        <a:p>
          <a:endParaRPr lang="en-US"/>
        </a:p>
      </dgm:t>
    </dgm:pt>
    <dgm:pt modelId="{ECE27D3E-2023-462A-B708-63158E0AC13F}" type="sibTrans" cxnId="{A9F4591B-2B07-43D9-A682-B1D4A44B2D73}">
      <dgm:prSet/>
      <dgm:spPr/>
      <dgm:t>
        <a:bodyPr/>
        <a:lstStyle/>
        <a:p>
          <a:endParaRPr lang="en-US"/>
        </a:p>
      </dgm:t>
    </dgm:pt>
    <dgm:pt modelId="{13A1E097-2663-4961-B5A5-B0693147F0D1}">
      <dgm:prSet phldrT="[Text]" custT="1"/>
      <dgm:spPr/>
      <dgm:t>
        <a:bodyPr/>
        <a:lstStyle/>
        <a:p>
          <a:r>
            <a:rPr lang="ro-RO" sz="2400" dirty="0" smtClean="0"/>
            <a:t>Deschis </a:t>
          </a:r>
        </a:p>
        <a:p>
          <a:r>
            <a:rPr lang="ro-RO" sz="2400" dirty="0" smtClean="0"/>
            <a:t>Ceea ce facem</a:t>
          </a:r>
          <a:r>
            <a:rPr lang="en-US" sz="2000" dirty="0" smtClean="0"/>
            <a:t> </a:t>
          </a:r>
        </a:p>
        <a:p>
          <a:r>
            <a:rPr lang="en-US" sz="2000" dirty="0" smtClean="0"/>
            <a:t>(</a:t>
          </a:r>
          <a:r>
            <a:rPr lang="ro-RO" sz="2000" dirty="0" smtClean="0"/>
            <a:t>Activități și rezultate</a:t>
          </a:r>
          <a:r>
            <a:rPr lang="en-US" sz="2000" dirty="0" smtClean="0"/>
            <a:t>)</a:t>
          </a:r>
          <a:endParaRPr lang="en-US" sz="2000" dirty="0"/>
        </a:p>
      </dgm:t>
    </dgm:pt>
    <dgm:pt modelId="{4614CA3C-5EF0-4BAE-B0F4-E9CAA30D8996}" type="parTrans" cxnId="{7436FC1F-1CA6-44F0-9636-56109D3BAD6D}">
      <dgm:prSet/>
      <dgm:spPr/>
      <dgm:t>
        <a:bodyPr/>
        <a:lstStyle/>
        <a:p>
          <a:endParaRPr lang="en-US"/>
        </a:p>
      </dgm:t>
    </dgm:pt>
    <dgm:pt modelId="{A55DA94D-34DB-44EB-98BA-ECD37C12F0F8}" type="sibTrans" cxnId="{7436FC1F-1CA6-44F0-9636-56109D3BAD6D}">
      <dgm:prSet/>
      <dgm:spPr/>
      <dgm:t>
        <a:bodyPr/>
        <a:lstStyle/>
        <a:p>
          <a:endParaRPr lang="en-US"/>
        </a:p>
      </dgm:t>
    </dgm:pt>
    <dgm:pt modelId="{07101E3F-9187-4684-A796-6E71F7D195FA}">
      <dgm:prSet phldrT="[Text]" custT="1"/>
      <dgm:spPr/>
      <dgm:t>
        <a:bodyPr/>
        <a:lstStyle/>
        <a:p>
          <a:r>
            <a:rPr lang="en-US" sz="2400" smtClean="0"/>
            <a:t/>
          </a:r>
          <a:br>
            <a:rPr lang="en-US" sz="2400" smtClean="0"/>
          </a:br>
          <a:r>
            <a:rPr lang="ro-RO" sz="2400" smtClean="0"/>
            <a:t>Deschis</a:t>
          </a:r>
          <a:endParaRPr lang="en-US" sz="2000" smtClean="0"/>
        </a:p>
        <a:p>
          <a:r>
            <a:rPr lang="ro-RO" sz="2400" smtClean="0"/>
            <a:t>Cum lucrăm</a:t>
          </a:r>
          <a:r>
            <a:rPr lang="en-US" sz="2000" smtClean="0"/>
            <a:t> </a:t>
          </a:r>
        </a:p>
        <a:p>
          <a:r>
            <a:rPr lang="en-US" sz="2000" smtClean="0"/>
            <a:t>(</a:t>
          </a:r>
          <a:r>
            <a:rPr lang="ro-RO" sz="2000" smtClean="0"/>
            <a:t>Parteneriate pentru deschidere</a:t>
          </a:r>
          <a:r>
            <a:rPr lang="en-US" sz="2000" smtClean="0"/>
            <a:t>)</a:t>
          </a:r>
          <a:endParaRPr lang="en-US" sz="2000" dirty="0"/>
        </a:p>
      </dgm:t>
    </dgm:pt>
    <dgm:pt modelId="{1247CDA4-CFCC-40F6-9A02-09E63E03EF7C}" type="parTrans" cxnId="{80E89FC1-5BAB-4B8A-A64E-71BA4A1178E3}">
      <dgm:prSet/>
      <dgm:spPr/>
      <dgm:t>
        <a:bodyPr/>
        <a:lstStyle/>
        <a:p>
          <a:endParaRPr lang="en-US"/>
        </a:p>
      </dgm:t>
    </dgm:pt>
    <dgm:pt modelId="{A4D3A747-BAD6-4A1D-8399-0C14B9A29445}" type="sibTrans" cxnId="{80E89FC1-5BAB-4B8A-A64E-71BA4A1178E3}">
      <dgm:prSet/>
      <dgm:spPr/>
      <dgm:t>
        <a:bodyPr/>
        <a:lstStyle/>
        <a:p>
          <a:endParaRPr lang="en-US"/>
        </a:p>
      </dgm:t>
    </dgm:pt>
    <dgm:pt modelId="{47D29F12-F7A4-40EE-A49F-0259CFA90AED}">
      <dgm:prSet custT="1"/>
      <dgm:spPr/>
      <dgm:t>
        <a:bodyPr/>
        <a:lstStyle/>
        <a:p>
          <a:endParaRPr lang="en-US" sz="2000" kern="1200" dirty="0" smtClean="0"/>
        </a:p>
        <a:p>
          <a:r>
            <a:rPr lang="en-US" sz="2400" b="0" kern="1200" dirty="0" smtClean="0"/>
            <a:t/>
          </a:r>
          <a:br>
            <a:rPr lang="en-US" sz="2400" b="0" kern="1200" dirty="0" smtClean="0"/>
          </a:br>
          <a:r>
            <a:rPr lang="ro-RO" sz="2400" b="0" kern="1200" dirty="0" smtClean="0"/>
            <a:t>Deschis</a:t>
          </a:r>
          <a:r>
            <a:rPr lang="en-US" sz="2400" kern="1200" dirty="0" smtClean="0"/>
            <a:t> </a:t>
          </a:r>
        </a:p>
        <a:p>
          <a:r>
            <a:rPr lang="ro-RO" sz="2400" kern="1200" dirty="0" smtClean="0"/>
            <a:t>Cum Guvernăm</a:t>
          </a:r>
          <a:r>
            <a:rPr lang="en-US" sz="2400" kern="1200" dirty="0" smtClean="0"/>
            <a:t> </a:t>
          </a:r>
          <a:endParaRPr lang="en-US" sz="2400" b="0" kern="1400" spc="0" dirty="0" smtClean="0"/>
        </a:p>
        <a:p>
          <a:r>
            <a:rPr lang="en-US" sz="2000" kern="1200" dirty="0" smtClean="0"/>
            <a:t>(</a:t>
          </a:r>
          <a:r>
            <a:rPr lang="ro-RO" sz="2000" kern="1200" dirty="0" err="1" smtClean="0"/>
            <a:t>Transparenţă</a:t>
          </a:r>
          <a:r>
            <a:rPr lang="ro-RO" sz="2000" kern="1200" dirty="0" smtClean="0"/>
            <a:t>, Responsabilitate</a:t>
          </a:r>
          <a:r>
            <a:rPr lang="en-US" sz="2000" kern="1200" dirty="0" smtClean="0"/>
            <a:t>)</a:t>
          </a:r>
        </a:p>
        <a:p>
          <a:endParaRPr lang="en-US" sz="2000" kern="1200" dirty="0"/>
        </a:p>
      </dgm:t>
    </dgm:pt>
    <dgm:pt modelId="{5EEC2E18-B9EC-44BE-8958-136BB912702B}" type="parTrans" cxnId="{26A2E146-5DF7-447F-B784-2ACCF7AB68B7}">
      <dgm:prSet/>
      <dgm:spPr/>
      <dgm:t>
        <a:bodyPr/>
        <a:lstStyle/>
        <a:p>
          <a:endParaRPr lang="en-US"/>
        </a:p>
      </dgm:t>
    </dgm:pt>
    <dgm:pt modelId="{84E79CA2-EA9D-4CDF-8E10-E606960FFEC3}" type="sibTrans" cxnId="{26A2E146-5DF7-447F-B784-2ACCF7AB68B7}">
      <dgm:prSet/>
      <dgm:spPr/>
      <dgm:t>
        <a:bodyPr/>
        <a:lstStyle/>
        <a:p>
          <a:endParaRPr lang="en-US"/>
        </a:p>
      </dgm:t>
    </dgm:pt>
    <dgm:pt modelId="{C59BF9D5-6406-47F5-B1A0-703BBA147CEF}" type="pres">
      <dgm:prSet presAssocID="{413D0206-3A3D-43C7-BD5C-CB445E500F30}" presName="Name0" presStyleCnt="0">
        <dgm:presLayoutVars>
          <dgm:dir/>
          <dgm:resizeHandles val="exact"/>
        </dgm:presLayoutVars>
      </dgm:prSet>
      <dgm:spPr/>
    </dgm:pt>
    <dgm:pt modelId="{DFDF8C44-6F03-494E-AED8-2F8327D4F38E}" type="pres">
      <dgm:prSet presAssocID="{413D0206-3A3D-43C7-BD5C-CB445E500F30}" presName="fgShape" presStyleLbl="fgShp" presStyleIdx="0" presStyleCnt="1"/>
      <dgm:spPr/>
    </dgm:pt>
    <dgm:pt modelId="{2B3FA9BC-EB7B-46F4-A6BC-1A5274851461}" type="pres">
      <dgm:prSet presAssocID="{413D0206-3A3D-43C7-BD5C-CB445E500F30}" presName="linComp" presStyleCnt="0"/>
      <dgm:spPr/>
    </dgm:pt>
    <dgm:pt modelId="{73123F04-EBC8-4A58-8DF5-5200524E90AA}" type="pres">
      <dgm:prSet presAssocID="{666C593A-7E16-46C2-90FB-AA47488A42BB}" presName="compNode" presStyleCnt="0"/>
      <dgm:spPr/>
    </dgm:pt>
    <dgm:pt modelId="{31D87C45-B858-4037-B28C-14D0CEB44599}" type="pres">
      <dgm:prSet presAssocID="{666C593A-7E16-46C2-90FB-AA47488A42BB}" presName="bkgdShape" presStyleLbl="node1" presStyleIdx="0" presStyleCnt="4" custLinFactNeighborY="1205"/>
      <dgm:spPr/>
      <dgm:t>
        <a:bodyPr/>
        <a:lstStyle/>
        <a:p>
          <a:endParaRPr lang="en-US"/>
        </a:p>
      </dgm:t>
    </dgm:pt>
    <dgm:pt modelId="{AD4AC124-1494-4D9F-BC55-FEC1BDA445FD}" type="pres">
      <dgm:prSet presAssocID="{666C593A-7E16-46C2-90FB-AA47488A42BB}" presName="nodeTx" presStyleLbl="node1" presStyleIdx="0" presStyleCnt="4">
        <dgm:presLayoutVars>
          <dgm:bulletEnabled val="1"/>
        </dgm:presLayoutVars>
      </dgm:prSet>
      <dgm:spPr/>
      <dgm:t>
        <a:bodyPr/>
        <a:lstStyle/>
        <a:p>
          <a:endParaRPr lang="en-US"/>
        </a:p>
      </dgm:t>
    </dgm:pt>
    <dgm:pt modelId="{C380FBD0-3737-4CF9-9934-68651A5AEB68}" type="pres">
      <dgm:prSet presAssocID="{666C593A-7E16-46C2-90FB-AA47488A42BB}" presName="invisiNode" presStyleLbl="node1" presStyleIdx="0" presStyleCnt="4"/>
      <dgm:spPr/>
    </dgm:pt>
    <dgm:pt modelId="{57B1CF1D-C553-4FE3-AF22-8869EF80245C}" type="pres">
      <dgm:prSet presAssocID="{666C593A-7E16-46C2-90FB-AA47488A42BB}" presName="imagNode" presStyleLbl="fgImgPlace1" presStyleIdx="0" presStyleCnt="4"/>
      <dgm:spPr>
        <a:blipFill rotWithShape="0">
          <a:blip xmlns:r="http://schemas.openxmlformats.org/officeDocument/2006/relationships" r:embed="rId1"/>
          <a:stretch>
            <a:fillRect/>
          </a:stretch>
        </a:blipFill>
      </dgm:spPr>
      <dgm:t>
        <a:bodyPr/>
        <a:lstStyle/>
        <a:p>
          <a:endParaRPr lang="en-US"/>
        </a:p>
      </dgm:t>
    </dgm:pt>
    <dgm:pt modelId="{6D26A56F-955D-4594-BED2-1347F60D95B4}" type="pres">
      <dgm:prSet presAssocID="{ECE27D3E-2023-462A-B708-63158E0AC13F}" presName="sibTrans" presStyleLbl="sibTrans2D1" presStyleIdx="0" presStyleCnt="0"/>
      <dgm:spPr/>
      <dgm:t>
        <a:bodyPr/>
        <a:lstStyle/>
        <a:p>
          <a:endParaRPr lang="en-US"/>
        </a:p>
      </dgm:t>
    </dgm:pt>
    <dgm:pt modelId="{7ACAAE29-9758-4706-A70C-99DE06271516}" type="pres">
      <dgm:prSet presAssocID="{13A1E097-2663-4961-B5A5-B0693147F0D1}" presName="compNode" presStyleCnt="0"/>
      <dgm:spPr/>
    </dgm:pt>
    <dgm:pt modelId="{F3698829-CCB5-4943-B4D1-07456227EB27}" type="pres">
      <dgm:prSet presAssocID="{13A1E097-2663-4961-B5A5-B0693147F0D1}" presName="bkgdShape" presStyleLbl="node1" presStyleIdx="1" presStyleCnt="4"/>
      <dgm:spPr/>
      <dgm:t>
        <a:bodyPr/>
        <a:lstStyle/>
        <a:p>
          <a:endParaRPr lang="en-US"/>
        </a:p>
      </dgm:t>
    </dgm:pt>
    <dgm:pt modelId="{F34E00FD-3FF0-4F02-8CC3-D40BC8A11233}" type="pres">
      <dgm:prSet presAssocID="{13A1E097-2663-4961-B5A5-B0693147F0D1}" presName="nodeTx" presStyleLbl="node1" presStyleIdx="1" presStyleCnt="4">
        <dgm:presLayoutVars>
          <dgm:bulletEnabled val="1"/>
        </dgm:presLayoutVars>
      </dgm:prSet>
      <dgm:spPr/>
      <dgm:t>
        <a:bodyPr/>
        <a:lstStyle/>
        <a:p>
          <a:endParaRPr lang="en-US"/>
        </a:p>
      </dgm:t>
    </dgm:pt>
    <dgm:pt modelId="{285FF958-AA6C-4D43-B9C0-8483BB47860E}" type="pres">
      <dgm:prSet presAssocID="{13A1E097-2663-4961-B5A5-B0693147F0D1}" presName="invisiNode" presStyleLbl="node1" presStyleIdx="1" presStyleCnt="4"/>
      <dgm:spPr/>
    </dgm:pt>
    <dgm:pt modelId="{4AD4C4EC-6C43-4BFA-9D16-C4C268378E19}" type="pres">
      <dgm:prSet presAssocID="{13A1E097-2663-4961-B5A5-B0693147F0D1}" presName="imagNode" presStyleLbl="fgImgPlace1" presStyleIdx="1" presStyleCnt="4"/>
      <dgm:spPr>
        <a:blipFill rotWithShape="0">
          <a:blip xmlns:r="http://schemas.openxmlformats.org/officeDocument/2006/relationships" r:embed="rId2"/>
          <a:stretch>
            <a:fillRect/>
          </a:stretch>
        </a:blipFill>
      </dgm:spPr>
      <dgm:t>
        <a:bodyPr/>
        <a:lstStyle/>
        <a:p>
          <a:endParaRPr lang="en-US"/>
        </a:p>
      </dgm:t>
    </dgm:pt>
    <dgm:pt modelId="{FD4A2B54-C3ED-4C4A-A587-2EF1152E3928}" type="pres">
      <dgm:prSet presAssocID="{A55DA94D-34DB-44EB-98BA-ECD37C12F0F8}" presName="sibTrans" presStyleLbl="sibTrans2D1" presStyleIdx="0" presStyleCnt="0"/>
      <dgm:spPr/>
      <dgm:t>
        <a:bodyPr/>
        <a:lstStyle/>
        <a:p>
          <a:endParaRPr lang="en-US"/>
        </a:p>
      </dgm:t>
    </dgm:pt>
    <dgm:pt modelId="{DDCFD157-BCF9-4B44-8755-115E2D4F5267}" type="pres">
      <dgm:prSet presAssocID="{07101E3F-9187-4684-A796-6E71F7D195FA}" presName="compNode" presStyleCnt="0"/>
      <dgm:spPr/>
    </dgm:pt>
    <dgm:pt modelId="{C99B5096-F239-4547-8D16-160E48F4DAD0}" type="pres">
      <dgm:prSet presAssocID="{07101E3F-9187-4684-A796-6E71F7D195FA}" presName="bkgdShape" presStyleLbl="node1" presStyleIdx="2" presStyleCnt="4"/>
      <dgm:spPr/>
      <dgm:t>
        <a:bodyPr/>
        <a:lstStyle/>
        <a:p>
          <a:endParaRPr lang="en-US"/>
        </a:p>
      </dgm:t>
    </dgm:pt>
    <dgm:pt modelId="{673DE7EA-2D03-45EF-A200-E81F8C34B044}" type="pres">
      <dgm:prSet presAssocID="{07101E3F-9187-4684-A796-6E71F7D195FA}" presName="nodeTx" presStyleLbl="node1" presStyleIdx="2" presStyleCnt="4">
        <dgm:presLayoutVars>
          <dgm:bulletEnabled val="1"/>
        </dgm:presLayoutVars>
      </dgm:prSet>
      <dgm:spPr/>
      <dgm:t>
        <a:bodyPr/>
        <a:lstStyle/>
        <a:p>
          <a:endParaRPr lang="en-US"/>
        </a:p>
      </dgm:t>
    </dgm:pt>
    <dgm:pt modelId="{ED4F2577-3D54-4C4E-B8AB-12C2272EF59E}" type="pres">
      <dgm:prSet presAssocID="{07101E3F-9187-4684-A796-6E71F7D195FA}" presName="invisiNode" presStyleLbl="node1" presStyleIdx="2" presStyleCnt="4"/>
      <dgm:spPr/>
    </dgm:pt>
    <dgm:pt modelId="{D8B6A8A7-6467-4545-9D23-39341C9423AA}" type="pres">
      <dgm:prSet presAssocID="{07101E3F-9187-4684-A796-6E71F7D195FA}" presName="imagNode" presStyleLbl="fgImgPlace1" presStyleIdx="2" presStyleCnt="4"/>
      <dgm:spPr>
        <a:blipFill rotWithShape="0">
          <a:blip xmlns:r="http://schemas.openxmlformats.org/officeDocument/2006/relationships" r:embed="rId3"/>
          <a:stretch>
            <a:fillRect/>
          </a:stretch>
        </a:blipFill>
      </dgm:spPr>
    </dgm:pt>
    <dgm:pt modelId="{7AB297A1-B6CD-45FD-84A0-6495C4BFF552}" type="pres">
      <dgm:prSet presAssocID="{A4D3A747-BAD6-4A1D-8399-0C14B9A29445}" presName="sibTrans" presStyleLbl="sibTrans2D1" presStyleIdx="0" presStyleCnt="0"/>
      <dgm:spPr/>
      <dgm:t>
        <a:bodyPr/>
        <a:lstStyle/>
        <a:p>
          <a:endParaRPr lang="en-US"/>
        </a:p>
      </dgm:t>
    </dgm:pt>
    <dgm:pt modelId="{5CD56FF6-10E1-4AA2-A04E-F057EA63D7E8}" type="pres">
      <dgm:prSet presAssocID="{47D29F12-F7A4-40EE-A49F-0259CFA90AED}" presName="compNode" presStyleCnt="0"/>
      <dgm:spPr/>
    </dgm:pt>
    <dgm:pt modelId="{73A1AEFC-10D1-4822-BF99-7E6646B50CDB}" type="pres">
      <dgm:prSet presAssocID="{47D29F12-F7A4-40EE-A49F-0259CFA90AED}" presName="bkgdShape" presStyleLbl="node1" presStyleIdx="3" presStyleCnt="4" custLinFactNeighborX="7150" custLinFactNeighborY="1563"/>
      <dgm:spPr/>
      <dgm:t>
        <a:bodyPr/>
        <a:lstStyle/>
        <a:p>
          <a:endParaRPr lang="en-US"/>
        </a:p>
      </dgm:t>
    </dgm:pt>
    <dgm:pt modelId="{F56145CB-D012-4BE5-8E85-17679D2F7B4A}" type="pres">
      <dgm:prSet presAssocID="{47D29F12-F7A4-40EE-A49F-0259CFA90AED}" presName="nodeTx" presStyleLbl="node1" presStyleIdx="3" presStyleCnt="4">
        <dgm:presLayoutVars>
          <dgm:bulletEnabled val="1"/>
        </dgm:presLayoutVars>
      </dgm:prSet>
      <dgm:spPr/>
      <dgm:t>
        <a:bodyPr/>
        <a:lstStyle/>
        <a:p>
          <a:endParaRPr lang="en-US"/>
        </a:p>
      </dgm:t>
    </dgm:pt>
    <dgm:pt modelId="{CB739C9D-8A26-42F0-A80F-00B460AB20FF}" type="pres">
      <dgm:prSet presAssocID="{47D29F12-F7A4-40EE-A49F-0259CFA90AED}" presName="invisiNode" presStyleLbl="node1" presStyleIdx="3" presStyleCnt="4"/>
      <dgm:spPr/>
    </dgm:pt>
    <dgm:pt modelId="{A1627BBC-9A7D-4EDA-A0D9-7D33BAA75295}" type="pres">
      <dgm:prSet presAssocID="{47D29F12-F7A4-40EE-A49F-0259CFA90AED}" presName="imagNode" presStyleLbl="fgImgPlace1" presStyleIdx="3" presStyleCnt="4"/>
      <dgm:spPr>
        <a:blipFill rotWithShape="0">
          <a:blip xmlns:r="http://schemas.openxmlformats.org/officeDocument/2006/relationships" r:embed="rId4"/>
          <a:stretch>
            <a:fillRect/>
          </a:stretch>
        </a:blipFill>
      </dgm:spPr>
    </dgm:pt>
  </dgm:ptLst>
  <dgm:cxnLst>
    <dgm:cxn modelId="{8C5EBEB2-2598-4718-9E7D-9EDC72DBA89E}" type="presOf" srcId="{07101E3F-9187-4684-A796-6E71F7D195FA}" destId="{673DE7EA-2D03-45EF-A200-E81F8C34B044}" srcOrd="1" destOrd="0" presId="urn:microsoft.com/office/officeart/2005/8/layout/hList7#1"/>
    <dgm:cxn modelId="{76B6C60E-EEB8-4738-B9AA-4E6F06894C55}" type="presOf" srcId="{47D29F12-F7A4-40EE-A49F-0259CFA90AED}" destId="{73A1AEFC-10D1-4822-BF99-7E6646B50CDB}" srcOrd="0" destOrd="0" presId="urn:microsoft.com/office/officeart/2005/8/layout/hList7#1"/>
    <dgm:cxn modelId="{26A2E146-5DF7-447F-B784-2ACCF7AB68B7}" srcId="{413D0206-3A3D-43C7-BD5C-CB445E500F30}" destId="{47D29F12-F7A4-40EE-A49F-0259CFA90AED}" srcOrd="3" destOrd="0" parTransId="{5EEC2E18-B9EC-44BE-8958-136BB912702B}" sibTransId="{84E79CA2-EA9D-4CDF-8E10-E606960FFEC3}"/>
    <dgm:cxn modelId="{45DE6B3F-D9AC-46EE-B365-3C3FB96004AA}" type="presOf" srcId="{A4D3A747-BAD6-4A1D-8399-0C14B9A29445}" destId="{7AB297A1-B6CD-45FD-84A0-6495C4BFF552}" srcOrd="0" destOrd="0" presId="urn:microsoft.com/office/officeart/2005/8/layout/hList7#1"/>
    <dgm:cxn modelId="{DA5C148D-F328-4B44-84DA-38E42F3A6387}" type="presOf" srcId="{413D0206-3A3D-43C7-BD5C-CB445E500F30}" destId="{C59BF9D5-6406-47F5-B1A0-703BBA147CEF}" srcOrd="0" destOrd="0" presId="urn:microsoft.com/office/officeart/2005/8/layout/hList7#1"/>
    <dgm:cxn modelId="{E2074659-1C8E-49A2-99BA-5BD96A3A8E52}" type="presOf" srcId="{666C593A-7E16-46C2-90FB-AA47488A42BB}" destId="{AD4AC124-1494-4D9F-BC55-FEC1BDA445FD}" srcOrd="1" destOrd="0" presId="urn:microsoft.com/office/officeart/2005/8/layout/hList7#1"/>
    <dgm:cxn modelId="{7436FC1F-1CA6-44F0-9636-56109D3BAD6D}" srcId="{413D0206-3A3D-43C7-BD5C-CB445E500F30}" destId="{13A1E097-2663-4961-B5A5-B0693147F0D1}" srcOrd="1" destOrd="0" parTransId="{4614CA3C-5EF0-4BAE-B0F4-E9CAA30D8996}" sibTransId="{A55DA94D-34DB-44EB-98BA-ECD37C12F0F8}"/>
    <dgm:cxn modelId="{705DAB1A-B084-425D-8943-679C852617E8}" type="presOf" srcId="{13A1E097-2663-4961-B5A5-B0693147F0D1}" destId="{F3698829-CCB5-4943-B4D1-07456227EB27}" srcOrd="0" destOrd="0" presId="urn:microsoft.com/office/officeart/2005/8/layout/hList7#1"/>
    <dgm:cxn modelId="{3306A688-7283-48F4-A21F-1525B4C48E29}" type="presOf" srcId="{666C593A-7E16-46C2-90FB-AA47488A42BB}" destId="{31D87C45-B858-4037-B28C-14D0CEB44599}" srcOrd="0" destOrd="0" presId="urn:microsoft.com/office/officeart/2005/8/layout/hList7#1"/>
    <dgm:cxn modelId="{894CF265-3511-486F-B919-8FE9CBB84BC9}" type="presOf" srcId="{47D29F12-F7A4-40EE-A49F-0259CFA90AED}" destId="{F56145CB-D012-4BE5-8E85-17679D2F7B4A}" srcOrd="1" destOrd="0" presId="urn:microsoft.com/office/officeart/2005/8/layout/hList7#1"/>
    <dgm:cxn modelId="{A9F4591B-2B07-43D9-A682-B1D4A44B2D73}" srcId="{413D0206-3A3D-43C7-BD5C-CB445E500F30}" destId="{666C593A-7E16-46C2-90FB-AA47488A42BB}" srcOrd="0" destOrd="0" parTransId="{4DE28C53-81D1-48E4-94E6-8B42E15DFA55}" sibTransId="{ECE27D3E-2023-462A-B708-63158E0AC13F}"/>
    <dgm:cxn modelId="{C0927D1E-F08D-41BA-A424-4D85D347A42A}" type="presOf" srcId="{ECE27D3E-2023-462A-B708-63158E0AC13F}" destId="{6D26A56F-955D-4594-BED2-1347F60D95B4}" srcOrd="0" destOrd="0" presId="urn:microsoft.com/office/officeart/2005/8/layout/hList7#1"/>
    <dgm:cxn modelId="{C2205857-DCDA-4D80-9688-5136C19A5BE8}" type="presOf" srcId="{07101E3F-9187-4684-A796-6E71F7D195FA}" destId="{C99B5096-F239-4547-8D16-160E48F4DAD0}" srcOrd="0" destOrd="0" presId="urn:microsoft.com/office/officeart/2005/8/layout/hList7#1"/>
    <dgm:cxn modelId="{2A407C94-7C32-46C3-BFDD-87DA5B573A8A}" type="presOf" srcId="{A55DA94D-34DB-44EB-98BA-ECD37C12F0F8}" destId="{FD4A2B54-C3ED-4C4A-A587-2EF1152E3928}" srcOrd="0" destOrd="0" presId="urn:microsoft.com/office/officeart/2005/8/layout/hList7#1"/>
    <dgm:cxn modelId="{477C2D45-0B63-45D7-A7FD-6336FEAF584F}" type="presOf" srcId="{13A1E097-2663-4961-B5A5-B0693147F0D1}" destId="{F34E00FD-3FF0-4F02-8CC3-D40BC8A11233}" srcOrd="1" destOrd="0" presId="urn:microsoft.com/office/officeart/2005/8/layout/hList7#1"/>
    <dgm:cxn modelId="{80E89FC1-5BAB-4B8A-A64E-71BA4A1178E3}" srcId="{413D0206-3A3D-43C7-BD5C-CB445E500F30}" destId="{07101E3F-9187-4684-A796-6E71F7D195FA}" srcOrd="2" destOrd="0" parTransId="{1247CDA4-CFCC-40F6-9A02-09E63E03EF7C}" sibTransId="{A4D3A747-BAD6-4A1D-8399-0C14B9A29445}"/>
    <dgm:cxn modelId="{34F5B845-E204-4D10-A875-B7E6653AE157}" type="presParOf" srcId="{C59BF9D5-6406-47F5-B1A0-703BBA147CEF}" destId="{DFDF8C44-6F03-494E-AED8-2F8327D4F38E}" srcOrd="0" destOrd="0" presId="urn:microsoft.com/office/officeart/2005/8/layout/hList7#1"/>
    <dgm:cxn modelId="{584E3C8F-1014-427D-894C-12AF19959EBB}" type="presParOf" srcId="{C59BF9D5-6406-47F5-B1A0-703BBA147CEF}" destId="{2B3FA9BC-EB7B-46F4-A6BC-1A5274851461}" srcOrd="1" destOrd="0" presId="urn:microsoft.com/office/officeart/2005/8/layout/hList7#1"/>
    <dgm:cxn modelId="{63E69EA2-41FA-4CE1-AD8F-8FE6EF2DAA2B}" type="presParOf" srcId="{2B3FA9BC-EB7B-46F4-A6BC-1A5274851461}" destId="{73123F04-EBC8-4A58-8DF5-5200524E90AA}" srcOrd="0" destOrd="0" presId="urn:microsoft.com/office/officeart/2005/8/layout/hList7#1"/>
    <dgm:cxn modelId="{7D24166B-1EC0-48BD-ABF3-AE2E7FABCE62}" type="presParOf" srcId="{73123F04-EBC8-4A58-8DF5-5200524E90AA}" destId="{31D87C45-B858-4037-B28C-14D0CEB44599}" srcOrd="0" destOrd="0" presId="urn:microsoft.com/office/officeart/2005/8/layout/hList7#1"/>
    <dgm:cxn modelId="{36B7BC87-F0FA-47A7-B2BC-3EA5AF339FCB}" type="presParOf" srcId="{73123F04-EBC8-4A58-8DF5-5200524E90AA}" destId="{AD4AC124-1494-4D9F-BC55-FEC1BDA445FD}" srcOrd="1" destOrd="0" presId="urn:microsoft.com/office/officeart/2005/8/layout/hList7#1"/>
    <dgm:cxn modelId="{B0B6BFCC-02E2-40E9-A6C1-87CD6B5E8E99}" type="presParOf" srcId="{73123F04-EBC8-4A58-8DF5-5200524E90AA}" destId="{C380FBD0-3737-4CF9-9934-68651A5AEB68}" srcOrd="2" destOrd="0" presId="urn:microsoft.com/office/officeart/2005/8/layout/hList7#1"/>
    <dgm:cxn modelId="{E5746E47-92BC-42A9-8DDA-1CCB0DAC3BC4}" type="presParOf" srcId="{73123F04-EBC8-4A58-8DF5-5200524E90AA}" destId="{57B1CF1D-C553-4FE3-AF22-8869EF80245C}" srcOrd="3" destOrd="0" presId="urn:microsoft.com/office/officeart/2005/8/layout/hList7#1"/>
    <dgm:cxn modelId="{BA641C97-08DB-4736-A1EF-9918B0396695}" type="presParOf" srcId="{2B3FA9BC-EB7B-46F4-A6BC-1A5274851461}" destId="{6D26A56F-955D-4594-BED2-1347F60D95B4}" srcOrd="1" destOrd="0" presId="urn:microsoft.com/office/officeart/2005/8/layout/hList7#1"/>
    <dgm:cxn modelId="{5EE1F91A-32D0-48A1-A9CA-B16FF9638723}" type="presParOf" srcId="{2B3FA9BC-EB7B-46F4-A6BC-1A5274851461}" destId="{7ACAAE29-9758-4706-A70C-99DE06271516}" srcOrd="2" destOrd="0" presId="urn:microsoft.com/office/officeart/2005/8/layout/hList7#1"/>
    <dgm:cxn modelId="{F0F9B65F-7A3B-4EED-99C2-E5C2E227C08C}" type="presParOf" srcId="{7ACAAE29-9758-4706-A70C-99DE06271516}" destId="{F3698829-CCB5-4943-B4D1-07456227EB27}" srcOrd="0" destOrd="0" presId="urn:microsoft.com/office/officeart/2005/8/layout/hList7#1"/>
    <dgm:cxn modelId="{4D754713-1CE8-47FA-80BB-DF5ABB77BD3C}" type="presParOf" srcId="{7ACAAE29-9758-4706-A70C-99DE06271516}" destId="{F34E00FD-3FF0-4F02-8CC3-D40BC8A11233}" srcOrd="1" destOrd="0" presId="urn:microsoft.com/office/officeart/2005/8/layout/hList7#1"/>
    <dgm:cxn modelId="{086D399C-4A88-4F94-B61D-C69A7821DBB5}" type="presParOf" srcId="{7ACAAE29-9758-4706-A70C-99DE06271516}" destId="{285FF958-AA6C-4D43-B9C0-8483BB47860E}" srcOrd="2" destOrd="0" presId="urn:microsoft.com/office/officeart/2005/8/layout/hList7#1"/>
    <dgm:cxn modelId="{EB6C42B4-FF6D-441B-AE55-2B6D5AF156C0}" type="presParOf" srcId="{7ACAAE29-9758-4706-A70C-99DE06271516}" destId="{4AD4C4EC-6C43-4BFA-9D16-C4C268378E19}" srcOrd="3" destOrd="0" presId="urn:microsoft.com/office/officeart/2005/8/layout/hList7#1"/>
    <dgm:cxn modelId="{56EDB7CF-CF79-451A-9CD4-A76BEB6EE64D}" type="presParOf" srcId="{2B3FA9BC-EB7B-46F4-A6BC-1A5274851461}" destId="{FD4A2B54-C3ED-4C4A-A587-2EF1152E3928}" srcOrd="3" destOrd="0" presId="urn:microsoft.com/office/officeart/2005/8/layout/hList7#1"/>
    <dgm:cxn modelId="{08668943-C945-42F5-BE39-0BC63C8BE695}" type="presParOf" srcId="{2B3FA9BC-EB7B-46F4-A6BC-1A5274851461}" destId="{DDCFD157-BCF9-4B44-8755-115E2D4F5267}" srcOrd="4" destOrd="0" presId="urn:microsoft.com/office/officeart/2005/8/layout/hList7#1"/>
    <dgm:cxn modelId="{F4F74E12-A7C5-4CB6-9606-9BBD799B11CD}" type="presParOf" srcId="{DDCFD157-BCF9-4B44-8755-115E2D4F5267}" destId="{C99B5096-F239-4547-8D16-160E48F4DAD0}" srcOrd="0" destOrd="0" presId="urn:microsoft.com/office/officeart/2005/8/layout/hList7#1"/>
    <dgm:cxn modelId="{FAC7E4B4-3061-4FA0-A57C-CE2FF92DDEAF}" type="presParOf" srcId="{DDCFD157-BCF9-4B44-8755-115E2D4F5267}" destId="{673DE7EA-2D03-45EF-A200-E81F8C34B044}" srcOrd="1" destOrd="0" presId="urn:microsoft.com/office/officeart/2005/8/layout/hList7#1"/>
    <dgm:cxn modelId="{8160B1E7-F7B7-4514-A753-71BE8F0CE39C}" type="presParOf" srcId="{DDCFD157-BCF9-4B44-8755-115E2D4F5267}" destId="{ED4F2577-3D54-4C4E-B8AB-12C2272EF59E}" srcOrd="2" destOrd="0" presId="urn:microsoft.com/office/officeart/2005/8/layout/hList7#1"/>
    <dgm:cxn modelId="{0D81173E-20AB-4E57-BDF5-65E0CA310C54}" type="presParOf" srcId="{DDCFD157-BCF9-4B44-8755-115E2D4F5267}" destId="{D8B6A8A7-6467-4545-9D23-39341C9423AA}" srcOrd="3" destOrd="0" presId="urn:microsoft.com/office/officeart/2005/8/layout/hList7#1"/>
    <dgm:cxn modelId="{F697BFCF-6137-44FC-B69D-F375277F0208}" type="presParOf" srcId="{2B3FA9BC-EB7B-46F4-A6BC-1A5274851461}" destId="{7AB297A1-B6CD-45FD-84A0-6495C4BFF552}" srcOrd="5" destOrd="0" presId="urn:microsoft.com/office/officeart/2005/8/layout/hList7#1"/>
    <dgm:cxn modelId="{BB5A409E-E8DA-4B2C-B6E8-65601F967EF3}" type="presParOf" srcId="{2B3FA9BC-EB7B-46F4-A6BC-1A5274851461}" destId="{5CD56FF6-10E1-4AA2-A04E-F057EA63D7E8}" srcOrd="6" destOrd="0" presId="urn:microsoft.com/office/officeart/2005/8/layout/hList7#1"/>
    <dgm:cxn modelId="{638646E0-14A8-4DC3-8261-BE063A5E173E}" type="presParOf" srcId="{5CD56FF6-10E1-4AA2-A04E-F057EA63D7E8}" destId="{73A1AEFC-10D1-4822-BF99-7E6646B50CDB}" srcOrd="0" destOrd="0" presId="urn:microsoft.com/office/officeart/2005/8/layout/hList7#1"/>
    <dgm:cxn modelId="{862FDA8B-8E51-440F-9821-488F5928850B}" type="presParOf" srcId="{5CD56FF6-10E1-4AA2-A04E-F057EA63D7E8}" destId="{F56145CB-D012-4BE5-8E85-17679D2F7B4A}" srcOrd="1" destOrd="0" presId="urn:microsoft.com/office/officeart/2005/8/layout/hList7#1"/>
    <dgm:cxn modelId="{0BE05785-032D-4C99-AAF8-FDBA52CF912E}" type="presParOf" srcId="{5CD56FF6-10E1-4AA2-A04E-F057EA63D7E8}" destId="{CB739C9D-8A26-42F0-A80F-00B460AB20FF}" srcOrd="2" destOrd="0" presId="urn:microsoft.com/office/officeart/2005/8/layout/hList7#1"/>
    <dgm:cxn modelId="{FCB170A8-4092-4B8F-92C5-FFF194BEEB79}" type="presParOf" srcId="{5CD56FF6-10E1-4AA2-A04E-F057EA63D7E8}" destId="{A1627BBC-9A7D-4EDA-A0D9-7D33BAA75295}"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D32E12-D243-4DE3-9A85-2738A495D888}" type="doc">
      <dgm:prSet loTypeId="urn:microsoft.com/office/officeart/2005/8/layout/hList7" loCatId="list" qsTypeId="urn:microsoft.com/office/officeart/2005/8/quickstyle/simple1" qsCatId="simple" csTypeId="urn:microsoft.com/office/officeart/2005/8/colors/colorful5" csCatId="colorful" phldr="1"/>
      <dgm:spPr/>
    </dgm:pt>
    <dgm:pt modelId="{CA1ECF16-3D4D-4858-8CB3-7986CD8E97CB}">
      <dgm:prSet phldrT="[Text]"/>
      <dgm:spPr>
        <a:solidFill>
          <a:srgbClr val="00B05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o-RO" dirty="0" err="1" smtClean="0"/>
            <a:t>Autoarhivarea</a:t>
          </a:r>
          <a:r>
            <a:rPr lang="ro-RO" dirty="0" smtClean="0"/>
            <a:t> în (repozitorii)</a:t>
          </a:r>
        </a:p>
        <a:p>
          <a:pPr defTabSz="1377950">
            <a:lnSpc>
              <a:spcPct val="90000"/>
            </a:lnSpc>
            <a:spcBef>
              <a:spcPct val="0"/>
            </a:spcBef>
            <a:spcAft>
              <a:spcPct val="35000"/>
            </a:spcAft>
          </a:pPr>
          <a:r>
            <a:rPr lang="ro-RO" dirty="0" smtClean="0"/>
            <a:t>depozite digitale cu acces deschis – Calea Verde</a:t>
          </a:r>
          <a:endParaRPr lang="ro-RO" dirty="0"/>
        </a:p>
      </dgm:t>
    </dgm:pt>
    <dgm:pt modelId="{FB36AF4B-26EA-4E7A-9C12-5B3759CBCA51}" type="parTrans" cxnId="{96BA42D3-8684-482B-A9A6-A91200DAB510}">
      <dgm:prSet/>
      <dgm:spPr/>
      <dgm:t>
        <a:bodyPr/>
        <a:lstStyle/>
        <a:p>
          <a:endParaRPr lang="ro-RO"/>
        </a:p>
      </dgm:t>
    </dgm:pt>
    <dgm:pt modelId="{A493D2DC-18D0-42F9-A552-2CBF2E5E398A}" type="sibTrans" cxnId="{96BA42D3-8684-482B-A9A6-A91200DAB510}">
      <dgm:prSet/>
      <dgm:spPr/>
      <dgm:t>
        <a:bodyPr/>
        <a:lstStyle/>
        <a:p>
          <a:endParaRPr lang="ro-RO"/>
        </a:p>
      </dgm:t>
    </dgm:pt>
    <dgm:pt modelId="{134617AA-22D7-446E-9FC9-1F3146DDE2DD}">
      <dgm:prSet/>
      <dgm:spPr>
        <a:solidFill>
          <a:srgbClr val="FFC000"/>
        </a:solidFill>
      </dgm:spPr>
      <dgm:t>
        <a:bodyPr/>
        <a:lstStyle/>
        <a:p>
          <a:r>
            <a:rPr lang="ro-RO" dirty="0" smtClean="0"/>
            <a:t>Publicarea în reviste cu acces deschis – Calea de Aur</a:t>
          </a:r>
          <a:endParaRPr lang="ro-RO" dirty="0"/>
        </a:p>
      </dgm:t>
    </dgm:pt>
    <dgm:pt modelId="{507FA18E-922A-4CEC-9D85-27B3B0FCD73C}" type="parTrans" cxnId="{779EB6CD-5443-4053-9225-73053A82AC73}">
      <dgm:prSet/>
      <dgm:spPr/>
      <dgm:t>
        <a:bodyPr/>
        <a:lstStyle/>
        <a:p>
          <a:endParaRPr lang="ro-RO"/>
        </a:p>
      </dgm:t>
    </dgm:pt>
    <dgm:pt modelId="{1F7A88AD-9E4D-4C24-AF23-DFFFDB3518D4}" type="sibTrans" cxnId="{779EB6CD-5443-4053-9225-73053A82AC73}">
      <dgm:prSet/>
      <dgm:spPr/>
      <dgm:t>
        <a:bodyPr/>
        <a:lstStyle/>
        <a:p>
          <a:endParaRPr lang="ro-RO"/>
        </a:p>
      </dgm:t>
    </dgm:pt>
    <dgm:pt modelId="{58EBDAB8-B758-46FC-9ACF-FF8F944C0E6B}" type="pres">
      <dgm:prSet presAssocID="{49D32E12-D243-4DE3-9A85-2738A495D888}" presName="Name0" presStyleCnt="0">
        <dgm:presLayoutVars>
          <dgm:dir/>
          <dgm:resizeHandles val="exact"/>
        </dgm:presLayoutVars>
      </dgm:prSet>
      <dgm:spPr/>
    </dgm:pt>
    <dgm:pt modelId="{416AB05F-3E2A-482B-BD5B-4A052B9E169B}" type="pres">
      <dgm:prSet presAssocID="{49D32E12-D243-4DE3-9A85-2738A495D888}" presName="fgShape" presStyleLbl="fgShp" presStyleIdx="0" presStyleCnt="1"/>
      <dgm:spPr/>
    </dgm:pt>
    <dgm:pt modelId="{1B563081-D715-48E7-97E4-62BF5365589A}" type="pres">
      <dgm:prSet presAssocID="{49D32E12-D243-4DE3-9A85-2738A495D888}" presName="linComp" presStyleCnt="0"/>
      <dgm:spPr/>
    </dgm:pt>
    <dgm:pt modelId="{CB30F7D1-8267-4AA4-8B18-DB0F18C120D8}" type="pres">
      <dgm:prSet presAssocID="{CA1ECF16-3D4D-4858-8CB3-7986CD8E97CB}" presName="compNode" presStyleCnt="0"/>
      <dgm:spPr/>
    </dgm:pt>
    <dgm:pt modelId="{B1B921D0-A50F-47DF-9E9B-620936E2E86D}" type="pres">
      <dgm:prSet presAssocID="{CA1ECF16-3D4D-4858-8CB3-7986CD8E97CB}" presName="bkgdShape" presStyleLbl="node1" presStyleIdx="0" presStyleCnt="2"/>
      <dgm:spPr/>
      <dgm:t>
        <a:bodyPr/>
        <a:lstStyle/>
        <a:p>
          <a:endParaRPr lang="ro-RO"/>
        </a:p>
      </dgm:t>
    </dgm:pt>
    <dgm:pt modelId="{67F54EA1-CF8F-40B0-BA6A-76C128809F23}" type="pres">
      <dgm:prSet presAssocID="{CA1ECF16-3D4D-4858-8CB3-7986CD8E97CB}" presName="nodeTx" presStyleLbl="node1" presStyleIdx="0" presStyleCnt="2">
        <dgm:presLayoutVars>
          <dgm:bulletEnabled val="1"/>
        </dgm:presLayoutVars>
      </dgm:prSet>
      <dgm:spPr/>
      <dgm:t>
        <a:bodyPr/>
        <a:lstStyle/>
        <a:p>
          <a:endParaRPr lang="ro-RO"/>
        </a:p>
      </dgm:t>
    </dgm:pt>
    <dgm:pt modelId="{F040EBE2-2AD4-40DA-AF61-DFD88EE06977}" type="pres">
      <dgm:prSet presAssocID="{CA1ECF16-3D4D-4858-8CB3-7986CD8E97CB}" presName="invisiNode" presStyleLbl="node1" presStyleIdx="0" presStyleCnt="2"/>
      <dgm:spPr/>
    </dgm:pt>
    <dgm:pt modelId="{EF55F81F-715C-4A27-A582-2657C2308ECA}" type="pres">
      <dgm:prSet presAssocID="{CA1ECF16-3D4D-4858-8CB3-7986CD8E97CB}"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F8923B4-2F11-4512-802F-43B683A6B7AF}" type="pres">
      <dgm:prSet presAssocID="{A493D2DC-18D0-42F9-A552-2CBF2E5E398A}" presName="sibTrans" presStyleLbl="sibTrans2D1" presStyleIdx="0" presStyleCnt="0"/>
      <dgm:spPr/>
      <dgm:t>
        <a:bodyPr/>
        <a:lstStyle/>
        <a:p>
          <a:endParaRPr lang="ro-RO"/>
        </a:p>
      </dgm:t>
    </dgm:pt>
    <dgm:pt modelId="{CE758AD6-8F2B-4279-8087-CA06ACA4DF16}" type="pres">
      <dgm:prSet presAssocID="{134617AA-22D7-446E-9FC9-1F3146DDE2DD}" presName="compNode" presStyleCnt="0"/>
      <dgm:spPr/>
    </dgm:pt>
    <dgm:pt modelId="{8B80949F-A8F9-4718-856F-5229165493FA}" type="pres">
      <dgm:prSet presAssocID="{134617AA-22D7-446E-9FC9-1F3146DDE2DD}" presName="bkgdShape" presStyleLbl="node1" presStyleIdx="1" presStyleCnt="2"/>
      <dgm:spPr/>
      <dgm:t>
        <a:bodyPr/>
        <a:lstStyle/>
        <a:p>
          <a:endParaRPr lang="ro-RO"/>
        </a:p>
      </dgm:t>
    </dgm:pt>
    <dgm:pt modelId="{30887F47-7A41-41CF-840D-0BFAF0C63739}" type="pres">
      <dgm:prSet presAssocID="{134617AA-22D7-446E-9FC9-1F3146DDE2DD}" presName="nodeTx" presStyleLbl="node1" presStyleIdx="1" presStyleCnt="2">
        <dgm:presLayoutVars>
          <dgm:bulletEnabled val="1"/>
        </dgm:presLayoutVars>
      </dgm:prSet>
      <dgm:spPr/>
      <dgm:t>
        <a:bodyPr/>
        <a:lstStyle/>
        <a:p>
          <a:endParaRPr lang="ro-RO"/>
        </a:p>
      </dgm:t>
    </dgm:pt>
    <dgm:pt modelId="{E88B07A2-A074-4415-9BB1-7355DCDE5F35}" type="pres">
      <dgm:prSet presAssocID="{134617AA-22D7-446E-9FC9-1F3146DDE2DD}" presName="invisiNode" presStyleLbl="node1" presStyleIdx="1" presStyleCnt="2"/>
      <dgm:spPr/>
    </dgm:pt>
    <dgm:pt modelId="{D1D9004E-7A74-464B-8BFA-29C16EF775B0}" type="pres">
      <dgm:prSet presAssocID="{134617AA-22D7-446E-9FC9-1F3146DDE2DD}"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Lst>
  <dgm:cxnLst>
    <dgm:cxn modelId="{BF34A390-3E80-4B40-8E2B-4BF1923D25E9}" type="presOf" srcId="{49D32E12-D243-4DE3-9A85-2738A495D888}" destId="{58EBDAB8-B758-46FC-9ACF-FF8F944C0E6B}" srcOrd="0" destOrd="0" presId="urn:microsoft.com/office/officeart/2005/8/layout/hList7"/>
    <dgm:cxn modelId="{5A098DB8-2999-45A9-822A-84A785489D47}" type="presOf" srcId="{CA1ECF16-3D4D-4858-8CB3-7986CD8E97CB}" destId="{67F54EA1-CF8F-40B0-BA6A-76C128809F23}" srcOrd="1" destOrd="0" presId="urn:microsoft.com/office/officeart/2005/8/layout/hList7"/>
    <dgm:cxn modelId="{7008E19B-16DC-4825-9F20-2BD2EF8EEAF8}" type="presOf" srcId="{CA1ECF16-3D4D-4858-8CB3-7986CD8E97CB}" destId="{B1B921D0-A50F-47DF-9E9B-620936E2E86D}" srcOrd="0" destOrd="0" presId="urn:microsoft.com/office/officeart/2005/8/layout/hList7"/>
    <dgm:cxn modelId="{B91D78A8-C50A-4DBB-B06B-1C6B03C873D8}" type="presOf" srcId="{134617AA-22D7-446E-9FC9-1F3146DDE2DD}" destId="{8B80949F-A8F9-4718-856F-5229165493FA}" srcOrd="0" destOrd="0" presId="urn:microsoft.com/office/officeart/2005/8/layout/hList7"/>
    <dgm:cxn modelId="{779EB6CD-5443-4053-9225-73053A82AC73}" srcId="{49D32E12-D243-4DE3-9A85-2738A495D888}" destId="{134617AA-22D7-446E-9FC9-1F3146DDE2DD}" srcOrd="1" destOrd="0" parTransId="{507FA18E-922A-4CEC-9D85-27B3B0FCD73C}" sibTransId="{1F7A88AD-9E4D-4C24-AF23-DFFFDB3518D4}"/>
    <dgm:cxn modelId="{515569FC-1DCA-4ADC-8066-96FFDA644B64}" type="presOf" srcId="{134617AA-22D7-446E-9FC9-1F3146DDE2DD}" destId="{30887F47-7A41-41CF-840D-0BFAF0C63739}" srcOrd="1" destOrd="0" presId="urn:microsoft.com/office/officeart/2005/8/layout/hList7"/>
    <dgm:cxn modelId="{96BA42D3-8684-482B-A9A6-A91200DAB510}" srcId="{49D32E12-D243-4DE3-9A85-2738A495D888}" destId="{CA1ECF16-3D4D-4858-8CB3-7986CD8E97CB}" srcOrd="0" destOrd="0" parTransId="{FB36AF4B-26EA-4E7A-9C12-5B3759CBCA51}" sibTransId="{A493D2DC-18D0-42F9-A552-2CBF2E5E398A}"/>
    <dgm:cxn modelId="{0CA42B5A-09A6-494E-9880-7A05D2200090}" type="presOf" srcId="{A493D2DC-18D0-42F9-A552-2CBF2E5E398A}" destId="{6F8923B4-2F11-4512-802F-43B683A6B7AF}" srcOrd="0" destOrd="0" presId="urn:microsoft.com/office/officeart/2005/8/layout/hList7"/>
    <dgm:cxn modelId="{691958BE-5896-4E66-9AB7-9A72546C664E}" type="presParOf" srcId="{58EBDAB8-B758-46FC-9ACF-FF8F944C0E6B}" destId="{416AB05F-3E2A-482B-BD5B-4A052B9E169B}" srcOrd="0" destOrd="0" presId="urn:microsoft.com/office/officeart/2005/8/layout/hList7"/>
    <dgm:cxn modelId="{4D5C2974-8211-4EF3-A5C8-41865AE3A345}" type="presParOf" srcId="{58EBDAB8-B758-46FC-9ACF-FF8F944C0E6B}" destId="{1B563081-D715-48E7-97E4-62BF5365589A}" srcOrd="1" destOrd="0" presId="urn:microsoft.com/office/officeart/2005/8/layout/hList7"/>
    <dgm:cxn modelId="{8B4F1DDB-D586-4DA6-9897-D8D9F8228377}" type="presParOf" srcId="{1B563081-D715-48E7-97E4-62BF5365589A}" destId="{CB30F7D1-8267-4AA4-8B18-DB0F18C120D8}" srcOrd="0" destOrd="0" presId="urn:microsoft.com/office/officeart/2005/8/layout/hList7"/>
    <dgm:cxn modelId="{8AB6CCCF-07F5-4755-B6C4-5DC8E9A04620}" type="presParOf" srcId="{CB30F7D1-8267-4AA4-8B18-DB0F18C120D8}" destId="{B1B921D0-A50F-47DF-9E9B-620936E2E86D}" srcOrd="0" destOrd="0" presId="urn:microsoft.com/office/officeart/2005/8/layout/hList7"/>
    <dgm:cxn modelId="{0223B96B-CF96-4685-8D0F-22B541641864}" type="presParOf" srcId="{CB30F7D1-8267-4AA4-8B18-DB0F18C120D8}" destId="{67F54EA1-CF8F-40B0-BA6A-76C128809F23}" srcOrd="1" destOrd="0" presId="urn:microsoft.com/office/officeart/2005/8/layout/hList7"/>
    <dgm:cxn modelId="{D9DBA35E-389A-4D04-BC98-7DCC604B8412}" type="presParOf" srcId="{CB30F7D1-8267-4AA4-8B18-DB0F18C120D8}" destId="{F040EBE2-2AD4-40DA-AF61-DFD88EE06977}" srcOrd="2" destOrd="0" presId="urn:microsoft.com/office/officeart/2005/8/layout/hList7"/>
    <dgm:cxn modelId="{BFFF088A-75B1-49A3-88CD-32EBD5B8A806}" type="presParOf" srcId="{CB30F7D1-8267-4AA4-8B18-DB0F18C120D8}" destId="{EF55F81F-715C-4A27-A582-2657C2308ECA}" srcOrd="3" destOrd="0" presId="urn:microsoft.com/office/officeart/2005/8/layout/hList7"/>
    <dgm:cxn modelId="{A3DCB69F-9A8D-4F7E-9A98-FA41F8822AC0}" type="presParOf" srcId="{1B563081-D715-48E7-97E4-62BF5365589A}" destId="{6F8923B4-2F11-4512-802F-43B683A6B7AF}" srcOrd="1" destOrd="0" presId="urn:microsoft.com/office/officeart/2005/8/layout/hList7"/>
    <dgm:cxn modelId="{2B500407-9247-43C8-8426-EAEA9EE83936}" type="presParOf" srcId="{1B563081-D715-48E7-97E4-62BF5365589A}" destId="{CE758AD6-8F2B-4279-8087-CA06ACA4DF16}" srcOrd="2" destOrd="0" presId="urn:microsoft.com/office/officeart/2005/8/layout/hList7"/>
    <dgm:cxn modelId="{982F2EEA-25FB-4360-80C6-635E6CE48193}" type="presParOf" srcId="{CE758AD6-8F2B-4279-8087-CA06ACA4DF16}" destId="{8B80949F-A8F9-4718-856F-5229165493FA}" srcOrd="0" destOrd="0" presId="urn:microsoft.com/office/officeart/2005/8/layout/hList7"/>
    <dgm:cxn modelId="{DEDAD399-7999-4A8C-9789-342557B3C72B}" type="presParOf" srcId="{CE758AD6-8F2B-4279-8087-CA06ACA4DF16}" destId="{30887F47-7A41-41CF-840D-0BFAF0C63739}" srcOrd="1" destOrd="0" presId="urn:microsoft.com/office/officeart/2005/8/layout/hList7"/>
    <dgm:cxn modelId="{14C4C164-747C-4B92-9BFC-D804B074863B}" type="presParOf" srcId="{CE758AD6-8F2B-4279-8087-CA06ACA4DF16}" destId="{E88B07A2-A074-4415-9BB1-7355DCDE5F35}" srcOrd="2" destOrd="0" presId="urn:microsoft.com/office/officeart/2005/8/layout/hList7"/>
    <dgm:cxn modelId="{288F51B6-25BD-4BA8-81EB-3D2C975B24C7}" type="presParOf" srcId="{CE758AD6-8F2B-4279-8087-CA06ACA4DF16}" destId="{D1D9004E-7A74-464B-8BFA-29C16EF775B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2060CE-103C-495B-B97F-029579F0A38B}"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ro-RO"/>
        </a:p>
      </dgm:t>
    </dgm:pt>
    <dgm:pt modelId="{9DA00F03-B583-419B-B1B7-914DB9333320}">
      <dgm:prSet phldrT="[Text]" custT="1"/>
      <dgm:spPr/>
      <dgm:t>
        <a:bodyPr/>
        <a:lstStyle/>
        <a:p>
          <a:r>
            <a:rPr lang="ro-RO" sz="2200" b="1" baseline="0" dirty="0" smtClean="0">
              <a:solidFill>
                <a:srgbClr val="C00000"/>
              </a:solidFill>
            </a:rPr>
            <a:t>Cunoștințele devin accesibile </a:t>
          </a:r>
          <a:r>
            <a:rPr lang="ro-RO" sz="2200" baseline="0" dirty="0" smtClean="0"/>
            <a:t>pentru oamenii de știință din întreaga lume, inclusiv țările în curs de dezvoltare care nu dispun de resurse pentru a se abona la reviste științifice de elită;</a:t>
          </a:r>
          <a:endParaRPr lang="ro-RO" sz="2200" baseline="0" dirty="0"/>
        </a:p>
      </dgm:t>
    </dgm:pt>
    <dgm:pt modelId="{ADB2126F-B94C-4E0A-837B-C7456965295D}" type="parTrans" cxnId="{7A9C2E6E-26B1-4CE8-9C48-8DA5CEF3C8D1}">
      <dgm:prSet/>
      <dgm:spPr/>
      <dgm:t>
        <a:bodyPr/>
        <a:lstStyle/>
        <a:p>
          <a:endParaRPr lang="ro-RO" sz="2200" baseline="0">
            <a:solidFill>
              <a:schemeClr val="tx1"/>
            </a:solidFill>
          </a:endParaRPr>
        </a:p>
      </dgm:t>
    </dgm:pt>
    <dgm:pt modelId="{3B64499B-266D-4201-953C-DA71CE2C4994}" type="sibTrans" cxnId="{7A9C2E6E-26B1-4CE8-9C48-8DA5CEF3C8D1}">
      <dgm:prSet/>
      <dgm:spPr/>
      <dgm:t>
        <a:bodyPr/>
        <a:lstStyle/>
        <a:p>
          <a:endParaRPr lang="ro-RO" sz="2200" baseline="0">
            <a:solidFill>
              <a:schemeClr val="tx1"/>
            </a:solidFill>
          </a:endParaRPr>
        </a:p>
      </dgm:t>
    </dgm:pt>
    <dgm:pt modelId="{268C3704-D0E7-4441-943D-7C71DE90DDAA}">
      <dgm:prSet custT="1"/>
      <dgm:spPr/>
      <dgm:t>
        <a:bodyPr/>
        <a:lstStyle/>
        <a:p>
          <a:r>
            <a:rPr lang="ro-RO" sz="2200" b="1" baseline="0" dirty="0" smtClean="0">
              <a:solidFill>
                <a:srgbClr val="C00000"/>
              </a:solidFill>
            </a:rPr>
            <a:t>Rezultatele cercetărilor curente pot fi văzute de oricine</a:t>
          </a:r>
          <a:r>
            <a:rPr lang="ro-RO" sz="2200" baseline="0" dirty="0" smtClean="0"/>
            <a:t>, inclusiv de studenți și elevi, care stimulează dezvoltarea științei și inovării;</a:t>
          </a:r>
          <a:endParaRPr lang="ro-RO" sz="2200" baseline="0" dirty="0"/>
        </a:p>
      </dgm:t>
    </dgm:pt>
    <dgm:pt modelId="{90CCCBE2-00F1-44B1-8766-861C7210E3A1}" type="parTrans" cxnId="{9FF349CC-E5C4-44F3-9A22-66475ACACFFF}">
      <dgm:prSet/>
      <dgm:spPr/>
      <dgm:t>
        <a:bodyPr/>
        <a:lstStyle/>
        <a:p>
          <a:endParaRPr lang="ro-RO" sz="2200" baseline="0">
            <a:solidFill>
              <a:schemeClr val="tx1"/>
            </a:solidFill>
          </a:endParaRPr>
        </a:p>
      </dgm:t>
    </dgm:pt>
    <dgm:pt modelId="{50D63A60-18BF-4ECB-80D5-A65DC1F39E93}" type="sibTrans" cxnId="{9FF349CC-E5C4-44F3-9A22-66475ACACFFF}">
      <dgm:prSet/>
      <dgm:spPr/>
      <dgm:t>
        <a:bodyPr/>
        <a:lstStyle/>
        <a:p>
          <a:endParaRPr lang="ro-RO" sz="2200" baseline="0">
            <a:solidFill>
              <a:schemeClr val="tx1"/>
            </a:solidFill>
          </a:endParaRPr>
        </a:p>
      </dgm:t>
    </dgm:pt>
    <dgm:pt modelId="{4DEC309B-AA9D-49E8-A827-3792D65DF8DA}">
      <dgm:prSet custT="1"/>
      <dgm:spPr/>
      <dgm:t>
        <a:bodyPr/>
        <a:lstStyle/>
        <a:p>
          <a:r>
            <a:rPr lang="ro-RO" sz="2200" b="1" baseline="0" dirty="0" smtClean="0">
              <a:solidFill>
                <a:srgbClr val="C00000"/>
              </a:solidFill>
            </a:rPr>
            <a:t>Studiile științifice reale sunt mai susceptibile de a intra în vizorul mass-media</a:t>
          </a:r>
          <a:r>
            <a:rPr lang="ro-RO" sz="2200" baseline="0" dirty="0" smtClean="0"/>
            <a:t>, pot fi folosite de lideri de opinie, politicieni și manageri, ceea ce reduce numărul de erori de management;</a:t>
          </a:r>
          <a:endParaRPr lang="ro-RO" sz="2200" baseline="0" dirty="0"/>
        </a:p>
      </dgm:t>
    </dgm:pt>
    <dgm:pt modelId="{E27F2FD5-ADF8-42C9-ACC9-BD8A5357DC9A}" type="parTrans" cxnId="{75DF4345-A92E-4047-9DB5-B11CA2073808}">
      <dgm:prSet/>
      <dgm:spPr/>
      <dgm:t>
        <a:bodyPr/>
        <a:lstStyle/>
        <a:p>
          <a:endParaRPr lang="ro-RO" sz="2200" baseline="0">
            <a:solidFill>
              <a:schemeClr val="tx1"/>
            </a:solidFill>
          </a:endParaRPr>
        </a:p>
      </dgm:t>
    </dgm:pt>
    <dgm:pt modelId="{C0118CF3-B6DB-4A69-A1A3-85A68C864842}" type="sibTrans" cxnId="{75DF4345-A92E-4047-9DB5-B11CA2073808}">
      <dgm:prSet/>
      <dgm:spPr/>
      <dgm:t>
        <a:bodyPr/>
        <a:lstStyle/>
        <a:p>
          <a:endParaRPr lang="ro-RO" sz="2200" baseline="0">
            <a:solidFill>
              <a:schemeClr val="tx1"/>
            </a:solidFill>
          </a:endParaRPr>
        </a:p>
      </dgm:t>
    </dgm:pt>
    <dgm:pt modelId="{3375A563-6881-4195-A782-A10ADB9C93C3}">
      <dgm:prSet custT="1"/>
      <dgm:spPr/>
      <dgm:t>
        <a:bodyPr/>
        <a:lstStyle/>
        <a:p>
          <a:r>
            <a:rPr lang="ro-RO" sz="2200" b="1" baseline="0" dirty="0" smtClean="0">
              <a:solidFill>
                <a:srgbClr val="C00000"/>
              </a:solidFill>
            </a:rPr>
            <a:t>Condițiile de licențiere CC BY </a:t>
          </a:r>
          <a:r>
            <a:rPr lang="ro-RO" sz="2200" baseline="0" dirty="0" smtClean="0"/>
            <a:t>(Creative </a:t>
          </a:r>
          <a:r>
            <a:rPr lang="ro-RO" sz="2200" baseline="0" dirty="0" err="1" smtClean="0"/>
            <a:t>Commons</a:t>
          </a:r>
          <a:r>
            <a:rPr lang="ro-RO" sz="2200" baseline="0" dirty="0" smtClean="0"/>
            <a:t> </a:t>
          </a:r>
          <a:r>
            <a:rPr lang="ro-RO" sz="2200" baseline="0" dirty="0" err="1" smtClean="0"/>
            <a:t>Attribution</a:t>
          </a:r>
          <a:r>
            <a:rPr lang="ro-RO" sz="2200" baseline="0" dirty="0" smtClean="0"/>
            <a:t>) permit crearea operelor derivate și reutilizarea conținutului;</a:t>
          </a:r>
          <a:endParaRPr lang="ro-RO" sz="2200" baseline="0" dirty="0"/>
        </a:p>
      </dgm:t>
    </dgm:pt>
    <dgm:pt modelId="{D59D9182-E8B8-4891-903D-1E729B7B5FCD}" type="parTrans" cxnId="{7AAC6840-F619-4857-9F66-6F5C15365392}">
      <dgm:prSet/>
      <dgm:spPr/>
      <dgm:t>
        <a:bodyPr/>
        <a:lstStyle/>
        <a:p>
          <a:endParaRPr lang="ro-RO" sz="2200" baseline="0">
            <a:solidFill>
              <a:schemeClr val="tx1"/>
            </a:solidFill>
          </a:endParaRPr>
        </a:p>
      </dgm:t>
    </dgm:pt>
    <dgm:pt modelId="{9723FD77-AB16-4D00-B706-7A072414D119}" type="sibTrans" cxnId="{7AAC6840-F619-4857-9F66-6F5C15365392}">
      <dgm:prSet/>
      <dgm:spPr/>
      <dgm:t>
        <a:bodyPr/>
        <a:lstStyle/>
        <a:p>
          <a:endParaRPr lang="ro-RO" sz="2200" baseline="0">
            <a:solidFill>
              <a:schemeClr val="tx1"/>
            </a:solidFill>
          </a:endParaRPr>
        </a:p>
      </dgm:t>
    </dgm:pt>
    <dgm:pt modelId="{8969E91E-4F9C-4934-AE5E-AA5C73CB9C4F}">
      <dgm:prSet custT="1"/>
      <dgm:spPr/>
      <dgm:t>
        <a:bodyPr/>
        <a:lstStyle/>
        <a:p>
          <a:r>
            <a:rPr lang="ro-RO" sz="2200" b="1" baseline="0" dirty="0" smtClean="0">
              <a:solidFill>
                <a:srgbClr val="C00000"/>
              </a:solidFill>
            </a:rPr>
            <a:t>Crearea formatului electronic al documentelor nu necesită multe resurse </a:t>
          </a:r>
          <a:r>
            <a:rPr lang="ro-RO" sz="2200" baseline="0" dirty="0" smtClean="0"/>
            <a:t>materiale și reduce utilizarea hârtiei, ceea ce produce un efect pozitiv asupra mediului.</a:t>
          </a:r>
          <a:endParaRPr lang="ro-RO" sz="2200" baseline="0" dirty="0"/>
        </a:p>
      </dgm:t>
    </dgm:pt>
    <dgm:pt modelId="{BCF78E90-25B3-4880-99DC-855B1F6080A8}" type="parTrans" cxnId="{01968569-A37A-47A7-8BCE-FA8AA09B9894}">
      <dgm:prSet/>
      <dgm:spPr/>
      <dgm:t>
        <a:bodyPr/>
        <a:lstStyle/>
        <a:p>
          <a:endParaRPr lang="ro-RO" sz="2200" baseline="0">
            <a:solidFill>
              <a:schemeClr val="tx1"/>
            </a:solidFill>
          </a:endParaRPr>
        </a:p>
      </dgm:t>
    </dgm:pt>
    <dgm:pt modelId="{69C50B7E-81AA-4E25-80EB-77020AE7587B}" type="sibTrans" cxnId="{01968569-A37A-47A7-8BCE-FA8AA09B9894}">
      <dgm:prSet/>
      <dgm:spPr/>
      <dgm:t>
        <a:bodyPr/>
        <a:lstStyle/>
        <a:p>
          <a:endParaRPr lang="ro-RO" sz="2200" baseline="0">
            <a:solidFill>
              <a:schemeClr val="tx1"/>
            </a:solidFill>
          </a:endParaRPr>
        </a:p>
      </dgm:t>
    </dgm:pt>
    <dgm:pt modelId="{BD117398-BFFF-43BE-BBB3-424E89F915B0}" type="pres">
      <dgm:prSet presAssocID="{3D2060CE-103C-495B-B97F-029579F0A38B}" presName="Name0" presStyleCnt="0">
        <dgm:presLayoutVars>
          <dgm:chMax val="7"/>
          <dgm:chPref val="7"/>
          <dgm:dir/>
        </dgm:presLayoutVars>
      </dgm:prSet>
      <dgm:spPr/>
      <dgm:t>
        <a:bodyPr/>
        <a:lstStyle/>
        <a:p>
          <a:endParaRPr lang="en-US"/>
        </a:p>
      </dgm:t>
    </dgm:pt>
    <dgm:pt modelId="{07302A75-D154-4901-82BE-15753AC49FCB}" type="pres">
      <dgm:prSet presAssocID="{3D2060CE-103C-495B-B97F-029579F0A38B}" presName="Name1" presStyleCnt="0"/>
      <dgm:spPr/>
    </dgm:pt>
    <dgm:pt modelId="{E236AED3-819B-4066-8346-19CEFBDF3D4C}" type="pres">
      <dgm:prSet presAssocID="{3D2060CE-103C-495B-B97F-029579F0A38B}" presName="cycle" presStyleCnt="0"/>
      <dgm:spPr/>
    </dgm:pt>
    <dgm:pt modelId="{C3F30B3E-C5A9-4F20-8915-E35975964878}" type="pres">
      <dgm:prSet presAssocID="{3D2060CE-103C-495B-B97F-029579F0A38B}" presName="srcNode" presStyleLbl="node1" presStyleIdx="0" presStyleCnt="5"/>
      <dgm:spPr/>
    </dgm:pt>
    <dgm:pt modelId="{7D85D8A2-15DC-40A6-9E15-4AB432F077F2}" type="pres">
      <dgm:prSet presAssocID="{3D2060CE-103C-495B-B97F-029579F0A38B}" presName="conn" presStyleLbl="parChTrans1D2" presStyleIdx="0" presStyleCnt="1"/>
      <dgm:spPr/>
      <dgm:t>
        <a:bodyPr/>
        <a:lstStyle/>
        <a:p>
          <a:endParaRPr lang="en-US"/>
        </a:p>
      </dgm:t>
    </dgm:pt>
    <dgm:pt modelId="{C335D028-9D56-4CF8-B171-FFC5CC4319F2}" type="pres">
      <dgm:prSet presAssocID="{3D2060CE-103C-495B-B97F-029579F0A38B}" presName="extraNode" presStyleLbl="node1" presStyleIdx="0" presStyleCnt="5"/>
      <dgm:spPr/>
    </dgm:pt>
    <dgm:pt modelId="{8342EAA0-3DF0-470B-B214-A05C49FAC88E}" type="pres">
      <dgm:prSet presAssocID="{3D2060CE-103C-495B-B97F-029579F0A38B}" presName="dstNode" presStyleLbl="node1" presStyleIdx="0" presStyleCnt="5"/>
      <dgm:spPr/>
    </dgm:pt>
    <dgm:pt modelId="{B451FE19-E63F-452D-BD5A-8359F0E71A0F}" type="pres">
      <dgm:prSet presAssocID="{9DA00F03-B583-419B-B1B7-914DB9333320}" presName="text_1" presStyleLbl="node1" presStyleIdx="0" presStyleCnt="5">
        <dgm:presLayoutVars>
          <dgm:bulletEnabled val="1"/>
        </dgm:presLayoutVars>
      </dgm:prSet>
      <dgm:spPr/>
      <dgm:t>
        <a:bodyPr/>
        <a:lstStyle/>
        <a:p>
          <a:endParaRPr lang="ro-RO"/>
        </a:p>
      </dgm:t>
    </dgm:pt>
    <dgm:pt modelId="{9169F9DF-E3FA-4D08-A1F2-B6CD3F23C8B8}" type="pres">
      <dgm:prSet presAssocID="{9DA00F03-B583-419B-B1B7-914DB9333320}" presName="accent_1" presStyleCnt="0"/>
      <dgm:spPr/>
    </dgm:pt>
    <dgm:pt modelId="{11F568ED-0EA5-4EBF-B0E1-02737FB78F12}" type="pres">
      <dgm:prSet presAssocID="{9DA00F03-B583-419B-B1B7-914DB9333320}" presName="accentRepeatNode" presStyleLbl="solidFgAcc1" presStyleIdx="0" presStyleCnt="5"/>
      <dgm:spPr/>
    </dgm:pt>
    <dgm:pt modelId="{E97EF859-5293-4006-90BA-4CF4D744A03C}" type="pres">
      <dgm:prSet presAssocID="{268C3704-D0E7-4441-943D-7C71DE90DDAA}" presName="text_2" presStyleLbl="node1" presStyleIdx="1" presStyleCnt="5">
        <dgm:presLayoutVars>
          <dgm:bulletEnabled val="1"/>
        </dgm:presLayoutVars>
      </dgm:prSet>
      <dgm:spPr/>
      <dgm:t>
        <a:bodyPr/>
        <a:lstStyle/>
        <a:p>
          <a:endParaRPr lang="en-US"/>
        </a:p>
      </dgm:t>
    </dgm:pt>
    <dgm:pt modelId="{FC4E00A7-30BB-4150-9D4F-110B4B8E4E32}" type="pres">
      <dgm:prSet presAssocID="{268C3704-D0E7-4441-943D-7C71DE90DDAA}" presName="accent_2" presStyleCnt="0"/>
      <dgm:spPr/>
    </dgm:pt>
    <dgm:pt modelId="{A723EFE1-3687-405E-834F-C87B79ACA4C4}" type="pres">
      <dgm:prSet presAssocID="{268C3704-D0E7-4441-943D-7C71DE90DDAA}" presName="accentRepeatNode" presStyleLbl="solidFgAcc1" presStyleIdx="1" presStyleCnt="5"/>
      <dgm:spPr/>
    </dgm:pt>
    <dgm:pt modelId="{DE31A5FC-96DF-4938-982F-8D4394DE0C73}" type="pres">
      <dgm:prSet presAssocID="{4DEC309B-AA9D-49E8-A827-3792D65DF8DA}" presName="text_3" presStyleLbl="node1" presStyleIdx="2" presStyleCnt="5" custScaleY="132775">
        <dgm:presLayoutVars>
          <dgm:bulletEnabled val="1"/>
        </dgm:presLayoutVars>
      </dgm:prSet>
      <dgm:spPr/>
      <dgm:t>
        <a:bodyPr/>
        <a:lstStyle/>
        <a:p>
          <a:endParaRPr lang="en-US"/>
        </a:p>
      </dgm:t>
    </dgm:pt>
    <dgm:pt modelId="{F4BBCAFA-4613-40E1-9805-ADC70944AE56}" type="pres">
      <dgm:prSet presAssocID="{4DEC309B-AA9D-49E8-A827-3792D65DF8DA}" presName="accent_3" presStyleCnt="0"/>
      <dgm:spPr/>
    </dgm:pt>
    <dgm:pt modelId="{C5461395-EB3F-4677-88BA-C4E2394A7C2D}" type="pres">
      <dgm:prSet presAssocID="{4DEC309B-AA9D-49E8-A827-3792D65DF8DA}" presName="accentRepeatNode" presStyleLbl="solidFgAcc1" presStyleIdx="2" presStyleCnt="5"/>
      <dgm:spPr/>
    </dgm:pt>
    <dgm:pt modelId="{BCF694BF-45B6-446C-8F52-1B64277BFFE5}" type="pres">
      <dgm:prSet presAssocID="{3375A563-6881-4195-A782-A10ADB9C93C3}" presName="text_4" presStyleLbl="node1" presStyleIdx="3" presStyleCnt="5">
        <dgm:presLayoutVars>
          <dgm:bulletEnabled val="1"/>
        </dgm:presLayoutVars>
      </dgm:prSet>
      <dgm:spPr/>
      <dgm:t>
        <a:bodyPr/>
        <a:lstStyle/>
        <a:p>
          <a:endParaRPr lang="en-US"/>
        </a:p>
      </dgm:t>
    </dgm:pt>
    <dgm:pt modelId="{AFB9A0E5-BE74-4811-8DF2-F7AF2D994CBD}" type="pres">
      <dgm:prSet presAssocID="{3375A563-6881-4195-A782-A10ADB9C93C3}" presName="accent_4" presStyleCnt="0"/>
      <dgm:spPr/>
    </dgm:pt>
    <dgm:pt modelId="{FE33E9D2-77FF-41DF-A060-4DAD8AD4CBFC}" type="pres">
      <dgm:prSet presAssocID="{3375A563-6881-4195-A782-A10ADB9C93C3}" presName="accentRepeatNode" presStyleLbl="solidFgAcc1" presStyleIdx="3" presStyleCnt="5"/>
      <dgm:spPr/>
    </dgm:pt>
    <dgm:pt modelId="{4E55D2E6-3679-4C85-A734-DFC69E9F1D6A}" type="pres">
      <dgm:prSet presAssocID="{8969E91E-4F9C-4934-AE5E-AA5C73CB9C4F}" presName="text_5" presStyleLbl="node1" presStyleIdx="4" presStyleCnt="5">
        <dgm:presLayoutVars>
          <dgm:bulletEnabled val="1"/>
        </dgm:presLayoutVars>
      </dgm:prSet>
      <dgm:spPr/>
      <dgm:t>
        <a:bodyPr/>
        <a:lstStyle/>
        <a:p>
          <a:endParaRPr lang="en-US"/>
        </a:p>
      </dgm:t>
    </dgm:pt>
    <dgm:pt modelId="{EF6BE411-0DDD-4A3B-B6C3-795C19657D72}" type="pres">
      <dgm:prSet presAssocID="{8969E91E-4F9C-4934-AE5E-AA5C73CB9C4F}" presName="accent_5" presStyleCnt="0"/>
      <dgm:spPr/>
    </dgm:pt>
    <dgm:pt modelId="{E53BE274-FFD2-464F-A430-D34B8F697A61}" type="pres">
      <dgm:prSet presAssocID="{8969E91E-4F9C-4934-AE5E-AA5C73CB9C4F}" presName="accentRepeatNode" presStyleLbl="solidFgAcc1" presStyleIdx="4" presStyleCnt="5"/>
      <dgm:spPr/>
    </dgm:pt>
  </dgm:ptLst>
  <dgm:cxnLst>
    <dgm:cxn modelId="{DB41A96E-79B1-48CD-A209-37CD93B0973D}" type="presOf" srcId="{3B64499B-266D-4201-953C-DA71CE2C4994}" destId="{7D85D8A2-15DC-40A6-9E15-4AB432F077F2}" srcOrd="0" destOrd="0" presId="urn:microsoft.com/office/officeart/2008/layout/VerticalCurvedList"/>
    <dgm:cxn modelId="{7D8B4DFF-C944-4D77-A5C3-4683E7E3CF97}" type="presOf" srcId="{8969E91E-4F9C-4934-AE5E-AA5C73CB9C4F}" destId="{4E55D2E6-3679-4C85-A734-DFC69E9F1D6A}" srcOrd="0" destOrd="0" presId="urn:microsoft.com/office/officeart/2008/layout/VerticalCurvedList"/>
    <dgm:cxn modelId="{01968569-A37A-47A7-8BCE-FA8AA09B9894}" srcId="{3D2060CE-103C-495B-B97F-029579F0A38B}" destId="{8969E91E-4F9C-4934-AE5E-AA5C73CB9C4F}" srcOrd="4" destOrd="0" parTransId="{BCF78E90-25B3-4880-99DC-855B1F6080A8}" sibTransId="{69C50B7E-81AA-4E25-80EB-77020AE7587B}"/>
    <dgm:cxn modelId="{5FBF9B06-4976-4D99-906B-F7E0CD06EE26}" type="presOf" srcId="{3375A563-6881-4195-A782-A10ADB9C93C3}" destId="{BCF694BF-45B6-446C-8F52-1B64277BFFE5}" srcOrd="0" destOrd="0" presId="urn:microsoft.com/office/officeart/2008/layout/VerticalCurvedList"/>
    <dgm:cxn modelId="{7A9C2E6E-26B1-4CE8-9C48-8DA5CEF3C8D1}" srcId="{3D2060CE-103C-495B-B97F-029579F0A38B}" destId="{9DA00F03-B583-419B-B1B7-914DB9333320}" srcOrd="0" destOrd="0" parTransId="{ADB2126F-B94C-4E0A-837B-C7456965295D}" sibTransId="{3B64499B-266D-4201-953C-DA71CE2C4994}"/>
    <dgm:cxn modelId="{9FF349CC-E5C4-44F3-9A22-66475ACACFFF}" srcId="{3D2060CE-103C-495B-B97F-029579F0A38B}" destId="{268C3704-D0E7-4441-943D-7C71DE90DDAA}" srcOrd="1" destOrd="0" parTransId="{90CCCBE2-00F1-44B1-8766-861C7210E3A1}" sibTransId="{50D63A60-18BF-4ECB-80D5-A65DC1F39E93}"/>
    <dgm:cxn modelId="{75DF4345-A92E-4047-9DB5-B11CA2073808}" srcId="{3D2060CE-103C-495B-B97F-029579F0A38B}" destId="{4DEC309B-AA9D-49E8-A827-3792D65DF8DA}" srcOrd="2" destOrd="0" parTransId="{E27F2FD5-ADF8-42C9-ACC9-BD8A5357DC9A}" sibTransId="{C0118CF3-B6DB-4A69-A1A3-85A68C864842}"/>
    <dgm:cxn modelId="{59C6119A-18F3-4B0C-9F8B-6004AC476F02}" type="presOf" srcId="{3D2060CE-103C-495B-B97F-029579F0A38B}" destId="{BD117398-BFFF-43BE-BBB3-424E89F915B0}" srcOrd="0" destOrd="0" presId="urn:microsoft.com/office/officeart/2008/layout/VerticalCurvedList"/>
    <dgm:cxn modelId="{B00CBF35-532B-4947-BF47-256431D1A5EB}" type="presOf" srcId="{4DEC309B-AA9D-49E8-A827-3792D65DF8DA}" destId="{DE31A5FC-96DF-4938-982F-8D4394DE0C73}" srcOrd="0" destOrd="0" presId="urn:microsoft.com/office/officeart/2008/layout/VerticalCurvedList"/>
    <dgm:cxn modelId="{FD5163A7-E848-4589-8386-BF1B225A7145}" type="presOf" srcId="{268C3704-D0E7-4441-943D-7C71DE90DDAA}" destId="{E97EF859-5293-4006-90BA-4CF4D744A03C}" srcOrd="0" destOrd="0" presId="urn:microsoft.com/office/officeart/2008/layout/VerticalCurvedList"/>
    <dgm:cxn modelId="{7AAC6840-F619-4857-9F66-6F5C15365392}" srcId="{3D2060CE-103C-495B-B97F-029579F0A38B}" destId="{3375A563-6881-4195-A782-A10ADB9C93C3}" srcOrd="3" destOrd="0" parTransId="{D59D9182-E8B8-4891-903D-1E729B7B5FCD}" sibTransId="{9723FD77-AB16-4D00-B706-7A072414D119}"/>
    <dgm:cxn modelId="{2A6A2216-3886-4775-A0DC-A91CCCC2DB5A}" type="presOf" srcId="{9DA00F03-B583-419B-B1B7-914DB9333320}" destId="{B451FE19-E63F-452D-BD5A-8359F0E71A0F}" srcOrd="0" destOrd="0" presId="urn:microsoft.com/office/officeart/2008/layout/VerticalCurvedList"/>
    <dgm:cxn modelId="{D9471F5B-A1B6-4B7F-968C-C9A57C2EB179}" type="presParOf" srcId="{BD117398-BFFF-43BE-BBB3-424E89F915B0}" destId="{07302A75-D154-4901-82BE-15753AC49FCB}" srcOrd="0" destOrd="0" presId="urn:microsoft.com/office/officeart/2008/layout/VerticalCurvedList"/>
    <dgm:cxn modelId="{1F704FFA-7A92-4199-8021-F89C1E8965B7}" type="presParOf" srcId="{07302A75-D154-4901-82BE-15753AC49FCB}" destId="{E236AED3-819B-4066-8346-19CEFBDF3D4C}" srcOrd="0" destOrd="0" presId="urn:microsoft.com/office/officeart/2008/layout/VerticalCurvedList"/>
    <dgm:cxn modelId="{249C9596-88D7-4EC3-BF70-030A72A94313}" type="presParOf" srcId="{E236AED3-819B-4066-8346-19CEFBDF3D4C}" destId="{C3F30B3E-C5A9-4F20-8915-E35975964878}" srcOrd="0" destOrd="0" presId="urn:microsoft.com/office/officeart/2008/layout/VerticalCurvedList"/>
    <dgm:cxn modelId="{6D3DCC4D-1AC1-4C31-A2EF-22599155BAD6}" type="presParOf" srcId="{E236AED3-819B-4066-8346-19CEFBDF3D4C}" destId="{7D85D8A2-15DC-40A6-9E15-4AB432F077F2}" srcOrd="1" destOrd="0" presId="urn:microsoft.com/office/officeart/2008/layout/VerticalCurvedList"/>
    <dgm:cxn modelId="{7B1FA500-B367-4EDD-AAB6-6F2F5752B6B6}" type="presParOf" srcId="{E236AED3-819B-4066-8346-19CEFBDF3D4C}" destId="{C335D028-9D56-4CF8-B171-FFC5CC4319F2}" srcOrd="2" destOrd="0" presId="urn:microsoft.com/office/officeart/2008/layout/VerticalCurvedList"/>
    <dgm:cxn modelId="{F76FFAA4-D57D-4338-A6A5-45F3E000F4DD}" type="presParOf" srcId="{E236AED3-819B-4066-8346-19CEFBDF3D4C}" destId="{8342EAA0-3DF0-470B-B214-A05C49FAC88E}" srcOrd="3" destOrd="0" presId="urn:microsoft.com/office/officeart/2008/layout/VerticalCurvedList"/>
    <dgm:cxn modelId="{9EDC0C7C-E0FE-474E-9860-88D2A00D1B88}" type="presParOf" srcId="{07302A75-D154-4901-82BE-15753AC49FCB}" destId="{B451FE19-E63F-452D-BD5A-8359F0E71A0F}" srcOrd="1" destOrd="0" presId="urn:microsoft.com/office/officeart/2008/layout/VerticalCurvedList"/>
    <dgm:cxn modelId="{308744F8-2B7C-4077-B992-7370DE1C5EDA}" type="presParOf" srcId="{07302A75-D154-4901-82BE-15753AC49FCB}" destId="{9169F9DF-E3FA-4D08-A1F2-B6CD3F23C8B8}" srcOrd="2" destOrd="0" presId="urn:microsoft.com/office/officeart/2008/layout/VerticalCurvedList"/>
    <dgm:cxn modelId="{C6403848-7D73-484A-88FA-CB8C16ABB336}" type="presParOf" srcId="{9169F9DF-E3FA-4D08-A1F2-B6CD3F23C8B8}" destId="{11F568ED-0EA5-4EBF-B0E1-02737FB78F12}" srcOrd="0" destOrd="0" presId="urn:microsoft.com/office/officeart/2008/layout/VerticalCurvedList"/>
    <dgm:cxn modelId="{251A0BCB-9942-4F18-A768-1EF773B79B3A}" type="presParOf" srcId="{07302A75-D154-4901-82BE-15753AC49FCB}" destId="{E97EF859-5293-4006-90BA-4CF4D744A03C}" srcOrd="3" destOrd="0" presId="urn:microsoft.com/office/officeart/2008/layout/VerticalCurvedList"/>
    <dgm:cxn modelId="{3BCB9F63-0186-4E4E-B278-0D4725442CC5}" type="presParOf" srcId="{07302A75-D154-4901-82BE-15753AC49FCB}" destId="{FC4E00A7-30BB-4150-9D4F-110B4B8E4E32}" srcOrd="4" destOrd="0" presId="urn:microsoft.com/office/officeart/2008/layout/VerticalCurvedList"/>
    <dgm:cxn modelId="{1E3307B0-B845-4262-9E43-7B54A88D7E61}" type="presParOf" srcId="{FC4E00A7-30BB-4150-9D4F-110B4B8E4E32}" destId="{A723EFE1-3687-405E-834F-C87B79ACA4C4}" srcOrd="0" destOrd="0" presId="urn:microsoft.com/office/officeart/2008/layout/VerticalCurvedList"/>
    <dgm:cxn modelId="{CE778A5B-23E5-4D6E-A7D5-DB4BBD83BCED}" type="presParOf" srcId="{07302A75-D154-4901-82BE-15753AC49FCB}" destId="{DE31A5FC-96DF-4938-982F-8D4394DE0C73}" srcOrd="5" destOrd="0" presId="urn:microsoft.com/office/officeart/2008/layout/VerticalCurvedList"/>
    <dgm:cxn modelId="{F1368C19-79B2-48F7-B332-855730E4895F}" type="presParOf" srcId="{07302A75-D154-4901-82BE-15753AC49FCB}" destId="{F4BBCAFA-4613-40E1-9805-ADC70944AE56}" srcOrd="6" destOrd="0" presId="urn:microsoft.com/office/officeart/2008/layout/VerticalCurvedList"/>
    <dgm:cxn modelId="{C2A20F80-61BD-4538-AAB1-3C4F343F7FBE}" type="presParOf" srcId="{F4BBCAFA-4613-40E1-9805-ADC70944AE56}" destId="{C5461395-EB3F-4677-88BA-C4E2394A7C2D}" srcOrd="0" destOrd="0" presId="urn:microsoft.com/office/officeart/2008/layout/VerticalCurvedList"/>
    <dgm:cxn modelId="{A971863F-37E6-481C-A829-2432D29EF8A3}" type="presParOf" srcId="{07302A75-D154-4901-82BE-15753AC49FCB}" destId="{BCF694BF-45B6-446C-8F52-1B64277BFFE5}" srcOrd="7" destOrd="0" presId="urn:microsoft.com/office/officeart/2008/layout/VerticalCurvedList"/>
    <dgm:cxn modelId="{60639F3C-791E-45CF-A07F-CB78F3F0FD46}" type="presParOf" srcId="{07302A75-D154-4901-82BE-15753AC49FCB}" destId="{AFB9A0E5-BE74-4811-8DF2-F7AF2D994CBD}" srcOrd="8" destOrd="0" presId="urn:microsoft.com/office/officeart/2008/layout/VerticalCurvedList"/>
    <dgm:cxn modelId="{158302CC-51A1-48E1-BDF4-6A522B96123F}" type="presParOf" srcId="{AFB9A0E5-BE74-4811-8DF2-F7AF2D994CBD}" destId="{FE33E9D2-77FF-41DF-A060-4DAD8AD4CBFC}" srcOrd="0" destOrd="0" presId="urn:microsoft.com/office/officeart/2008/layout/VerticalCurvedList"/>
    <dgm:cxn modelId="{4D54EFA8-39D6-483D-8478-E3D4CE1D8450}" type="presParOf" srcId="{07302A75-D154-4901-82BE-15753AC49FCB}" destId="{4E55D2E6-3679-4C85-A734-DFC69E9F1D6A}" srcOrd="9" destOrd="0" presId="urn:microsoft.com/office/officeart/2008/layout/VerticalCurvedList"/>
    <dgm:cxn modelId="{59C40A3F-4989-42E7-810C-B252A24914A0}" type="presParOf" srcId="{07302A75-D154-4901-82BE-15753AC49FCB}" destId="{EF6BE411-0DDD-4A3B-B6C3-795C19657D72}" srcOrd="10" destOrd="0" presId="urn:microsoft.com/office/officeart/2008/layout/VerticalCurvedList"/>
    <dgm:cxn modelId="{0A9E30E8-851C-486E-B0FE-07F4D2AFDA3E}" type="presParOf" srcId="{EF6BE411-0DDD-4A3B-B6C3-795C19657D72}" destId="{E53BE274-FFD2-464F-A430-D34B8F697A6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0D39EC-3D4F-4082-8E60-D9485D2E00D6}"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ro-RO"/>
        </a:p>
      </dgm:t>
    </dgm:pt>
    <dgm:pt modelId="{6E3ECA7E-9A8C-4927-8726-ED8ED06889D1}">
      <dgm:prSet phldrT="[Text]"/>
      <dgm:spPr/>
      <dgm:t>
        <a:bodyPr/>
        <a:lstStyle/>
        <a:p>
          <a:r>
            <a:rPr lang="ro-RO" dirty="0" smtClean="0"/>
            <a:t>Practici de lectură</a:t>
          </a:r>
          <a:endParaRPr lang="ro-RO" dirty="0"/>
        </a:p>
      </dgm:t>
    </dgm:pt>
    <dgm:pt modelId="{53D33100-60D5-44B4-80F4-1455890B2975}" type="parTrans" cxnId="{3C348370-DA98-431C-AA52-50D48888574A}">
      <dgm:prSet/>
      <dgm:spPr/>
      <dgm:t>
        <a:bodyPr/>
        <a:lstStyle/>
        <a:p>
          <a:endParaRPr lang="ro-RO"/>
        </a:p>
      </dgm:t>
    </dgm:pt>
    <dgm:pt modelId="{FEDF3CE5-83C3-40CF-B21E-8F8680A321DD}" type="sibTrans" cxnId="{3C348370-DA98-431C-AA52-50D48888574A}">
      <dgm:prSet/>
      <dgm:spPr/>
      <dgm:t>
        <a:bodyPr/>
        <a:lstStyle/>
        <a:p>
          <a:endParaRPr lang="ro-RO"/>
        </a:p>
      </dgm:t>
    </dgm:pt>
    <dgm:pt modelId="{BB42BB2E-7EDC-4DC9-8D1A-F7AFE1788514}">
      <dgm:prSet phldrT="[Text]"/>
      <dgm:spPr/>
      <dgm:t>
        <a:bodyPr/>
        <a:lstStyle/>
        <a:p>
          <a:r>
            <a:rPr lang="ro-RO" dirty="0" smtClean="0"/>
            <a:t>Descărcările anuale ale articolelor cu text integral de pe site-urile editorilor sunt de aproximativ 2,5 miliarde</a:t>
          </a:r>
          <a:endParaRPr lang="ro-RO" dirty="0"/>
        </a:p>
      </dgm:t>
    </dgm:pt>
    <dgm:pt modelId="{36B8EF5A-26A5-4718-AA8B-A65410021A74}" type="parTrans" cxnId="{E8A5715E-59D4-4A2A-BBBC-1CCE21C1E2EB}">
      <dgm:prSet/>
      <dgm:spPr/>
      <dgm:t>
        <a:bodyPr/>
        <a:lstStyle/>
        <a:p>
          <a:endParaRPr lang="ro-RO"/>
        </a:p>
      </dgm:t>
    </dgm:pt>
    <dgm:pt modelId="{27DF1E23-6619-4006-B48C-776D25A4D304}" type="sibTrans" cxnId="{E8A5715E-59D4-4A2A-BBBC-1CCE21C1E2EB}">
      <dgm:prSet/>
      <dgm:spPr/>
      <dgm:t>
        <a:bodyPr/>
        <a:lstStyle/>
        <a:p>
          <a:endParaRPr lang="ro-RO"/>
        </a:p>
      </dgm:t>
    </dgm:pt>
    <dgm:pt modelId="{813E3D9A-8EC8-4A81-9635-C72462A81AEF}">
      <dgm:prSet phldrT="[Text]"/>
      <dgm:spPr/>
      <dgm:t>
        <a:bodyPr/>
        <a:lstStyle/>
        <a:p>
          <a:r>
            <a:rPr lang="ro-RO" dirty="0" smtClean="0"/>
            <a:t>400 de milioane de descărcări de pe alte site-uri</a:t>
          </a:r>
          <a:endParaRPr lang="ro-RO" dirty="0"/>
        </a:p>
      </dgm:t>
    </dgm:pt>
    <dgm:pt modelId="{7E7E1B1D-37BB-4064-A234-86DF054BA027}" type="parTrans" cxnId="{EA966F69-FC64-4409-BB4B-0CD897E88D94}">
      <dgm:prSet/>
      <dgm:spPr/>
      <dgm:t>
        <a:bodyPr/>
        <a:lstStyle/>
        <a:p>
          <a:endParaRPr lang="ro-RO"/>
        </a:p>
      </dgm:t>
    </dgm:pt>
    <dgm:pt modelId="{3BF7EDE5-9A94-4650-873D-6F7FF924B95F}" type="sibTrans" cxnId="{EA966F69-FC64-4409-BB4B-0CD897E88D94}">
      <dgm:prSet/>
      <dgm:spPr/>
      <dgm:t>
        <a:bodyPr/>
        <a:lstStyle/>
        <a:p>
          <a:endParaRPr lang="ro-RO"/>
        </a:p>
      </dgm:t>
    </dgm:pt>
    <dgm:pt modelId="{90E16E27-9D36-4AF6-8AB3-49A69E386CA5}">
      <dgm:prSet phldrT="[Text]"/>
      <dgm:spPr/>
      <dgm:t>
        <a:bodyPr/>
        <a:lstStyle/>
        <a:p>
          <a:r>
            <a:rPr lang="ro-RO" dirty="0" smtClean="0"/>
            <a:t>Lectura online este nu doar o poartă către diverse resurse, dar ea este caracterizată ca fiind o lectură în timp real, interactivă, deschisă și fără frontiere.</a:t>
          </a:r>
          <a:endParaRPr lang="ro-RO" dirty="0"/>
        </a:p>
      </dgm:t>
    </dgm:pt>
    <dgm:pt modelId="{854C686B-B23D-4923-BC00-329E3D98349A}" type="parTrans" cxnId="{4772265C-28A7-4173-8FC4-EBA94954E299}">
      <dgm:prSet/>
      <dgm:spPr/>
      <dgm:t>
        <a:bodyPr/>
        <a:lstStyle/>
        <a:p>
          <a:endParaRPr lang="ro-RO"/>
        </a:p>
      </dgm:t>
    </dgm:pt>
    <dgm:pt modelId="{C43F9946-1424-42C8-88B6-03742C454571}" type="sibTrans" cxnId="{4772265C-28A7-4173-8FC4-EBA94954E299}">
      <dgm:prSet/>
      <dgm:spPr/>
      <dgm:t>
        <a:bodyPr/>
        <a:lstStyle/>
        <a:p>
          <a:endParaRPr lang="ro-RO"/>
        </a:p>
      </dgm:t>
    </dgm:pt>
    <dgm:pt modelId="{E8C33E04-35DB-4099-8766-098301334D76}">
      <dgm:prSet phldrT="[Text]"/>
      <dgm:spPr/>
      <dgm:t>
        <a:bodyPr/>
        <a:lstStyle/>
        <a:p>
          <a:r>
            <a:rPr lang="ro-RO" dirty="0" smtClean="0"/>
            <a:t>Sesiunile de lectură sunt scurte, doar 1-3 pagini sunt vizionate, iar jumătate din vizitatori nu se mai întorc niciodată. </a:t>
          </a:r>
          <a:endParaRPr lang="ro-RO" dirty="0"/>
        </a:p>
      </dgm:t>
    </dgm:pt>
    <dgm:pt modelId="{DD14ACC8-9798-4545-9774-E938A9A206D8}" type="parTrans" cxnId="{815DE863-79B3-46F7-87B5-1D5BF623B7E5}">
      <dgm:prSet/>
      <dgm:spPr/>
      <dgm:t>
        <a:bodyPr/>
        <a:lstStyle/>
        <a:p>
          <a:endParaRPr lang="ro-RO"/>
        </a:p>
      </dgm:t>
    </dgm:pt>
    <dgm:pt modelId="{21791D2D-02A1-41B6-97A7-B7106D309ABC}" type="sibTrans" cxnId="{815DE863-79B3-46F7-87B5-1D5BF623B7E5}">
      <dgm:prSet/>
      <dgm:spPr/>
      <dgm:t>
        <a:bodyPr/>
        <a:lstStyle/>
        <a:p>
          <a:endParaRPr lang="ro-RO"/>
        </a:p>
      </dgm:t>
    </dgm:pt>
    <dgm:pt modelId="{9B72D757-C26E-4F77-9EFD-AEE46061EE4D}" type="pres">
      <dgm:prSet presAssocID="{610D39EC-3D4F-4082-8E60-D9485D2E00D6}" presName="diagram" presStyleCnt="0">
        <dgm:presLayoutVars>
          <dgm:chMax val="1"/>
          <dgm:dir/>
          <dgm:animLvl val="ctr"/>
          <dgm:resizeHandles val="exact"/>
        </dgm:presLayoutVars>
      </dgm:prSet>
      <dgm:spPr/>
      <dgm:t>
        <a:bodyPr/>
        <a:lstStyle/>
        <a:p>
          <a:endParaRPr lang="en-US"/>
        </a:p>
      </dgm:t>
    </dgm:pt>
    <dgm:pt modelId="{CA4DB511-92D0-40DC-9432-70C760B4C021}" type="pres">
      <dgm:prSet presAssocID="{610D39EC-3D4F-4082-8E60-D9485D2E00D6}" presName="matrix" presStyleCnt="0"/>
      <dgm:spPr/>
    </dgm:pt>
    <dgm:pt modelId="{6D153116-F04A-413D-933E-79B97F744E74}" type="pres">
      <dgm:prSet presAssocID="{610D39EC-3D4F-4082-8E60-D9485D2E00D6}" presName="tile1" presStyleLbl="node1" presStyleIdx="0" presStyleCnt="4"/>
      <dgm:spPr/>
      <dgm:t>
        <a:bodyPr/>
        <a:lstStyle/>
        <a:p>
          <a:endParaRPr lang="ro-RO"/>
        </a:p>
      </dgm:t>
    </dgm:pt>
    <dgm:pt modelId="{39F465C7-42AB-49E4-B348-6A7111553585}" type="pres">
      <dgm:prSet presAssocID="{610D39EC-3D4F-4082-8E60-D9485D2E00D6}" presName="tile1text" presStyleLbl="node1" presStyleIdx="0" presStyleCnt="4">
        <dgm:presLayoutVars>
          <dgm:chMax val="0"/>
          <dgm:chPref val="0"/>
          <dgm:bulletEnabled val="1"/>
        </dgm:presLayoutVars>
      </dgm:prSet>
      <dgm:spPr/>
      <dgm:t>
        <a:bodyPr/>
        <a:lstStyle/>
        <a:p>
          <a:endParaRPr lang="ro-RO"/>
        </a:p>
      </dgm:t>
    </dgm:pt>
    <dgm:pt modelId="{C6CE9015-9F4F-4C26-976A-16CAEBB29586}" type="pres">
      <dgm:prSet presAssocID="{610D39EC-3D4F-4082-8E60-D9485D2E00D6}" presName="tile2" presStyleLbl="node1" presStyleIdx="1" presStyleCnt="4"/>
      <dgm:spPr/>
      <dgm:t>
        <a:bodyPr/>
        <a:lstStyle/>
        <a:p>
          <a:endParaRPr lang="ro-RO"/>
        </a:p>
      </dgm:t>
    </dgm:pt>
    <dgm:pt modelId="{26E8556A-30DC-4BDF-8FE8-8F09D6D56F28}" type="pres">
      <dgm:prSet presAssocID="{610D39EC-3D4F-4082-8E60-D9485D2E00D6}" presName="tile2text" presStyleLbl="node1" presStyleIdx="1" presStyleCnt="4">
        <dgm:presLayoutVars>
          <dgm:chMax val="0"/>
          <dgm:chPref val="0"/>
          <dgm:bulletEnabled val="1"/>
        </dgm:presLayoutVars>
      </dgm:prSet>
      <dgm:spPr/>
      <dgm:t>
        <a:bodyPr/>
        <a:lstStyle/>
        <a:p>
          <a:endParaRPr lang="ro-RO"/>
        </a:p>
      </dgm:t>
    </dgm:pt>
    <dgm:pt modelId="{9D7BAC55-30E1-4047-8313-9F6BCA9CE5C0}" type="pres">
      <dgm:prSet presAssocID="{610D39EC-3D4F-4082-8E60-D9485D2E00D6}" presName="tile3" presStyleLbl="node1" presStyleIdx="2" presStyleCnt="4"/>
      <dgm:spPr/>
      <dgm:t>
        <a:bodyPr/>
        <a:lstStyle/>
        <a:p>
          <a:endParaRPr lang="ro-RO"/>
        </a:p>
      </dgm:t>
    </dgm:pt>
    <dgm:pt modelId="{59E1ACE7-4087-49DE-BFB1-785787767D7A}" type="pres">
      <dgm:prSet presAssocID="{610D39EC-3D4F-4082-8E60-D9485D2E00D6}" presName="tile3text" presStyleLbl="node1" presStyleIdx="2" presStyleCnt="4">
        <dgm:presLayoutVars>
          <dgm:chMax val="0"/>
          <dgm:chPref val="0"/>
          <dgm:bulletEnabled val="1"/>
        </dgm:presLayoutVars>
      </dgm:prSet>
      <dgm:spPr/>
      <dgm:t>
        <a:bodyPr/>
        <a:lstStyle/>
        <a:p>
          <a:endParaRPr lang="ro-RO"/>
        </a:p>
      </dgm:t>
    </dgm:pt>
    <dgm:pt modelId="{A2FEB811-424B-4D82-A25C-27D55CB964C4}" type="pres">
      <dgm:prSet presAssocID="{610D39EC-3D4F-4082-8E60-D9485D2E00D6}" presName="tile4" presStyleLbl="node1" presStyleIdx="3" presStyleCnt="4"/>
      <dgm:spPr/>
      <dgm:t>
        <a:bodyPr/>
        <a:lstStyle/>
        <a:p>
          <a:endParaRPr lang="ro-RO"/>
        </a:p>
      </dgm:t>
    </dgm:pt>
    <dgm:pt modelId="{8A557405-FE77-4395-883A-F403FD8773C0}" type="pres">
      <dgm:prSet presAssocID="{610D39EC-3D4F-4082-8E60-D9485D2E00D6}" presName="tile4text" presStyleLbl="node1" presStyleIdx="3" presStyleCnt="4">
        <dgm:presLayoutVars>
          <dgm:chMax val="0"/>
          <dgm:chPref val="0"/>
          <dgm:bulletEnabled val="1"/>
        </dgm:presLayoutVars>
      </dgm:prSet>
      <dgm:spPr/>
      <dgm:t>
        <a:bodyPr/>
        <a:lstStyle/>
        <a:p>
          <a:endParaRPr lang="ro-RO"/>
        </a:p>
      </dgm:t>
    </dgm:pt>
    <dgm:pt modelId="{0FD29AA6-600F-4DF7-888A-0F74B8653D73}" type="pres">
      <dgm:prSet presAssocID="{610D39EC-3D4F-4082-8E60-D9485D2E00D6}" presName="centerTile" presStyleLbl="fgShp" presStyleIdx="0" presStyleCnt="1">
        <dgm:presLayoutVars>
          <dgm:chMax val="0"/>
          <dgm:chPref val="0"/>
        </dgm:presLayoutVars>
      </dgm:prSet>
      <dgm:spPr/>
      <dgm:t>
        <a:bodyPr/>
        <a:lstStyle/>
        <a:p>
          <a:endParaRPr lang="en-US"/>
        </a:p>
      </dgm:t>
    </dgm:pt>
  </dgm:ptLst>
  <dgm:cxnLst>
    <dgm:cxn modelId="{E8A5715E-59D4-4A2A-BBBC-1CCE21C1E2EB}" srcId="{6E3ECA7E-9A8C-4927-8726-ED8ED06889D1}" destId="{BB42BB2E-7EDC-4DC9-8D1A-F7AFE1788514}" srcOrd="0" destOrd="0" parTransId="{36B8EF5A-26A5-4718-AA8B-A65410021A74}" sibTransId="{27DF1E23-6619-4006-B48C-776D25A4D304}"/>
    <dgm:cxn modelId="{815DE863-79B3-46F7-87B5-1D5BF623B7E5}" srcId="{6E3ECA7E-9A8C-4927-8726-ED8ED06889D1}" destId="{E8C33E04-35DB-4099-8766-098301334D76}" srcOrd="3" destOrd="0" parTransId="{DD14ACC8-9798-4545-9774-E938A9A206D8}" sibTransId="{21791D2D-02A1-41B6-97A7-B7106D309ABC}"/>
    <dgm:cxn modelId="{3C348370-DA98-431C-AA52-50D48888574A}" srcId="{610D39EC-3D4F-4082-8E60-D9485D2E00D6}" destId="{6E3ECA7E-9A8C-4927-8726-ED8ED06889D1}" srcOrd="0" destOrd="0" parTransId="{53D33100-60D5-44B4-80F4-1455890B2975}" sibTransId="{FEDF3CE5-83C3-40CF-B21E-8F8680A321DD}"/>
    <dgm:cxn modelId="{0BC6E5EE-496E-4425-A53A-96D1D76DC5E8}" type="presOf" srcId="{813E3D9A-8EC8-4A81-9635-C72462A81AEF}" destId="{C6CE9015-9F4F-4C26-976A-16CAEBB29586}" srcOrd="0" destOrd="0" presId="urn:microsoft.com/office/officeart/2005/8/layout/matrix1"/>
    <dgm:cxn modelId="{7B88EF70-2ADC-48E6-8666-EF535D61ECE9}" type="presOf" srcId="{90E16E27-9D36-4AF6-8AB3-49A69E386CA5}" destId="{59E1ACE7-4087-49DE-BFB1-785787767D7A}" srcOrd="1" destOrd="0" presId="urn:microsoft.com/office/officeart/2005/8/layout/matrix1"/>
    <dgm:cxn modelId="{BAC70196-865B-455F-9E43-A4B7010D93A9}" type="presOf" srcId="{BB42BB2E-7EDC-4DC9-8D1A-F7AFE1788514}" destId="{6D153116-F04A-413D-933E-79B97F744E74}" srcOrd="0" destOrd="0" presId="urn:microsoft.com/office/officeart/2005/8/layout/matrix1"/>
    <dgm:cxn modelId="{17AE4D83-7276-40C7-B823-22D21A411740}" type="presOf" srcId="{BB42BB2E-7EDC-4DC9-8D1A-F7AFE1788514}" destId="{39F465C7-42AB-49E4-B348-6A7111553585}" srcOrd="1" destOrd="0" presId="urn:microsoft.com/office/officeart/2005/8/layout/matrix1"/>
    <dgm:cxn modelId="{AD5A3E59-E80D-4B58-B97A-920D695DAC29}" type="presOf" srcId="{E8C33E04-35DB-4099-8766-098301334D76}" destId="{A2FEB811-424B-4D82-A25C-27D55CB964C4}" srcOrd="0" destOrd="0" presId="urn:microsoft.com/office/officeart/2005/8/layout/matrix1"/>
    <dgm:cxn modelId="{D625D1ED-99A7-4D0C-9633-8D5211550CA9}" type="presOf" srcId="{813E3D9A-8EC8-4A81-9635-C72462A81AEF}" destId="{26E8556A-30DC-4BDF-8FE8-8F09D6D56F28}" srcOrd="1" destOrd="0" presId="urn:microsoft.com/office/officeart/2005/8/layout/matrix1"/>
    <dgm:cxn modelId="{9341D952-1608-4824-87D8-52772CA5BDB0}" type="presOf" srcId="{E8C33E04-35DB-4099-8766-098301334D76}" destId="{8A557405-FE77-4395-883A-F403FD8773C0}" srcOrd="1" destOrd="0" presId="urn:microsoft.com/office/officeart/2005/8/layout/matrix1"/>
    <dgm:cxn modelId="{00C9E111-4444-42FA-B203-3779CC9D5DAC}" type="presOf" srcId="{6E3ECA7E-9A8C-4927-8726-ED8ED06889D1}" destId="{0FD29AA6-600F-4DF7-888A-0F74B8653D73}" srcOrd="0" destOrd="0" presId="urn:microsoft.com/office/officeart/2005/8/layout/matrix1"/>
    <dgm:cxn modelId="{EA966F69-FC64-4409-BB4B-0CD897E88D94}" srcId="{6E3ECA7E-9A8C-4927-8726-ED8ED06889D1}" destId="{813E3D9A-8EC8-4A81-9635-C72462A81AEF}" srcOrd="1" destOrd="0" parTransId="{7E7E1B1D-37BB-4064-A234-86DF054BA027}" sibTransId="{3BF7EDE5-9A94-4650-873D-6F7FF924B95F}"/>
    <dgm:cxn modelId="{CED2301F-B9DA-41AA-A119-38E617ED6C01}" type="presOf" srcId="{610D39EC-3D4F-4082-8E60-D9485D2E00D6}" destId="{9B72D757-C26E-4F77-9EFD-AEE46061EE4D}" srcOrd="0" destOrd="0" presId="urn:microsoft.com/office/officeart/2005/8/layout/matrix1"/>
    <dgm:cxn modelId="{4772265C-28A7-4173-8FC4-EBA94954E299}" srcId="{6E3ECA7E-9A8C-4927-8726-ED8ED06889D1}" destId="{90E16E27-9D36-4AF6-8AB3-49A69E386CA5}" srcOrd="2" destOrd="0" parTransId="{854C686B-B23D-4923-BC00-329E3D98349A}" sibTransId="{C43F9946-1424-42C8-88B6-03742C454571}"/>
    <dgm:cxn modelId="{DFA05AC5-6321-437D-B5A0-9825F706DECD}" type="presOf" srcId="{90E16E27-9D36-4AF6-8AB3-49A69E386CA5}" destId="{9D7BAC55-30E1-4047-8313-9F6BCA9CE5C0}" srcOrd="0" destOrd="0" presId="urn:microsoft.com/office/officeart/2005/8/layout/matrix1"/>
    <dgm:cxn modelId="{27BB13E6-665E-4DC1-9F3A-17CA024C090D}" type="presParOf" srcId="{9B72D757-C26E-4F77-9EFD-AEE46061EE4D}" destId="{CA4DB511-92D0-40DC-9432-70C760B4C021}" srcOrd="0" destOrd="0" presId="urn:microsoft.com/office/officeart/2005/8/layout/matrix1"/>
    <dgm:cxn modelId="{6236AB3F-687D-4C5A-897D-5E326269A69B}" type="presParOf" srcId="{CA4DB511-92D0-40DC-9432-70C760B4C021}" destId="{6D153116-F04A-413D-933E-79B97F744E74}" srcOrd="0" destOrd="0" presId="urn:microsoft.com/office/officeart/2005/8/layout/matrix1"/>
    <dgm:cxn modelId="{48FD2B78-1EEA-477F-8425-E9625A3FD20A}" type="presParOf" srcId="{CA4DB511-92D0-40DC-9432-70C760B4C021}" destId="{39F465C7-42AB-49E4-B348-6A7111553585}" srcOrd="1" destOrd="0" presId="urn:microsoft.com/office/officeart/2005/8/layout/matrix1"/>
    <dgm:cxn modelId="{AF17C01D-ACE9-4F44-ABDE-A4313C4D7D59}" type="presParOf" srcId="{CA4DB511-92D0-40DC-9432-70C760B4C021}" destId="{C6CE9015-9F4F-4C26-976A-16CAEBB29586}" srcOrd="2" destOrd="0" presId="urn:microsoft.com/office/officeart/2005/8/layout/matrix1"/>
    <dgm:cxn modelId="{AC128F03-1F57-404A-A8D7-4E4727C0A967}" type="presParOf" srcId="{CA4DB511-92D0-40DC-9432-70C760B4C021}" destId="{26E8556A-30DC-4BDF-8FE8-8F09D6D56F28}" srcOrd="3" destOrd="0" presId="urn:microsoft.com/office/officeart/2005/8/layout/matrix1"/>
    <dgm:cxn modelId="{4AA12944-AF74-499F-9977-4C53F8B2605D}" type="presParOf" srcId="{CA4DB511-92D0-40DC-9432-70C760B4C021}" destId="{9D7BAC55-30E1-4047-8313-9F6BCA9CE5C0}" srcOrd="4" destOrd="0" presId="urn:microsoft.com/office/officeart/2005/8/layout/matrix1"/>
    <dgm:cxn modelId="{7ED119D4-B53A-4C29-BCE1-CD973CE6BCF2}" type="presParOf" srcId="{CA4DB511-92D0-40DC-9432-70C760B4C021}" destId="{59E1ACE7-4087-49DE-BFB1-785787767D7A}" srcOrd="5" destOrd="0" presId="urn:microsoft.com/office/officeart/2005/8/layout/matrix1"/>
    <dgm:cxn modelId="{D8AEAE2C-C58E-4A8A-8728-5D50E9341AD4}" type="presParOf" srcId="{CA4DB511-92D0-40DC-9432-70C760B4C021}" destId="{A2FEB811-424B-4D82-A25C-27D55CB964C4}" srcOrd="6" destOrd="0" presId="urn:microsoft.com/office/officeart/2005/8/layout/matrix1"/>
    <dgm:cxn modelId="{7B8B9C6C-A2FB-41A4-918A-A3D875A32D67}" type="presParOf" srcId="{CA4DB511-92D0-40DC-9432-70C760B4C021}" destId="{8A557405-FE77-4395-883A-F403FD8773C0}" srcOrd="7" destOrd="0" presId="urn:microsoft.com/office/officeart/2005/8/layout/matrix1"/>
    <dgm:cxn modelId="{C126FC58-AFB1-48DE-9427-6F2E54EA6B67}" type="presParOf" srcId="{9B72D757-C26E-4F77-9EFD-AEE46061EE4D}" destId="{0FD29AA6-600F-4DF7-888A-0F74B8653D7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000" cy="493713"/>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sz="quarter" idx="1"/>
          </p:nvPr>
        </p:nvSpPr>
        <p:spPr>
          <a:xfrm>
            <a:off x="3819525" y="0"/>
            <a:ext cx="2921000" cy="493713"/>
          </a:xfrm>
          <a:prstGeom prst="rect">
            <a:avLst/>
          </a:prstGeom>
        </p:spPr>
        <p:txBody>
          <a:bodyPr vert="horz" lIns="91440" tIns="45720" rIns="91440" bIns="45720" rtlCol="0"/>
          <a:lstStyle>
            <a:lvl1pPr algn="r">
              <a:defRPr sz="1200"/>
            </a:lvl1pPr>
          </a:lstStyle>
          <a:p>
            <a:fld id="{352FBF08-8A77-4652-AF72-7E7553CFCA31}" type="datetimeFigureOut">
              <a:rPr lang="ru-RU" smtClean="0"/>
              <a:pPr/>
              <a:t>10.11.2020</a:t>
            </a:fld>
            <a:endParaRPr lang="ru-RU"/>
          </a:p>
        </p:txBody>
      </p:sp>
      <p:sp>
        <p:nvSpPr>
          <p:cNvPr id="4" name="Footer Placeholder 3"/>
          <p:cNvSpPr>
            <a:spLocks noGrp="1"/>
          </p:cNvSpPr>
          <p:nvPr>
            <p:ph type="ftr" sz="quarter" idx="2"/>
          </p:nvPr>
        </p:nvSpPr>
        <p:spPr>
          <a:xfrm>
            <a:off x="0" y="9377363"/>
            <a:ext cx="2921000" cy="493712"/>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p:cNvSpPr>
            <a:spLocks noGrp="1"/>
          </p:cNvSpPr>
          <p:nvPr>
            <p:ph type="sldNum" sz="quarter" idx="3"/>
          </p:nvPr>
        </p:nvSpPr>
        <p:spPr>
          <a:xfrm>
            <a:off x="3819525" y="9377363"/>
            <a:ext cx="2921000" cy="493712"/>
          </a:xfrm>
          <a:prstGeom prst="rect">
            <a:avLst/>
          </a:prstGeom>
        </p:spPr>
        <p:txBody>
          <a:bodyPr vert="horz" lIns="91440" tIns="45720" rIns="91440" bIns="45720" rtlCol="0" anchor="b"/>
          <a:lstStyle>
            <a:lvl1pPr algn="r">
              <a:defRPr sz="1200"/>
            </a:lvl1pPr>
          </a:lstStyle>
          <a:p>
            <a:fld id="{13E86D6D-B34F-4216-B26E-A4623581BB2A}" type="slidenum">
              <a:rPr lang="ru-RU" smtClean="0"/>
              <a:pPr/>
              <a:t>‹#›</a:t>
            </a:fld>
            <a:endParaRPr lang="ru-RU"/>
          </a:p>
        </p:txBody>
      </p:sp>
    </p:spTree>
    <p:extLst>
      <p:ext uri="{BB962C8B-B14F-4D97-AF65-F5344CB8AC3E}">
        <p14:creationId xmlns:p14="http://schemas.microsoft.com/office/powerpoint/2010/main" val="1175292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D4708315-E120-4D3C-9E57-DAE8C1E585CB}" type="datetimeFigureOut">
              <a:rPr lang="ru-RU" smtClean="0"/>
              <a:pPr/>
              <a:t>10.11.2020</a:t>
            </a:fld>
            <a:endParaRPr lang="ru-RU"/>
          </a:p>
        </p:txBody>
      </p:sp>
      <p:sp>
        <p:nvSpPr>
          <p:cNvPr id="4" name="Slide Image Placeholder 3"/>
          <p:cNvSpPr>
            <a:spLocks noGrp="1" noRot="1" noChangeAspect="1"/>
          </p:cNvSpPr>
          <p:nvPr>
            <p:ph type="sldImg" idx="2"/>
          </p:nvPr>
        </p:nvSpPr>
        <p:spPr>
          <a:xfrm>
            <a:off x="79375" y="739775"/>
            <a:ext cx="6583363" cy="3703638"/>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49F54D3C-17B2-401F-9B1D-D5DBEB4A60D8}" type="slidenum">
              <a:rPr lang="ru-RU" smtClean="0"/>
              <a:pPr/>
              <a:t>‹#›</a:t>
            </a:fld>
            <a:endParaRPr lang="ru-RU"/>
          </a:p>
        </p:txBody>
      </p:sp>
    </p:spTree>
    <p:extLst>
      <p:ext uri="{BB962C8B-B14F-4D97-AF65-F5344CB8AC3E}">
        <p14:creationId xmlns:p14="http://schemas.microsoft.com/office/powerpoint/2010/main" val="2097475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Slide Number Placeholder 3"/>
          <p:cNvSpPr>
            <a:spLocks noGrp="1"/>
          </p:cNvSpPr>
          <p:nvPr>
            <p:ph type="sldNum" sz="quarter" idx="10"/>
          </p:nvPr>
        </p:nvSpPr>
        <p:spPr/>
        <p:txBody>
          <a:bodyPr/>
          <a:lstStyle/>
          <a:p>
            <a:fld id="{49F54D3C-17B2-401F-9B1D-D5DBEB4A60D8}" type="slidenum">
              <a:rPr lang="ru-RU" smtClean="0"/>
              <a:pPr/>
              <a:t>1</a:t>
            </a:fld>
            <a:endParaRPr lang="ru-RU"/>
          </a:p>
        </p:txBody>
      </p:sp>
    </p:spTree>
    <p:extLst>
      <p:ext uri="{BB962C8B-B14F-4D97-AF65-F5344CB8AC3E}">
        <p14:creationId xmlns:p14="http://schemas.microsoft.com/office/powerpoint/2010/main" val="3119701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smtClean="0"/>
              <a:t>Serviciul publică monografii și manuale în toate domeniile și oferă excelența academică a editării digitale. Toate cărțile sunt disponibile pentru a citi gratuit online. Descărcarea și imprimarea costurilor, precum și publicarea accesului deschis.</a:t>
            </a:r>
            <a:endParaRPr lang="ro-RO" dirty="0"/>
          </a:p>
        </p:txBody>
      </p:sp>
      <p:sp>
        <p:nvSpPr>
          <p:cNvPr id="4" name="Slide Number Placeholder 3"/>
          <p:cNvSpPr>
            <a:spLocks noGrp="1"/>
          </p:cNvSpPr>
          <p:nvPr>
            <p:ph type="sldNum" sz="quarter" idx="10"/>
          </p:nvPr>
        </p:nvSpPr>
        <p:spPr/>
        <p:txBody>
          <a:bodyPr/>
          <a:lstStyle/>
          <a:p>
            <a:fld id="{49F54D3C-17B2-401F-9B1D-D5DBEB4A60D8}" type="slidenum">
              <a:rPr lang="ru-RU" smtClean="0"/>
              <a:pPr/>
              <a:t>35</a:t>
            </a:fld>
            <a:endParaRPr lang="ru-RU"/>
          </a:p>
        </p:txBody>
      </p:sp>
    </p:spTree>
    <p:extLst>
      <p:ext uri="{BB962C8B-B14F-4D97-AF65-F5344CB8AC3E}">
        <p14:creationId xmlns:p14="http://schemas.microsoft.com/office/powerpoint/2010/main" val="3694105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49F54D3C-17B2-401F-9B1D-D5DBEB4A60D8}" type="slidenum">
              <a:rPr lang="ru-RU" smtClean="0"/>
              <a:pPr/>
              <a:t>38</a:t>
            </a:fld>
            <a:endParaRPr lang="ru-RU"/>
          </a:p>
        </p:txBody>
      </p:sp>
    </p:spTree>
    <p:extLst>
      <p:ext uri="{BB962C8B-B14F-4D97-AF65-F5344CB8AC3E}">
        <p14:creationId xmlns:p14="http://schemas.microsoft.com/office/powerpoint/2010/main" val="2889986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smtClean="0"/>
              <a:t>Proiectul </a:t>
            </a:r>
            <a:r>
              <a:rPr lang="ro-RO" dirty="0" err="1" smtClean="0"/>
              <a:t>OpenAIRE</a:t>
            </a:r>
            <a:r>
              <a:rPr lang="ro-RO" dirty="0" smtClean="0"/>
              <a:t>, în avangarda mișcărilor de acces deschis și a datelor deschise în Europa, a fost comandat de CE să susțină politica lor deschisă privind datele deschise, oferind un depozit complet pentru cercetarea finanțată de CE. CERN, partener </a:t>
            </a:r>
            <a:r>
              <a:rPr lang="ro-RO" dirty="0" err="1" smtClean="0"/>
              <a:t>OpenAIRE</a:t>
            </a:r>
            <a:r>
              <a:rPr lang="ro-RO" dirty="0" smtClean="0"/>
              <a:t> și pionier în open </a:t>
            </a:r>
            <a:r>
              <a:rPr lang="ro-RO" dirty="0" err="1" smtClean="0"/>
              <a:t>source</a:t>
            </a:r>
            <a:r>
              <a:rPr lang="ro-RO" dirty="0" smtClean="0"/>
              <a:t>, acces deschis și date deschise, cu condiția ca această capacitate și </a:t>
            </a:r>
            <a:r>
              <a:rPr lang="ro-RO" dirty="0" err="1" smtClean="0"/>
              <a:t>Zenodo</a:t>
            </a:r>
            <a:r>
              <a:rPr lang="ro-RO" dirty="0" smtClean="0"/>
              <a:t> să fie lansată în mai 2013.</a:t>
            </a:r>
            <a:endParaRPr lang="ro-RO" dirty="0"/>
          </a:p>
        </p:txBody>
      </p:sp>
      <p:sp>
        <p:nvSpPr>
          <p:cNvPr id="4" name="Slide Number Placeholder 3"/>
          <p:cNvSpPr>
            <a:spLocks noGrp="1"/>
          </p:cNvSpPr>
          <p:nvPr>
            <p:ph type="sldNum" sz="quarter" idx="10"/>
          </p:nvPr>
        </p:nvSpPr>
        <p:spPr/>
        <p:txBody>
          <a:bodyPr/>
          <a:lstStyle/>
          <a:p>
            <a:fld id="{49F54D3C-17B2-401F-9B1D-D5DBEB4A60D8}" type="slidenum">
              <a:rPr lang="ru-RU" smtClean="0"/>
              <a:pPr/>
              <a:t>41</a:t>
            </a:fld>
            <a:endParaRPr lang="ru-RU"/>
          </a:p>
        </p:txBody>
      </p:sp>
    </p:spTree>
    <p:extLst>
      <p:ext uri="{BB962C8B-B14F-4D97-AF65-F5344CB8AC3E}">
        <p14:creationId xmlns:p14="http://schemas.microsoft.com/office/powerpoint/2010/main" val="154838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49F54D3C-17B2-401F-9B1D-D5DBEB4A60D8}" type="slidenum">
              <a:rPr lang="ru-RU" smtClean="0"/>
              <a:pPr/>
              <a:t>46</a:t>
            </a:fld>
            <a:endParaRPr lang="ru-RU"/>
          </a:p>
        </p:txBody>
      </p:sp>
    </p:spTree>
    <p:extLst>
      <p:ext uri="{BB962C8B-B14F-4D97-AF65-F5344CB8AC3E}">
        <p14:creationId xmlns:p14="http://schemas.microsoft.com/office/powerpoint/2010/main" val="228011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10"/>
          </p:nvPr>
        </p:nvSpPr>
        <p:spPr/>
        <p:txBody>
          <a:bodyPr/>
          <a:lstStyle/>
          <a:p>
            <a:fld id="{882E9286-0A98-4679-85F7-211E6A0C1970}" type="slidenum">
              <a:rPr lang="en-US" smtClean="0"/>
              <a:t>60</a:t>
            </a:fld>
            <a:endParaRPr lang="en-US"/>
          </a:p>
        </p:txBody>
      </p:sp>
    </p:spTree>
    <p:extLst>
      <p:ext uri="{BB962C8B-B14F-4D97-AF65-F5344CB8AC3E}">
        <p14:creationId xmlns:p14="http://schemas.microsoft.com/office/powerpoint/2010/main" val="1112932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10"/>
          </p:nvPr>
        </p:nvSpPr>
        <p:spPr/>
        <p:txBody>
          <a:bodyPr/>
          <a:lstStyle/>
          <a:p>
            <a:fld id="{882E9286-0A98-4679-85F7-211E6A0C1970}" type="slidenum">
              <a:rPr lang="en-US" smtClean="0"/>
              <a:t>62</a:t>
            </a:fld>
            <a:endParaRPr lang="en-US"/>
          </a:p>
        </p:txBody>
      </p:sp>
    </p:spTree>
    <p:extLst>
      <p:ext uri="{BB962C8B-B14F-4D97-AF65-F5344CB8AC3E}">
        <p14:creationId xmlns:p14="http://schemas.microsoft.com/office/powerpoint/2010/main" val="562496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10"/>
          </p:nvPr>
        </p:nvSpPr>
        <p:spPr/>
        <p:txBody>
          <a:bodyPr/>
          <a:lstStyle/>
          <a:p>
            <a:fld id="{882E9286-0A98-4679-85F7-211E6A0C1970}" type="slidenum">
              <a:rPr lang="en-US" smtClean="0"/>
              <a:t>63</a:t>
            </a:fld>
            <a:endParaRPr lang="en-US"/>
          </a:p>
        </p:txBody>
      </p:sp>
    </p:spTree>
    <p:extLst>
      <p:ext uri="{BB962C8B-B14F-4D97-AF65-F5344CB8AC3E}">
        <p14:creationId xmlns:p14="http://schemas.microsoft.com/office/powerpoint/2010/main" val="1411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10"/>
          </p:nvPr>
        </p:nvSpPr>
        <p:spPr/>
        <p:txBody>
          <a:bodyPr/>
          <a:lstStyle/>
          <a:p>
            <a:fld id="{882E9286-0A98-4679-85F7-211E6A0C1970}" type="slidenum">
              <a:rPr lang="en-US" smtClean="0"/>
              <a:t>68</a:t>
            </a:fld>
            <a:endParaRPr lang="en-US"/>
          </a:p>
        </p:txBody>
      </p:sp>
    </p:spTree>
    <p:extLst>
      <p:ext uri="{BB962C8B-B14F-4D97-AF65-F5344CB8AC3E}">
        <p14:creationId xmlns:p14="http://schemas.microsoft.com/office/powerpoint/2010/main" val="150306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10"/>
          </p:nvPr>
        </p:nvSpPr>
        <p:spPr/>
        <p:txBody>
          <a:bodyPr/>
          <a:lstStyle/>
          <a:p>
            <a:fld id="{49F54D3C-17B2-401F-9B1D-D5DBEB4A60D8}" type="slidenum">
              <a:rPr lang="ru-RU" smtClean="0"/>
              <a:pPr/>
              <a:t>70</a:t>
            </a:fld>
            <a:endParaRPr lang="ru-RU"/>
          </a:p>
        </p:txBody>
      </p:sp>
    </p:spTree>
    <p:extLst>
      <p:ext uri="{BB962C8B-B14F-4D97-AF65-F5344CB8AC3E}">
        <p14:creationId xmlns:p14="http://schemas.microsoft.com/office/powerpoint/2010/main" val="1487307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dirty="0" smtClean="0"/>
              <a:t>Viteza progresului în știință a fost întotdeauna dependentă de cât de eficient oamenii de știință pot comunica rezultatele lor colegilor, dar și celor care doresc să pună în aplicare aceste rezultate în noi tehnologii și practici </a:t>
            </a:r>
          </a:p>
          <a:p>
            <a:endParaRPr lang="ro-RO" dirty="0"/>
          </a:p>
        </p:txBody>
      </p:sp>
      <p:sp>
        <p:nvSpPr>
          <p:cNvPr id="4" name="Slide Number Placeholder 3"/>
          <p:cNvSpPr>
            <a:spLocks noGrp="1"/>
          </p:cNvSpPr>
          <p:nvPr>
            <p:ph type="sldNum" sz="quarter" idx="10"/>
          </p:nvPr>
        </p:nvSpPr>
        <p:spPr/>
        <p:txBody>
          <a:bodyPr/>
          <a:lstStyle/>
          <a:p>
            <a:fld id="{49F54D3C-17B2-401F-9B1D-D5DBEB4A60D8}" type="slidenum">
              <a:rPr lang="ru-RU" smtClean="0"/>
              <a:pPr/>
              <a:t>9</a:t>
            </a:fld>
            <a:endParaRPr lang="ru-RU"/>
          </a:p>
        </p:txBody>
      </p:sp>
    </p:spTree>
    <p:extLst>
      <p:ext uri="{BB962C8B-B14F-4D97-AF65-F5344CB8AC3E}">
        <p14:creationId xmlns:p14="http://schemas.microsoft.com/office/powerpoint/2010/main" val="49598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dirty="0" smtClean="0"/>
              <a:t>În prezent, asistăm la o schimbare importantă a ceea ce numim știință, din punctul de vedere al organizării, efectuării, evaluării, utilizării și diseminării rezultatelor cercetării. Această schimbare, reflectată de termenul „Știința Deschisă”, este determinată de dezvoltarea noilor tehnologii, creșterea rolului social al cercetării științifice, de contextul instituțional și politic actual.</a:t>
            </a:r>
          </a:p>
          <a:p>
            <a:pPr marL="0" marR="0" indent="0" algn="l" defTabSz="914400" rtl="0" eaLnBrk="1" fontAlgn="auto" latinLnBrk="0" hangingPunct="1">
              <a:lnSpc>
                <a:spcPct val="100000"/>
              </a:lnSpc>
              <a:spcBef>
                <a:spcPts val="0"/>
              </a:spcBef>
              <a:spcAft>
                <a:spcPts val="0"/>
              </a:spcAft>
              <a:buClrTx/>
              <a:buSzTx/>
              <a:buFontTx/>
              <a:buNone/>
              <a:tabLst/>
              <a:defRPr/>
            </a:pPr>
            <a:r>
              <a:rPr lang="ro-RO" dirty="0" smtClean="0"/>
              <a:t>CE definește Știința Deschisă drept „modalitate de realizare, diseminare, implementare și transformare a cercetărilor științifice prin instrumente digitale, rețele și mass-media”.</a:t>
            </a:r>
            <a:endParaRPr lang="ro-RO" dirty="0"/>
          </a:p>
        </p:txBody>
      </p:sp>
      <p:sp>
        <p:nvSpPr>
          <p:cNvPr id="4" name="Slide Number Placeholder 3"/>
          <p:cNvSpPr>
            <a:spLocks noGrp="1"/>
          </p:cNvSpPr>
          <p:nvPr>
            <p:ph type="sldNum" sz="quarter" idx="10"/>
          </p:nvPr>
        </p:nvSpPr>
        <p:spPr/>
        <p:txBody>
          <a:bodyPr/>
          <a:lstStyle/>
          <a:p>
            <a:fld id="{49F54D3C-17B2-401F-9B1D-D5DBEB4A60D8}" type="slidenum">
              <a:rPr lang="ru-RU" smtClean="0"/>
              <a:pPr/>
              <a:t>10</a:t>
            </a:fld>
            <a:endParaRPr lang="ru-RU"/>
          </a:p>
        </p:txBody>
      </p:sp>
    </p:spTree>
    <p:extLst>
      <p:ext uri="{BB962C8B-B14F-4D97-AF65-F5344CB8AC3E}">
        <p14:creationId xmlns:p14="http://schemas.microsoft.com/office/powerpoint/2010/main" val="1275325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"Open Science" nu </a:t>
            </a:r>
            <a:r>
              <a:rPr lang="en-GB" dirty="0" err="1" smtClean="0"/>
              <a:t>este</a:t>
            </a:r>
            <a:r>
              <a:rPr lang="en-GB" dirty="0" smtClean="0"/>
              <a:t> un concept </a:t>
            </a:r>
            <a:r>
              <a:rPr lang="en-GB" dirty="0" err="1" smtClean="0"/>
              <a:t>nou</a:t>
            </a:r>
            <a:r>
              <a:rPr lang="en-GB" dirty="0" smtClean="0"/>
              <a:t> </a:t>
            </a:r>
            <a:r>
              <a:rPr lang="en-GB" dirty="0" err="1" smtClean="0"/>
              <a:t>în</a:t>
            </a:r>
            <a:r>
              <a:rPr lang="en-GB" dirty="0" smtClean="0"/>
              <a:t> sine, </a:t>
            </a:r>
            <a:r>
              <a:rPr lang="en-GB" dirty="0" err="1" smtClean="0"/>
              <a:t>deși</a:t>
            </a:r>
            <a:r>
              <a:rPr lang="en-GB" dirty="0" smtClean="0"/>
              <a:t> </a:t>
            </a:r>
            <a:r>
              <a:rPr lang="en-GB" dirty="0" err="1" smtClean="0"/>
              <a:t>acordul</a:t>
            </a:r>
            <a:r>
              <a:rPr lang="en-GB" dirty="0" smtClean="0"/>
              <a:t> </a:t>
            </a:r>
            <a:r>
              <a:rPr lang="en-GB" dirty="0" err="1" smtClean="0"/>
              <a:t>asupra</a:t>
            </a:r>
            <a:r>
              <a:rPr lang="en-GB" dirty="0" smtClean="0"/>
              <a:t> </a:t>
            </a:r>
            <a:r>
              <a:rPr lang="en-GB" dirty="0" err="1" smtClean="0"/>
              <a:t>acestui</a:t>
            </a:r>
            <a:r>
              <a:rPr lang="en-GB" dirty="0" smtClean="0"/>
              <a:t> </a:t>
            </a:r>
            <a:r>
              <a:rPr lang="en-GB" dirty="0" err="1" smtClean="0"/>
              <a:t>termen</a:t>
            </a:r>
            <a:r>
              <a:rPr lang="en-GB" dirty="0" smtClean="0"/>
              <a:t> </a:t>
            </a:r>
            <a:r>
              <a:rPr lang="en-GB" dirty="0" err="1" smtClean="0"/>
              <a:t>și</a:t>
            </a:r>
            <a:r>
              <a:rPr lang="en-GB" dirty="0" smtClean="0"/>
              <a:t> </a:t>
            </a:r>
            <a:r>
              <a:rPr lang="en-GB" dirty="0" err="1" smtClean="0"/>
              <a:t>utilizarea</a:t>
            </a:r>
            <a:r>
              <a:rPr lang="en-GB" dirty="0" smtClean="0"/>
              <a:t> </a:t>
            </a:r>
            <a:r>
              <a:rPr lang="en-GB" dirty="0" err="1" smtClean="0"/>
              <a:t>pe</a:t>
            </a:r>
            <a:r>
              <a:rPr lang="en-GB" dirty="0" smtClean="0"/>
              <a:t> </a:t>
            </a:r>
            <a:r>
              <a:rPr lang="en-GB" dirty="0" err="1" smtClean="0"/>
              <a:t>scară</a:t>
            </a:r>
            <a:r>
              <a:rPr lang="en-GB" dirty="0" smtClean="0"/>
              <a:t> </a:t>
            </a:r>
            <a:r>
              <a:rPr lang="en-GB" dirty="0" err="1" smtClean="0"/>
              <a:t>largă</a:t>
            </a:r>
            <a:r>
              <a:rPr lang="en-GB" dirty="0" smtClean="0"/>
              <a:t> a </a:t>
            </a:r>
            <a:r>
              <a:rPr lang="en-GB" dirty="0" err="1" smtClean="0"/>
              <a:t>acestuia</a:t>
            </a:r>
            <a:r>
              <a:rPr lang="en-GB" dirty="0" smtClean="0"/>
              <a:t> </a:t>
            </a:r>
            <a:r>
              <a:rPr lang="en-GB" dirty="0" err="1" smtClean="0"/>
              <a:t>este</a:t>
            </a:r>
            <a:r>
              <a:rPr lang="en-GB" dirty="0" smtClean="0"/>
              <a:t> </a:t>
            </a:r>
            <a:r>
              <a:rPr lang="en-GB" dirty="0" err="1" smtClean="0"/>
              <a:t>relativ</a:t>
            </a:r>
            <a:r>
              <a:rPr lang="en-GB" dirty="0" smtClean="0"/>
              <a:t> recent. </a:t>
            </a:r>
            <a:r>
              <a:rPr lang="en-GB" dirty="0" err="1" smtClean="0"/>
              <a:t>Mulți</a:t>
            </a:r>
            <a:r>
              <a:rPr lang="en-GB" dirty="0" smtClean="0"/>
              <a:t> </a:t>
            </a:r>
            <a:r>
              <a:rPr lang="en-GB" dirty="0" err="1" smtClean="0"/>
              <a:t>alți</a:t>
            </a:r>
            <a:r>
              <a:rPr lang="en-GB" dirty="0" smtClean="0"/>
              <a:t> </a:t>
            </a:r>
            <a:r>
              <a:rPr lang="en-GB" dirty="0" err="1" smtClean="0"/>
              <a:t>termeni</a:t>
            </a:r>
            <a:r>
              <a:rPr lang="en-GB" dirty="0" smtClean="0"/>
              <a:t> au </a:t>
            </a:r>
            <a:r>
              <a:rPr lang="en-GB" dirty="0" err="1" smtClean="0"/>
              <a:t>fost</a:t>
            </a:r>
            <a:r>
              <a:rPr lang="en-GB" dirty="0" smtClean="0"/>
              <a:t> </a:t>
            </a:r>
            <a:r>
              <a:rPr lang="en-GB" dirty="0" err="1" smtClean="0"/>
              <a:t>utilizați</a:t>
            </a:r>
            <a:r>
              <a:rPr lang="en-GB" dirty="0" smtClean="0"/>
              <a:t> </a:t>
            </a:r>
            <a:r>
              <a:rPr lang="en-GB" dirty="0" err="1" smtClean="0"/>
              <a:t>și</a:t>
            </a:r>
            <a:r>
              <a:rPr lang="en-GB" dirty="0" smtClean="0"/>
              <a:t> </a:t>
            </a:r>
            <a:r>
              <a:rPr lang="en-GB" dirty="0" err="1" smtClean="0"/>
              <a:t>sunt</a:t>
            </a:r>
            <a:r>
              <a:rPr lang="en-GB" dirty="0" smtClean="0"/>
              <a:t> </a:t>
            </a:r>
            <a:r>
              <a:rPr lang="en-GB" dirty="0" err="1" smtClean="0"/>
              <a:t>încă</a:t>
            </a:r>
            <a:r>
              <a:rPr lang="en-GB" dirty="0" smtClean="0"/>
              <a:t> </a:t>
            </a:r>
            <a:r>
              <a:rPr lang="en-GB" dirty="0" err="1" smtClean="0"/>
              <a:t>utilizați</a:t>
            </a:r>
            <a:r>
              <a:rPr lang="en-GB" dirty="0" smtClean="0"/>
              <a:t> </a:t>
            </a:r>
            <a:r>
              <a:rPr lang="en-GB" dirty="0" err="1" smtClean="0"/>
              <a:t>pentru</a:t>
            </a:r>
            <a:r>
              <a:rPr lang="en-GB" dirty="0" smtClean="0"/>
              <a:t> a se </a:t>
            </a:r>
            <a:r>
              <a:rPr lang="en-GB" dirty="0" err="1" smtClean="0"/>
              <a:t>referi</a:t>
            </a:r>
            <a:r>
              <a:rPr lang="en-GB" dirty="0" smtClean="0"/>
              <a:t> la </a:t>
            </a:r>
            <a:r>
              <a:rPr lang="en-GB" dirty="0" err="1" smtClean="0"/>
              <a:t>transformarea</a:t>
            </a:r>
            <a:r>
              <a:rPr lang="en-GB" dirty="0" smtClean="0"/>
              <a:t> </a:t>
            </a:r>
            <a:r>
              <a:rPr lang="en-GB" dirty="0" err="1" smtClean="0"/>
              <a:t>practicii</a:t>
            </a:r>
            <a:r>
              <a:rPr lang="en-GB" dirty="0" smtClean="0"/>
              <a:t> </a:t>
            </a:r>
            <a:r>
              <a:rPr lang="en-GB" dirty="0" err="1" smtClean="0"/>
              <a:t>științifice</a:t>
            </a:r>
            <a:r>
              <a:rPr lang="en-GB" dirty="0" smtClean="0"/>
              <a:t> (Science 2.0, e-Science, etc.). Dar </a:t>
            </a:r>
            <a:r>
              <a:rPr lang="en-GB" dirty="0" err="1" smtClean="0"/>
              <a:t>termenul</a:t>
            </a:r>
            <a:r>
              <a:rPr lang="en-GB" dirty="0" smtClean="0"/>
              <a:t> "</a:t>
            </a:r>
            <a:r>
              <a:rPr lang="en-GB" dirty="0" err="1" smtClean="0"/>
              <a:t>știință</a:t>
            </a:r>
            <a:r>
              <a:rPr lang="en-GB" dirty="0" smtClean="0"/>
              <a:t> </a:t>
            </a:r>
            <a:r>
              <a:rPr lang="en-GB" dirty="0" err="1" smtClean="0"/>
              <a:t>deschisă</a:t>
            </a:r>
            <a:r>
              <a:rPr lang="en-GB" dirty="0" smtClean="0"/>
              <a:t>" a </a:t>
            </a:r>
            <a:r>
              <a:rPr lang="en-GB" dirty="0" err="1" smtClean="0"/>
              <a:t>fost</a:t>
            </a:r>
            <a:r>
              <a:rPr lang="en-GB" dirty="0" smtClean="0"/>
              <a:t> </a:t>
            </a:r>
            <a:r>
              <a:rPr lang="en-GB" dirty="0" err="1" smtClean="0"/>
              <a:t>preferat</a:t>
            </a:r>
            <a:r>
              <a:rPr lang="en-GB" dirty="0" smtClean="0"/>
              <a:t> de </a:t>
            </a:r>
            <a:r>
              <a:rPr lang="en-GB" dirty="0" err="1" smtClean="0"/>
              <a:t>părțile</a:t>
            </a:r>
            <a:r>
              <a:rPr lang="en-GB" dirty="0" smtClean="0"/>
              <a:t> </a:t>
            </a:r>
            <a:r>
              <a:rPr lang="en-GB" dirty="0" err="1" smtClean="0"/>
              <a:t>interesate</a:t>
            </a:r>
            <a:r>
              <a:rPr lang="en-GB" dirty="0" smtClean="0"/>
              <a:t>, </a:t>
            </a:r>
            <a:r>
              <a:rPr lang="en-GB" dirty="0" err="1" smtClean="0"/>
              <a:t>așa</a:t>
            </a:r>
            <a:r>
              <a:rPr lang="en-GB" dirty="0" smtClean="0"/>
              <a:t> cum </a:t>
            </a:r>
            <a:r>
              <a:rPr lang="en-GB" dirty="0" err="1" smtClean="0"/>
              <a:t>sa</a:t>
            </a:r>
            <a:r>
              <a:rPr lang="en-GB" dirty="0" smtClean="0"/>
              <a:t> </a:t>
            </a:r>
            <a:r>
              <a:rPr lang="en-GB" dirty="0" err="1" smtClean="0"/>
              <a:t>afirmat</a:t>
            </a:r>
            <a:r>
              <a:rPr lang="en-GB" dirty="0" smtClean="0"/>
              <a:t> </a:t>
            </a:r>
            <a:r>
              <a:rPr lang="en-GB" dirty="0" err="1" smtClean="0"/>
              <a:t>în</a:t>
            </a:r>
            <a:r>
              <a:rPr lang="en-GB" dirty="0" smtClean="0"/>
              <a:t> </a:t>
            </a:r>
            <a:r>
              <a:rPr lang="en-GB" dirty="0" err="1" smtClean="0"/>
              <a:t>raportul</a:t>
            </a:r>
            <a:r>
              <a:rPr lang="en-GB" dirty="0" smtClean="0"/>
              <a:t> </a:t>
            </a:r>
            <a:r>
              <a:rPr lang="en-GB" dirty="0" err="1" smtClean="0"/>
              <a:t>consulului</a:t>
            </a:r>
            <a:r>
              <a:rPr lang="en-GB" dirty="0" smtClean="0"/>
              <a:t> public al </a:t>
            </a:r>
            <a:r>
              <a:rPr lang="en-GB" dirty="0" err="1" smtClean="0"/>
              <a:t>Comisiei</a:t>
            </a:r>
            <a:r>
              <a:rPr lang="en-GB" dirty="0" smtClean="0"/>
              <a:t> </a:t>
            </a:r>
            <a:r>
              <a:rPr lang="en-GB" dirty="0" err="1" smtClean="0"/>
              <a:t>Europene</a:t>
            </a:r>
            <a:r>
              <a:rPr lang="en-GB" dirty="0" smtClean="0"/>
              <a:t> din 2014 </a:t>
            </a:r>
            <a:r>
              <a:rPr lang="en-GB" dirty="0" err="1" smtClean="0"/>
              <a:t>privind</a:t>
            </a:r>
            <a:r>
              <a:rPr lang="en-GB" dirty="0" smtClean="0"/>
              <a:t> "</a:t>
            </a:r>
            <a:r>
              <a:rPr lang="en-GB" dirty="0" err="1" smtClean="0"/>
              <a:t>Știința</a:t>
            </a:r>
            <a:r>
              <a:rPr lang="en-GB" dirty="0" smtClean="0"/>
              <a:t> 2.0: </a:t>
            </a:r>
            <a:r>
              <a:rPr lang="en-GB" dirty="0" err="1" smtClean="0"/>
              <a:t>Știința</a:t>
            </a:r>
            <a:r>
              <a:rPr lang="en-GB" dirty="0" smtClean="0"/>
              <a:t> </a:t>
            </a:r>
            <a:r>
              <a:rPr lang="en-GB" dirty="0" err="1" smtClean="0"/>
              <a:t>în</a:t>
            </a:r>
            <a:r>
              <a:rPr lang="en-GB" dirty="0" smtClean="0"/>
              <a:t> </a:t>
            </a:r>
            <a:r>
              <a:rPr lang="en-GB" dirty="0" err="1" smtClean="0"/>
              <a:t>tranziție</a:t>
            </a:r>
            <a:r>
              <a:rPr lang="en-GB" dirty="0" smtClean="0"/>
              <a:t>" (</a:t>
            </a:r>
            <a:r>
              <a:rPr lang="en-GB" dirty="0" err="1" smtClean="0"/>
              <a:t>Comisia</a:t>
            </a:r>
            <a:r>
              <a:rPr lang="en-GB" dirty="0" smtClean="0"/>
              <a:t> </a:t>
            </a:r>
            <a:r>
              <a:rPr lang="en-GB" dirty="0" err="1" smtClean="0"/>
              <a:t>Europeană</a:t>
            </a:r>
            <a:r>
              <a:rPr lang="en-GB" dirty="0" smtClean="0"/>
              <a:t>, 2015).</a:t>
            </a:r>
            <a:r>
              <a:rPr lang="ro-RO" dirty="0" smtClean="0"/>
              <a:t> https://www.fosteropenscience.eu/content/what-open-science-introduction</a:t>
            </a:r>
            <a:endParaRPr lang="en-GB" dirty="0"/>
          </a:p>
        </p:txBody>
      </p:sp>
      <p:sp>
        <p:nvSpPr>
          <p:cNvPr id="4" name="Slide Number Placeholder 3"/>
          <p:cNvSpPr>
            <a:spLocks noGrp="1"/>
          </p:cNvSpPr>
          <p:nvPr>
            <p:ph type="sldNum" sz="quarter" idx="10"/>
          </p:nvPr>
        </p:nvSpPr>
        <p:spPr/>
        <p:txBody>
          <a:bodyPr/>
          <a:lstStyle/>
          <a:p>
            <a:fld id="{49F54D3C-17B2-401F-9B1D-D5DBEB4A60D8}" type="slidenum">
              <a:rPr lang="ru-RU" smtClean="0"/>
              <a:pPr/>
              <a:t>11</a:t>
            </a:fld>
            <a:endParaRPr lang="ru-RU"/>
          </a:p>
        </p:txBody>
      </p:sp>
    </p:spTree>
    <p:extLst>
      <p:ext uri="{BB962C8B-B14F-4D97-AF65-F5344CB8AC3E}">
        <p14:creationId xmlns:p14="http://schemas.microsoft.com/office/powerpoint/2010/main" val="2783167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sz="1200" i="1" kern="1200" dirty="0" smtClean="0">
                <a:solidFill>
                  <a:schemeClr val="tx1"/>
                </a:solidFill>
                <a:effectLst/>
                <a:latin typeface="+mn-lt"/>
                <a:ea typeface="+mn-ea"/>
                <a:cs typeface="+mn-cs"/>
              </a:rPr>
              <a:t>Deschiderea</a:t>
            </a:r>
            <a:r>
              <a:rPr lang="ro-RO" sz="1200" kern="1200" dirty="0" smtClean="0">
                <a:solidFill>
                  <a:schemeClr val="tx1"/>
                </a:solidFill>
                <a:effectLst/>
                <a:latin typeface="+mn-lt"/>
                <a:ea typeface="+mn-ea"/>
                <a:cs typeface="+mn-cs"/>
              </a:rPr>
              <a:t>, căci de la această dimensiune se revendică termenul </a:t>
            </a:r>
            <a:r>
              <a:rPr lang="ro-RO" sz="1200" i="1" kern="1200" dirty="0" smtClean="0">
                <a:solidFill>
                  <a:schemeClr val="tx1"/>
                </a:solidFill>
                <a:effectLst/>
                <a:latin typeface="+mn-lt"/>
                <a:ea typeface="+mn-ea"/>
                <a:cs typeface="+mn-cs"/>
              </a:rPr>
              <a:t>Știința Deschisă</a:t>
            </a:r>
            <a:r>
              <a:rPr lang="ro-RO" sz="1200" kern="1200" dirty="0" smtClean="0">
                <a:solidFill>
                  <a:schemeClr val="tx1"/>
                </a:solidFill>
                <a:effectLst/>
                <a:latin typeface="+mn-lt"/>
                <a:ea typeface="+mn-ea"/>
                <a:cs typeface="+mn-cs"/>
              </a:rPr>
              <a:t>, este considerată unul dintre cele mai importante concepte ale postmodernității. </a:t>
            </a:r>
            <a:r>
              <a:rPr lang="ro-RO" sz="1200" i="1" kern="1200" dirty="0" smtClean="0">
                <a:solidFill>
                  <a:schemeClr val="tx1"/>
                </a:solidFill>
                <a:effectLst/>
                <a:latin typeface="+mn-lt"/>
                <a:ea typeface="+mn-ea"/>
                <a:cs typeface="+mn-cs"/>
              </a:rPr>
              <a:t>Deschis</a:t>
            </a:r>
            <a:r>
              <a:rPr lang="ro-RO" sz="1200" kern="1200" dirty="0" smtClean="0">
                <a:solidFill>
                  <a:schemeClr val="tx1"/>
                </a:solidFill>
                <a:effectLst/>
                <a:latin typeface="+mn-lt"/>
                <a:ea typeface="+mn-ea"/>
                <a:cs typeface="+mn-cs"/>
              </a:rPr>
              <a:t> înseamnă că oricine poate accesa, utiliza, modifica și împărtăși liber în orice scop (sub rezerva, cel mult, cerințelor care păstrează originea și deschiderea). La ora actuală, metaforic vorbind, totul devine de uz public, larg: se deschid arhivele secretizate, se deschid ușile laboratoarelor, se deschid drumurile către alte planete… În publicațiile din revistele științifice, în mass-media și în social media se discută cu tot mai mare interes sintagme precum </a:t>
            </a:r>
            <a:r>
              <a:rPr lang="ro-RO" sz="1200" i="1" kern="1200" dirty="0" smtClean="0">
                <a:solidFill>
                  <a:schemeClr val="tx1"/>
                </a:solidFill>
                <a:effectLst/>
                <a:latin typeface="+mn-lt"/>
                <a:ea typeface="+mn-ea"/>
                <a:cs typeface="+mn-cs"/>
              </a:rPr>
              <a:t>stat deschis, dialog deschis, buget deschis, parlament deschis, metodologii deschise</a:t>
            </a:r>
            <a:r>
              <a:rPr lang="ro-RO" sz="1200" kern="1200" dirty="0" smtClean="0">
                <a:solidFill>
                  <a:schemeClr val="tx1"/>
                </a:solidFill>
                <a:effectLst/>
                <a:latin typeface="+mn-lt"/>
                <a:ea typeface="+mn-ea"/>
                <a:cs typeface="+mn-cs"/>
              </a:rPr>
              <a:t>, nemaivorbind de </a:t>
            </a:r>
            <a:r>
              <a:rPr lang="ro-RO" sz="1200" i="1" kern="1200" dirty="0" smtClean="0">
                <a:solidFill>
                  <a:schemeClr val="tx1"/>
                </a:solidFill>
                <a:effectLst/>
                <a:latin typeface="+mn-lt"/>
                <a:ea typeface="+mn-ea"/>
                <a:cs typeface="+mn-cs"/>
              </a:rPr>
              <a:t>acces deschis, știință deschisă</a:t>
            </a:r>
            <a:r>
              <a:rPr lang="ro-RO" sz="1200" kern="1200" dirty="0" smtClean="0">
                <a:solidFill>
                  <a:schemeClr val="tx1"/>
                </a:solidFill>
                <a:effectLst/>
                <a:latin typeface="+mn-lt"/>
                <a:ea typeface="+mn-ea"/>
                <a:cs typeface="+mn-cs"/>
              </a:rPr>
              <a:t> sau </a:t>
            </a:r>
            <a:r>
              <a:rPr lang="ro-RO" sz="1200" i="1" kern="1200" dirty="0" smtClean="0">
                <a:solidFill>
                  <a:schemeClr val="tx1"/>
                </a:solidFill>
                <a:effectLst/>
                <a:latin typeface="+mn-lt"/>
                <a:ea typeface="+mn-ea"/>
                <a:cs typeface="+mn-cs"/>
              </a:rPr>
              <a:t>date deschise</a:t>
            </a:r>
            <a:r>
              <a:rPr lang="ro-RO" sz="1200" kern="1200" dirty="0" smtClean="0">
                <a:solidFill>
                  <a:schemeClr val="tx1"/>
                </a:solidFill>
                <a:effectLst/>
                <a:latin typeface="+mn-lt"/>
                <a:ea typeface="+mn-ea"/>
                <a:cs typeface="+mn-cs"/>
              </a:rPr>
              <a:t>. Și lista nu se încheie aici, întâlnindu-se tot mai frecvent: </a:t>
            </a:r>
            <a:r>
              <a:rPr lang="ro-RO" sz="1200" i="1" kern="1200" dirty="0" smtClean="0">
                <a:solidFill>
                  <a:schemeClr val="tx1"/>
                </a:solidFill>
                <a:effectLst/>
                <a:latin typeface="+mn-lt"/>
                <a:ea typeface="+mn-ea"/>
                <a:cs typeface="+mn-cs"/>
              </a:rPr>
              <a:t>comunicare deschisă, corpusuri deschise, învățământ deschis, registre deschise, inovații deschise, proiectare deschisă, proiecte deschise, </a:t>
            </a:r>
            <a:endParaRPr lang="ro-RO" dirty="0" smtClean="0"/>
          </a:p>
          <a:p>
            <a:r>
              <a:rPr lang="en-GB" dirty="0" err="1" smtClean="0"/>
              <a:t>Unul</a:t>
            </a:r>
            <a:r>
              <a:rPr lang="en-GB" dirty="0" smtClean="0"/>
              <a:t> din </a:t>
            </a:r>
            <a:r>
              <a:rPr lang="en-GB" dirty="0" err="1" smtClean="0"/>
              <a:t>primele</a:t>
            </a:r>
            <a:r>
              <a:rPr lang="en-GB" dirty="0" smtClean="0"/>
              <a:t> </a:t>
            </a:r>
            <a:r>
              <a:rPr lang="en-GB" dirty="0" err="1" smtClean="0"/>
              <a:t>exemple</a:t>
            </a:r>
            <a:r>
              <a:rPr lang="en-GB" dirty="0" smtClean="0"/>
              <a:t> ale </a:t>
            </a:r>
            <a:r>
              <a:rPr lang="en-GB" dirty="0" err="1" smtClean="0"/>
              <a:t>fenomenului</a:t>
            </a:r>
            <a:r>
              <a:rPr lang="en-GB" dirty="0" smtClean="0"/>
              <a:t> </a:t>
            </a:r>
            <a:r>
              <a:rPr lang="en-GB" i="1" dirty="0" smtClean="0">
                <a:effectLst/>
              </a:rPr>
              <a:t>Open Science </a:t>
            </a:r>
            <a:r>
              <a:rPr lang="en-GB" i="1" dirty="0" err="1" smtClean="0">
                <a:effectLst/>
              </a:rPr>
              <a:t>este</a:t>
            </a:r>
            <a:r>
              <a:rPr lang="en-GB" i="1" dirty="0" smtClean="0">
                <a:effectLst/>
              </a:rPr>
              <a:t> The Human Genome Project</a:t>
            </a:r>
            <a:r>
              <a:rPr lang="en-GB" dirty="0" smtClean="0"/>
              <a:t> (</a:t>
            </a:r>
            <a:r>
              <a:rPr lang="en-GB" dirty="0" err="1" smtClean="0"/>
              <a:t>lansat</a:t>
            </a:r>
            <a:r>
              <a:rPr lang="en-GB" dirty="0" smtClean="0"/>
              <a:t> </a:t>
            </a:r>
            <a:r>
              <a:rPr lang="en-GB" dirty="0" err="1" smtClean="0"/>
              <a:t>în</a:t>
            </a:r>
            <a:r>
              <a:rPr lang="en-GB" dirty="0" smtClean="0"/>
              <a:t> 1990). </a:t>
            </a:r>
            <a:r>
              <a:rPr lang="en-GB" dirty="0" err="1" smtClean="0"/>
              <a:t>Deschiderea</a:t>
            </a:r>
            <a:r>
              <a:rPr lang="en-GB" dirty="0" smtClean="0"/>
              <a:t> </a:t>
            </a:r>
            <a:r>
              <a:rPr lang="en-GB" dirty="0" err="1" smtClean="0"/>
              <a:t>oferită</a:t>
            </a:r>
            <a:r>
              <a:rPr lang="en-GB" dirty="0" smtClean="0"/>
              <a:t> de </a:t>
            </a:r>
            <a:r>
              <a:rPr lang="en-GB" dirty="0" err="1" smtClean="0"/>
              <a:t>acesta</a:t>
            </a:r>
            <a:r>
              <a:rPr lang="en-GB" dirty="0" smtClean="0"/>
              <a:t> a </a:t>
            </a:r>
            <a:r>
              <a:rPr lang="en-GB" dirty="0" err="1" smtClean="0"/>
              <a:t>permis</a:t>
            </a:r>
            <a:r>
              <a:rPr lang="en-GB" dirty="0" smtClean="0"/>
              <a:t> </a:t>
            </a:r>
            <a:r>
              <a:rPr lang="en-GB" dirty="0" err="1" smtClean="0"/>
              <a:t>decodificarea</a:t>
            </a:r>
            <a:r>
              <a:rPr lang="en-GB" dirty="0" smtClean="0"/>
              <a:t> </a:t>
            </a:r>
            <a:r>
              <a:rPr lang="en-GB" dirty="0" err="1" smtClean="0"/>
              <a:t>genomului</a:t>
            </a:r>
            <a:r>
              <a:rPr lang="en-GB" dirty="0" smtClean="0"/>
              <a:t> </a:t>
            </a:r>
            <a:r>
              <a:rPr lang="en-GB" dirty="0" err="1" smtClean="0"/>
              <a:t>uman</a:t>
            </a:r>
            <a:r>
              <a:rPr lang="en-GB" dirty="0" smtClean="0"/>
              <a:t> </a:t>
            </a:r>
            <a:r>
              <a:rPr lang="en-GB" dirty="0" err="1" smtClean="0"/>
              <a:t>în</a:t>
            </a:r>
            <a:r>
              <a:rPr lang="en-GB" dirty="0" smtClean="0"/>
              <a:t> </a:t>
            </a:r>
            <a:r>
              <a:rPr lang="en-GB" dirty="0" err="1" smtClean="0"/>
              <a:t>mai</a:t>
            </a:r>
            <a:r>
              <a:rPr lang="en-GB" dirty="0" smtClean="0"/>
              <a:t> </a:t>
            </a:r>
            <a:r>
              <a:rPr lang="en-GB" dirty="0" err="1" smtClean="0"/>
              <a:t>puţin</a:t>
            </a:r>
            <a:r>
              <a:rPr lang="en-GB" dirty="0" smtClean="0"/>
              <a:t> de 15 </a:t>
            </a:r>
            <a:r>
              <a:rPr lang="en-GB" dirty="0" err="1" smtClean="0"/>
              <a:t>ani</a:t>
            </a:r>
            <a:r>
              <a:rPr lang="en-GB" dirty="0" smtClean="0"/>
              <a:t> </a:t>
            </a:r>
            <a:r>
              <a:rPr lang="en-GB" dirty="0" err="1" smtClean="0"/>
              <a:t>şi</a:t>
            </a:r>
            <a:r>
              <a:rPr lang="en-GB" dirty="0" smtClean="0"/>
              <a:t> a </a:t>
            </a:r>
            <a:r>
              <a:rPr lang="en-GB" dirty="0" err="1" smtClean="0"/>
              <a:t>generat</a:t>
            </a:r>
            <a:r>
              <a:rPr lang="en-GB" dirty="0" smtClean="0"/>
              <a:t> un impact economic </a:t>
            </a:r>
            <a:r>
              <a:rPr lang="en-GB" dirty="0" err="1" smtClean="0"/>
              <a:t>semnificativ</a:t>
            </a:r>
            <a:r>
              <a:rPr lang="en-GB" dirty="0" smtClean="0"/>
              <a:t>. De </a:t>
            </a:r>
            <a:r>
              <a:rPr lang="en-GB" dirty="0" err="1" smtClean="0"/>
              <a:t>asemenea</a:t>
            </a:r>
            <a:r>
              <a:rPr lang="en-GB" dirty="0" smtClean="0"/>
              <a:t>, a </a:t>
            </a:r>
            <a:r>
              <a:rPr lang="en-GB" dirty="0" err="1" smtClean="0"/>
              <a:t>dovedit</a:t>
            </a:r>
            <a:r>
              <a:rPr lang="en-GB" dirty="0" smtClean="0"/>
              <a:t> </a:t>
            </a:r>
            <a:r>
              <a:rPr lang="en-GB" dirty="0" err="1" smtClean="0"/>
              <a:t>odată</a:t>
            </a:r>
            <a:r>
              <a:rPr lang="en-GB" dirty="0" smtClean="0"/>
              <a:t> </a:t>
            </a:r>
            <a:r>
              <a:rPr lang="en-GB" dirty="0" err="1" smtClean="0"/>
              <a:t>în</a:t>
            </a:r>
            <a:r>
              <a:rPr lang="en-GB" dirty="0" smtClean="0"/>
              <a:t> plus „</a:t>
            </a:r>
            <a:r>
              <a:rPr lang="en-GB" dirty="0" err="1" smtClean="0"/>
              <a:t>faţa</a:t>
            </a:r>
            <a:r>
              <a:rPr lang="en-GB" dirty="0" smtClean="0"/>
              <a:t> </a:t>
            </a:r>
            <a:r>
              <a:rPr lang="en-GB" dirty="0" err="1" smtClean="0"/>
              <a:t>umană</a:t>
            </a:r>
            <a:r>
              <a:rPr lang="en-GB" dirty="0" smtClean="0"/>
              <a:t> a </a:t>
            </a:r>
            <a:r>
              <a:rPr lang="en-GB" dirty="0" err="1" smtClean="0"/>
              <a:t>ştiinţei</a:t>
            </a:r>
            <a:r>
              <a:rPr lang="en-GB" dirty="0" smtClean="0"/>
              <a:t>“ – </a:t>
            </a:r>
            <a:r>
              <a:rPr lang="en-GB" dirty="0" err="1" smtClean="0"/>
              <a:t>sau</a:t>
            </a:r>
            <a:r>
              <a:rPr lang="en-GB" dirty="0" smtClean="0"/>
              <a:t> </a:t>
            </a:r>
            <a:r>
              <a:rPr lang="en-GB" dirty="0" err="1" smtClean="0"/>
              <a:t>existenţa</a:t>
            </a:r>
            <a:r>
              <a:rPr lang="en-GB" dirty="0" smtClean="0"/>
              <a:t> </a:t>
            </a:r>
            <a:r>
              <a:rPr lang="en-GB" dirty="0" err="1" smtClean="0"/>
              <a:t>unei</a:t>
            </a:r>
            <a:r>
              <a:rPr lang="en-GB" dirty="0" smtClean="0"/>
              <a:t> „</a:t>
            </a:r>
            <a:r>
              <a:rPr lang="en-GB" dirty="0" err="1" smtClean="0"/>
              <a:t>ştiinţe</a:t>
            </a:r>
            <a:r>
              <a:rPr lang="en-GB" dirty="0" smtClean="0"/>
              <a:t> </a:t>
            </a:r>
            <a:r>
              <a:rPr lang="en-GB" dirty="0" err="1" smtClean="0"/>
              <a:t>mai</a:t>
            </a:r>
            <a:r>
              <a:rPr lang="en-GB" dirty="0" smtClean="0"/>
              <a:t> </a:t>
            </a:r>
            <a:r>
              <a:rPr lang="en-GB" dirty="0" err="1" smtClean="0"/>
              <a:t>bune</a:t>
            </a:r>
            <a:r>
              <a:rPr lang="en-GB" dirty="0" smtClean="0"/>
              <a:t>“.</a:t>
            </a:r>
            <a:r>
              <a:rPr lang="ro-RO" dirty="0" smtClean="0"/>
              <a:t> (http://www.marketwatch.ro/articol/15510/Open_science_un_fenomen_pregatit_sa_schimbe_realitatea_cercetarii/) </a:t>
            </a:r>
            <a:endParaRPr lang="en-US" dirty="0"/>
          </a:p>
        </p:txBody>
      </p:sp>
      <p:sp>
        <p:nvSpPr>
          <p:cNvPr id="4" name="Slide Number Placeholder 3"/>
          <p:cNvSpPr>
            <a:spLocks noGrp="1"/>
          </p:cNvSpPr>
          <p:nvPr>
            <p:ph type="sldNum" sz="quarter" idx="10"/>
          </p:nvPr>
        </p:nvSpPr>
        <p:spPr/>
        <p:txBody>
          <a:bodyPr/>
          <a:lstStyle/>
          <a:p>
            <a:fld id="{9274B3F2-7219-4391-837A-9DC9D85A5ACC}" type="slidenum">
              <a:rPr lang="en-US" smtClean="0"/>
              <a:pPr/>
              <a:t>12</a:t>
            </a:fld>
            <a:endParaRPr lang="en-US"/>
          </a:p>
        </p:txBody>
      </p:sp>
    </p:spTree>
    <p:extLst>
      <p:ext uri="{BB962C8B-B14F-4D97-AF65-F5344CB8AC3E}">
        <p14:creationId xmlns:p14="http://schemas.microsoft.com/office/powerpoint/2010/main" val="178129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49F54D3C-17B2-401F-9B1D-D5DBEB4A60D8}" type="slidenum">
              <a:rPr lang="ru-RU" smtClean="0"/>
              <a:pPr/>
              <a:t>15</a:t>
            </a:fld>
            <a:endParaRPr lang="ru-RU"/>
          </a:p>
        </p:txBody>
      </p:sp>
    </p:spTree>
    <p:extLst>
      <p:ext uri="{BB962C8B-B14F-4D97-AF65-F5344CB8AC3E}">
        <p14:creationId xmlns:p14="http://schemas.microsoft.com/office/powerpoint/2010/main" val="2232976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smtClean="0"/>
              <a:t>ROAD este un serviciu oferit de Centrul Internațional ISSN cu sprijinul sectorului de comunicare și informare al UNESCO. ROAD numără de astăzi 65.751 de înregistrări, în timp ce rețeaua ISSN conține mai mult de 5.113.877 milioane înregistrări.</a:t>
            </a:r>
            <a:endParaRPr lang="ro-RO" dirty="0"/>
          </a:p>
        </p:txBody>
      </p:sp>
      <p:sp>
        <p:nvSpPr>
          <p:cNvPr id="4" name="Slide Number Placeholder 3"/>
          <p:cNvSpPr>
            <a:spLocks noGrp="1"/>
          </p:cNvSpPr>
          <p:nvPr>
            <p:ph type="sldNum" sz="quarter" idx="10"/>
          </p:nvPr>
        </p:nvSpPr>
        <p:spPr/>
        <p:txBody>
          <a:bodyPr/>
          <a:lstStyle/>
          <a:p>
            <a:fld id="{49F54D3C-17B2-401F-9B1D-D5DBEB4A60D8}" type="slidenum">
              <a:rPr lang="ru-RU" smtClean="0"/>
              <a:pPr/>
              <a:t>25</a:t>
            </a:fld>
            <a:endParaRPr lang="ru-RU"/>
          </a:p>
        </p:txBody>
      </p:sp>
    </p:spTree>
    <p:extLst>
      <p:ext uri="{BB962C8B-B14F-4D97-AF65-F5344CB8AC3E}">
        <p14:creationId xmlns:p14="http://schemas.microsoft.com/office/powerpoint/2010/main" val="1428106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fld id="{49F54D3C-17B2-401F-9B1D-D5DBEB4A60D8}" type="slidenum">
              <a:rPr lang="ru-RU" smtClean="0"/>
              <a:pPr/>
              <a:t>26</a:t>
            </a:fld>
            <a:endParaRPr lang="ru-RU"/>
          </a:p>
        </p:txBody>
      </p:sp>
    </p:spTree>
    <p:extLst>
      <p:ext uri="{BB962C8B-B14F-4D97-AF65-F5344CB8AC3E}">
        <p14:creationId xmlns:p14="http://schemas.microsoft.com/office/powerpoint/2010/main" val="1935184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a:p>
        </p:txBody>
      </p:sp>
      <p:sp>
        <p:nvSpPr>
          <p:cNvPr id="4" name="Slide Number Placeholder 3"/>
          <p:cNvSpPr>
            <a:spLocks noGrp="1"/>
          </p:cNvSpPr>
          <p:nvPr>
            <p:ph type="sldNum" sz="quarter" idx="10"/>
          </p:nvPr>
        </p:nvSpPr>
        <p:spPr/>
        <p:txBody>
          <a:bodyPr/>
          <a:lstStyle/>
          <a:p>
            <a:fld id="{882E9286-0A98-4679-85F7-211E6A0C1970}" type="slidenum">
              <a:rPr lang="en-US" smtClean="0"/>
              <a:t>31</a:t>
            </a:fld>
            <a:endParaRPr lang="en-US"/>
          </a:p>
        </p:txBody>
      </p:sp>
    </p:spTree>
    <p:extLst>
      <p:ext uri="{BB962C8B-B14F-4D97-AF65-F5344CB8AC3E}">
        <p14:creationId xmlns:p14="http://schemas.microsoft.com/office/powerpoint/2010/main" val="273841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11.11.2014</a:t>
            </a:r>
            <a:endParaRPr lang="en-US"/>
          </a:p>
        </p:txBody>
      </p:sp>
      <p:sp>
        <p:nvSpPr>
          <p:cNvPr id="5" name="Footer Placeholder 4"/>
          <p:cNvSpPr>
            <a:spLocks noGrp="1"/>
          </p:cNvSpPr>
          <p:nvPr>
            <p:ph type="ftr" sz="quarter" idx="11"/>
          </p:nvPr>
        </p:nvSpPr>
        <p:spPr/>
        <p:txBody>
          <a:bodyPr/>
          <a:lstStyle/>
          <a:p>
            <a:r>
              <a:rPr lang="vi-VN" smtClean="0"/>
              <a:t>18 decembrie 2013, Chişinău</a:t>
            </a:r>
            <a:endParaRPr lang="en-US"/>
          </a:p>
        </p:txBody>
      </p:sp>
      <p:sp>
        <p:nvSpPr>
          <p:cNvPr id="6" name="Slide Number Placeholder 5"/>
          <p:cNvSpPr>
            <a:spLocks noGrp="1"/>
          </p:cNvSpPr>
          <p:nvPr>
            <p:ph type="sldNum" sz="quarter" idx="12"/>
          </p:nvPr>
        </p:nvSpPr>
        <p:spPr/>
        <p:txBody>
          <a:bodyPr/>
          <a:lstStyle/>
          <a:p>
            <a:fld id="{84EFE8E0-2BE3-46A1-88AE-F7A53F014DCD}" type="slidenum">
              <a:rPr lang="en-US" smtClean="0"/>
              <a:pPr/>
              <a:t>‹#›</a:t>
            </a:fld>
            <a:endParaRPr lang="en-US"/>
          </a:p>
        </p:txBody>
      </p:sp>
    </p:spTree>
    <p:extLst>
      <p:ext uri="{BB962C8B-B14F-4D97-AF65-F5344CB8AC3E}">
        <p14:creationId xmlns:p14="http://schemas.microsoft.com/office/powerpoint/2010/main" val="1657698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11.11.2014</a:t>
            </a:r>
            <a:endParaRPr lang="en-US"/>
          </a:p>
        </p:txBody>
      </p:sp>
      <p:sp>
        <p:nvSpPr>
          <p:cNvPr id="5" name="Footer Placeholder 4"/>
          <p:cNvSpPr>
            <a:spLocks noGrp="1"/>
          </p:cNvSpPr>
          <p:nvPr>
            <p:ph type="ftr" sz="quarter" idx="11"/>
          </p:nvPr>
        </p:nvSpPr>
        <p:spPr/>
        <p:txBody>
          <a:bodyPr/>
          <a:lstStyle/>
          <a:p>
            <a:r>
              <a:rPr lang="vi-VN" smtClean="0"/>
              <a:t>18 decembrie 2013, Chişinău</a:t>
            </a:r>
            <a:endParaRPr lang="en-US"/>
          </a:p>
        </p:txBody>
      </p:sp>
      <p:sp>
        <p:nvSpPr>
          <p:cNvPr id="6" name="Slide Number Placeholder 5"/>
          <p:cNvSpPr>
            <a:spLocks noGrp="1"/>
          </p:cNvSpPr>
          <p:nvPr>
            <p:ph type="sldNum" sz="quarter" idx="12"/>
          </p:nvPr>
        </p:nvSpPr>
        <p:spPr/>
        <p:txBody>
          <a:bodyPr/>
          <a:lstStyle/>
          <a:p>
            <a:fld id="{84EFE8E0-2BE3-46A1-88AE-F7A53F014DCD}" type="slidenum">
              <a:rPr lang="en-US" smtClean="0"/>
              <a:pPr/>
              <a:t>‹#›</a:t>
            </a:fld>
            <a:endParaRPr lang="en-US"/>
          </a:p>
        </p:txBody>
      </p:sp>
    </p:spTree>
    <p:extLst>
      <p:ext uri="{BB962C8B-B14F-4D97-AF65-F5344CB8AC3E}">
        <p14:creationId xmlns:p14="http://schemas.microsoft.com/office/powerpoint/2010/main" val="1240252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11.11.2014</a:t>
            </a:r>
            <a:endParaRPr lang="en-US"/>
          </a:p>
        </p:txBody>
      </p:sp>
      <p:sp>
        <p:nvSpPr>
          <p:cNvPr id="5" name="Footer Placeholder 4"/>
          <p:cNvSpPr>
            <a:spLocks noGrp="1"/>
          </p:cNvSpPr>
          <p:nvPr>
            <p:ph type="ftr" sz="quarter" idx="11"/>
          </p:nvPr>
        </p:nvSpPr>
        <p:spPr/>
        <p:txBody>
          <a:bodyPr/>
          <a:lstStyle/>
          <a:p>
            <a:r>
              <a:rPr lang="vi-VN" smtClean="0"/>
              <a:t>18 decembrie 2013, Chişinău</a:t>
            </a:r>
            <a:endParaRPr lang="en-US"/>
          </a:p>
        </p:txBody>
      </p:sp>
      <p:sp>
        <p:nvSpPr>
          <p:cNvPr id="6" name="Slide Number Placeholder 5"/>
          <p:cNvSpPr>
            <a:spLocks noGrp="1"/>
          </p:cNvSpPr>
          <p:nvPr>
            <p:ph type="sldNum" sz="quarter" idx="12"/>
          </p:nvPr>
        </p:nvSpPr>
        <p:spPr/>
        <p:txBody>
          <a:bodyPr/>
          <a:lstStyle/>
          <a:p>
            <a:fld id="{84EFE8E0-2BE3-46A1-88AE-F7A53F014DCD}" type="slidenum">
              <a:rPr lang="en-US" smtClean="0"/>
              <a:pPr/>
              <a:t>‹#›</a:t>
            </a:fld>
            <a:endParaRPr lang="en-US"/>
          </a:p>
        </p:txBody>
      </p:sp>
    </p:spTree>
    <p:extLst>
      <p:ext uri="{BB962C8B-B14F-4D97-AF65-F5344CB8AC3E}">
        <p14:creationId xmlns:p14="http://schemas.microsoft.com/office/powerpoint/2010/main" val="226726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11.11.2014</a:t>
            </a:r>
            <a:endParaRPr lang="en-US"/>
          </a:p>
        </p:txBody>
      </p:sp>
      <p:sp>
        <p:nvSpPr>
          <p:cNvPr id="5" name="Footer Placeholder 4"/>
          <p:cNvSpPr>
            <a:spLocks noGrp="1"/>
          </p:cNvSpPr>
          <p:nvPr>
            <p:ph type="ftr" sz="quarter" idx="11"/>
          </p:nvPr>
        </p:nvSpPr>
        <p:spPr/>
        <p:txBody>
          <a:bodyPr/>
          <a:lstStyle/>
          <a:p>
            <a:r>
              <a:rPr lang="vi-VN" smtClean="0"/>
              <a:t>18 decembrie 2013, Chişinău</a:t>
            </a:r>
            <a:endParaRPr lang="en-US"/>
          </a:p>
        </p:txBody>
      </p:sp>
      <p:sp>
        <p:nvSpPr>
          <p:cNvPr id="6" name="Slide Number Placeholder 5"/>
          <p:cNvSpPr>
            <a:spLocks noGrp="1"/>
          </p:cNvSpPr>
          <p:nvPr>
            <p:ph type="sldNum" sz="quarter" idx="12"/>
          </p:nvPr>
        </p:nvSpPr>
        <p:spPr/>
        <p:txBody>
          <a:bodyPr/>
          <a:lstStyle/>
          <a:p>
            <a:fld id="{84EFE8E0-2BE3-46A1-88AE-F7A53F014DCD}" type="slidenum">
              <a:rPr lang="en-US" smtClean="0"/>
              <a:pPr/>
              <a:t>‹#›</a:t>
            </a:fld>
            <a:endParaRPr lang="en-US"/>
          </a:p>
        </p:txBody>
      </p:sp>
    </p:spTree>
    <p:extLst>
      <p:ext uri="{BB962C8B-B14F-4D97-AF65-F5344CB8AC3E}">
        <p14:creationId xmlns:p14="http://schemas.microsoft.com/office/powerpoint/2010/main" val="404019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11.11.2014</a:t>
            </a:r>
            <a:endParaRPr lang="en-US"/>
          </a:p>
        </p:txBody>
      </p:sp>
      <p:sp>
        <p:nvSpPr>
          <p:cNvPr id="5" name="Footer Placeholder 4"/>
          <p:cNvSpPr>
            <a:spLocks noGrp="1"/>
          </p:cNvSpPr>
          <p:nvPr>
            <p:ph type="ftr" sz="quarter" idx="11"/>
          </p:nvPr>
        </p:nvSpPr>
        <p:spPr/>
        <p:txBody>
          <a:bodyPr/>
          <a:lstStyle/>
          <a:p>
            <a:r>
              <a:rPr lang="vi-VN" smtClean="0"/>
              <a:t>18 decembrie 2013, Chişinău</a:t>
            </a:r>
            <a:endParaRPr lang="en-US"/>
          </a:p>
        </p:txBody>
      </p:sp>
      <p:sp>
        <p:nvSpPr>
          <p:cNvPr id="6" name="Slide Number Placeholder 5"/>
          <p:cNvSpPr>
            <a:spLocks noGrp="1"/>
          </p:cNvSpPr>
          <p:nvPr>
            <p:ph type="sldNum" sz="quarter" idx="12"/>
          </p:nvPr>
        </p:nvSpPr>
        <p:spPr/>
        <p:txBody>
          <a:bodyPr/>
          <a:lstStyle/>
          <a:p>
            <a:fld id="{84EFE8E0-2BE3-46A1-88AE-F7A53F014DCD}" type="slidenum">
              <a:rPr lang="en-US" smtClean="0"/>
              <a:pPr/>
              <a:t>‹#›</a:t>
            </a:fld>
            <a:endParaRPr lang="en-US"/>
          </a:p>
        </p:txBody>
      </p:sp>
    </p:spTree>
    <p:extLst>
      <p:ext uri="{BB962C8B-B14F-4D97-AF65-F5344CB8AC3E}">
        <p14:creationId xmlns:p14="http://schemas.microsoft.com/office/powerpoint/2010/main" val="2840672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11.11.2014</a:t>
            </a:r>
            <a:endParaRPr lang="en-US"/>
          </a:p>
        </p:txBody>
      </p:sp>
      <p:sp>
        <p:nvSpPr>
          <p:cNvPr id="6" name="Footer Placeholder 5"/>
          <p:cNvSpPr>
            <a:spLocks noGrp="1"/>
          </p:cNvSpPr>
          <p:nvPr>
            <p:ph type="ftr" sz="quarter" idx="11"/>
          </p:nvPr>
        </p:nvSpPr>
        <p:spPr/>
        <p:txBody>
          <a:bodyPr/>
          <a:lstStyle/>
          <a:p>
            <a:r>
              <a:rPr lang="vi-VN" smtClean="0"/>
              <a:t>18 decembrie 2013, Chişinău</a:t>
            </a:r>
            <a:endParaRPr lang="en-US"/>
          </a:p>
        </p:txBody>
      </p:sp>
      <p:sp>
        <p:nvSpPr>
          <p:cNvPr id="7" name="Slide Number Placeholder 6"/>
          <p:cNvSpPr>
            <a:spLocks noGrp="1"/>
          </p:cNvSpPr>
          <p:nvPr>
            <p:ph type="sldNum" sz="quarter" idx="12"/>
          </p:nvPr>
        </p:nvSpPr>
        <p:spPr/>
        <p:txBody>
          <a:bodyPr/>
          <a:lstStyle/>
          <a:p>
            <a:fld id="{84EFE8E0-2BE3-46A1-88AE-F7A53F014DCD}" type="slidenum">
              <a:rPr lang="en-US" smtClean="0"/>
              <a:pPr/>
              <a:t>‹#›</a:t>
            </a:fld>
            <a:endParaRPr lang="en-US"/>
          </a:p>
        </p:txBody>
      </p:sp>
    </p:spTree>
    <p:extLst>
      <p:ext uri="{BB962C8B-B14F-4D97-AF65-F5344CB8AC3E}">
        <p14:creationId xmlns:p14="http://schemas.microsoft.com/office/powerpoint/2010/main" val="116210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11.11.2014</a:t>
            </a:r>
            <a:endParaRPr lang="en-US"/>
          </a:p>
        </p:txBody>
      </p:sp>
      <p:sp>
        <p:nvSpPr>
          <p:cNvPr id="8" name="Footer Placeholder 7"/>
          <p:cNvSpPr>
            <a:spLocks noGrp="1"/>
          </p:cNvSpPr>
          <p:nvPr>
            <p:ph type="ftr" sz="quarter" idx="11"/>
          </p:nvPr>
        </p:nvSpPr>
        <p:spPr/>
        <p:txBody>
          <a:bodyPr/>
          <a:lstStyle/>
          <a:p>
            <a:r>
              <a:rPr lang="vi-VN" smtClean="0"/>
              <a:t>18 decembrie 2013, Chişinău</a:t>
            </a:r>
            <a:endParaRPr lang="en-US"/>
          </a:p>
        </p:txBody>
      </p:sp>
      <p:sp>
        <p:nvSpPr>
          <p:cNvPr id="9" name="Slide Number Placeholder 8"/>
          <p:cNvSpPr>
            <a:spLocks noGrp="1"/>
          </p:cNvSpPr>
          <p:nvPr>
            <p:ph type="sldNum" sz="quarter" idx="12"/>
          </p:nvPr>
        </p:nvSpPr>
        <p:spPr/>
        <p:txBody>
          <a:bodyPr/>
          <a:lstStyle/>
          <a:p>
            <a:fld id="{84EFE8E0-2BE3-46A1-88AE-F7A53F014DCD}" type="slidenum">
              <a:rPr lang="en-US" smtClean="0"/>
              <a:pPr/>
              <a:t>‹#›</a:t>
            </a:fld>
            <a:endParaRPr lang="en-US"/>
          </a:p>
        </p:txBody>
      </p:sp>
    </p:spTree>
    <p:extLst>
      <p:ext uri="{BB962C8B-B14F-4D97-AF65-F5344CB8AC3E}">
        <p14:creationId xmlns:p14="http://schemas.microsoft.com/office/powerpoint/2010/main" val="400172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11.11.2014</a:t>
            </a:r>
            <a:endParaRPr lang="en-US"/>
          </a:p>
        </p:txBody>
      </p:sp>
      <p:sp>
        <p:nvSpPr>
          <p:cNvPr id="4" name="Footer Placeholder 3"/>
          <p:cNvSpPr>
            <a:spLocks noGrp="1"/>
          </p:cNvSpPr>
          <p:nvPr>
            <p:ph type="ftr" sz="quarter" idx="11"/>
          </p:nvPr>
        </p:nvSpPr>
        <p:spPr/>
        <p:txBody>
          <a:bodyPr/>
          <a:lstStyle/>
          <a:p>
            <a:r>
              <a:rPr lang="vi-VN" smtClean="0"/>
              <a:t>18 decembrie 2013, Chişinău</a:t>
            </a:r>
            <a:endParaRPr lang="en-US"/>
          </a:p>
        </p:txBody>
      </p:sp>
      <p:sp>
        <p:nvSpPr>
          <p:cNvPr id="5" name="Slide Number Placeholder 4"/>
          <p:cNvSpPr>
            <a:spLocks noGrp="1"/>
          </p:cNvSpPr>
          <p:nvPr>
            <p:ph type="sldNum" sz="quarter" idx="12"/>
          </p:nvPr>
        </p:nvSpPr>
        <p:spPr/>
        <p:txBody>
          <a:bodyPr/>
          <a:lstStyle/>
          <a:p>
            <a:fld id="{84EFE8E0-2BE3-46A1-88AE-F7A53F014DCD}" type="slidenum">
              <a:rPr lang="en-US" smtClean="0"/>
              <a:pPr/>
              <a:t>‹#›</a:t>
            </a:fld>
            <a:endParaRPr lang="en-US"/>
          </a:p>
        </p:txBody>
      </p:sp>
    </p:spTree>
    <p:extLst>
      <p:ext uri="{BB962C8B-B14F-4D97-AF65-F5344CB8AC3E}">
        <p14:creationId xmlns:p14="http://schemas.microsoft.com/office/powerpoint/2010/main" val="184573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11.11.2014</a:t>
            </a:r>
            <a:endParaRPr lang="en-US"/>
          </a:p>
        </p:txBody>
      </p:sp>
      <p:sp>
        <p:nvSpPr>
          <p:cNvPr id="3" name="Footer Placeholder 2"/>
          <p:cNvSpPr>
            <a:spLocks noGrp="1"/>
          </p:cNvSpPr>
          <p:nvPr>
            <p:ph type="ftr" sz="quarter" idx="11"/>
          </p:nvPr>
        </p:nvSpPr>
        <p:spPr/>
        <p:txBody>
          <a:bodyPr/>
          <a:lstStyle/>
          <a:p>
            <a:r>
              <a:rPr lang="vi-VN" smtClean="0"/>
              <a:t>18 decembrie 2013, Chişinău</a:t>
            </a:r>
            <a:endParaRPr lang="en-US"/>
          </a:p>
        </p:txBody>
      </p:sp>
      <p:sp>
        <p:nvSpPr>
          <p:cNvPr id="4" name="Slide Number Placeholder 3"/>
          <p:cNvSpPr>
            <a:spLocks noGrp="1"/>
          </p:cNvSpPr>
          <p:nvPr>
            <p:ph type="sldNum" sz="quarter" idx="12"/>
          </p:nvPr>
        </p:nvSpPr>
        <p:spPr/>
        <p:txBody>
          <a:bodyPr/>
          <a:lstStyle/>
          <a:p>
            <a:fld id="{84EFE8E0-2BE3-46A1-88AE-F7A53F014DCD}" type="slidenum">
              <a:rPr lang="en-US" smtClean="0"/>
              <a:pPr/>
              <a:t>‹#›</a:t>
            </a:fld>
            <a:endParaRPr lang="en-US"/>
          </a:p>
        </p:txBody>
      </p:sp>
      <p:sp>
        <p:nvSpPr>
          <p:cNvPr id="5" name="Rectangle 4"/>
          <p:cNvSpPr/>
          <p:nvPr userDrawn="1"/>
        </p:nvSpPr>
        <p:spPr>
          <a:xfrm>
            <a:off x="12401958" y="10886"/>
            <a:ext cx="1853340"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600" dirty="0" smtClean="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Tree>
    <p:extLst>
      <p:ext uri="{BB962C8B-B14F-4D97-AF65-F5344CB8AC3E}">
        <p14:creationId xmlns:p14="http://schemas.microsoft.com/office/powerpoint/2010/main" val="126377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11.11.2014</a:t>
            </a:r>
            <a:endParaRPr lang="en-US"/>
          </a:p>
        </p:txBody>
      </p:sp>
      <p:sp>
        <p:nvSpPr>
          <p:cNvPr id="6" name="Footer Placeholder 5"/>
          <p:cNvSpPr>
            <a:spLocks noGrp="1"/>
          </p:cNvSpPr>
          <p:nvPr>
            <p:ph type="ftr" sz="quarter" idx="11"/>
          </p:nvPr>
        </p:nvSpPr>
        <p:spPr/>
        <p:txBody>
          <a:bodyPr/>
          <a:lstStyle/>
          <a:p>
            <a:r>
              <a:rPr lang="vi-VN" smtClean="0"/>
              <a:t>18 decembrie 2013, Chişinău</a:t>
            </a:r>
            <a:endParaRPr lang="en-US"/>
          </a:p>
        </p:txBody>
      </p:sp>
      <p:sp>
        <p:nvSpPr>
          <p:cNvPr id="7" name="Slide Number Placeholder 6"/>
          <p:cNvSpPr>
            <a:spLocks noGrp="1"/>
          </p:cNvSpPr>
          <p:nvPr>
            <p:ph type="sldNum" sz="quarter" idx="12"/>
          </p:nvPr>
        </p:nvSpPr>
        <p:spPr/>
        <p:txBody>
          <a:bodyPr/>
          <a:lstStyle/>
          <a:p>
            <a:fld id="{84EFE8E0-2BE3-46A1-88AE-F7A53F014DCD}" type="slidenum">
              <a:rPr lang="en-US" smtClean="0"/>
              <a:pPr/>
              <a:t>‹#›</a:t>
            </a:fld>
            <a:endParaRPr lang="en-US"/>
          </a:p>
        </p:txBody>
      </p:sp>
    </p:spTree>
    <p:extLst>
      <p:ext uri="{BB962C8B-B14F-4D97-AF65-F5344CB8AC3E}">
        <p14:creationId xmlns:p14="http://schemas.microsoft.com/office/powerpoint/2010/main" val="38096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11.11.2014</a:t>
            </a:r>
            <a:endParaRPr lang="en-US"/>
          </a:p>
        </p:txBody>
      </p:sp>
      <p:sp>
        <p:nvSpPr>
          <p:cNvPr id="6" name="Footer Placeholder 5"/>
          <p:cNvSpPr>
            <a:spLocks noGrp="1"/>
          </p:cNvSpPr>
          <p:nvPr>
            <p:ph type="ftr" sz="quarter" idx="11"/>
          </p:nvPr>
        </p:nvSpPr>
        <p:spPr/>
        <p:txBody>
          <a:bodyPr/>
          <a:lstStyle/>
          <a:p>
            <a:r>
              <a:rPr lang="vi-VN" smtClean="0"/>
              <a:t>18 decembrie 2013, Chişinău</a:t>
            </a:r>
            <a:endParaRPr lang="en-US"/>
          </a:p>
        </p:txBody>
      </p:sp>
      <p:sp>
        <p:nvSpPr>
          <p:cNvPr id="7" name="Slide Number Placeholder 6"/>
          <p:cNvSpPr>
            <a:spLocks noGrp="1"/>
          </p:cNvSpPr>
          <p:nvPr>
            <p:ph type="sldNum" sz="quarter" idx="12"/>
          </p:nvPr>
        </p:nvSpPr>
        <p:spPr/>
        <p:txBody>
          <a:bodyPr/>
          <a:lstStyle/>
          <a:p>
            <a:fld id="{84EFE8E0-2BE3-46A1-88AE-F7A53F014DCD}" type="slidenum">
              <a:rPr lang="en-US" smtClean="0"/>
              <a:pPr/>
              <a:t>‹#›</a:t>
            </a:fld>
            <a:endParaRPr lang="en-US"/>
          </a:p>
        </p:txBody>
      </p:sp>
    </p:spTree>
    <p:extLst>
      <p:ext uri="{BB962C8B-B14F-4D97-AF65-F5344CB8AC3E}">
        <p14:creationId xmlns:p14="http://schemas.microsoft.com/office/powerpoint/2010/main" val="3374393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11.11.2014</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smtClean="0"/>
              <a:t>18 decembrie 2013, Chişinău</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FE8E0-2BE3-46A1-88AE-F7A53F014DCD}" type="slidenum">
              <a:rPr lang="en-US" smtClean="0"/>
              <a:pPr/>
              <a:t>‹#›</a:t>
            </a:fld>
            <a:endParaRPr lang="en-US"/>
          </a:p>
        </p:txBody>
      </p:sp>
    </p:spTree>
    <p:extLst>
      <p:ext uri="{BB962C8B-B14F-4D97-AF65-F5344CB8AC3E}">
        <p14:creationId xmlns:p14="http://schemas.microsoft.com/office/powerpoint/2010/main" val="2228467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meetup.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ec.europa.eu/digital-single-market/en/open-science"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www.fosteropenscience.eu/"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red.prodidactica.md/" TargetMode="Externa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www.shutterstock.com/"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doi.org/10.1002/asi.23286" TargetMode="External"/><Relationship Id="rId5" Type="http://schemas.openxmlformats.org/officeDocument/2006/relationships/hyperlink" Target="https://doi.org/10.3390/publications7010018" TargetMode="Externa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www.stm-assoc.org/2018_10_04_STM_Report_2018.pdf" TargetMode="Externa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jamk.fi/en/Research-and-Development/open-science-and-research-in-jamkavoin-tiede-ja-tutkimus/"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road.issn.org/"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portal.issn.org/advancedsearch" TargetMode="Externa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hyperlink" Target="https://doaj.org/" TargetMode="External"/><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fishki.net/2292557-chitaty-ili-ne-chitaty.html"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doabooks.org/" TargetMode="External"/><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hyperlink" Target="http://ojs.hasdeu.md/index.php/bibliopolis" TargetMode="Externa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hyperlink" Target="http://roar.eprints.org/" TargetMode="Externa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v2.sherpa.ac.uk/opendoa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zenodo.org/"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doi.org/10.5281/zenodo.1468417"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doi.org/10.5281/zenodo.3632391"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doi.org/10.5281/zenodo.3661868"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dspace.usm.md:8080/xmlui/"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hyperlink" Target="http://moldlis.bnrm.md/" TargetMode="External"/><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geediting.com/world-reading-habits-2018/"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cyberleninka.ru/" TargetMode="External"/><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ibn.idsi.md/" TargetMode="Externa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weforum.org/agenda/2018/05/chart-of-the-day-where-europeans-read-the-most-and-least/"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repositories.webometrics.info/en/node/33"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idsi.md/ibn-a-urcat-in-clasamentul-international-webometrics-al-repozitoriilor-pozitia-23-din-211" TargetMode="External"/><Relationship Id="rId5" Type="http://schemas.openxmlformats.org/officeDocument/2006/relationships/image" Target="../media/image91.pn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red.prodidactica.md/"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red.prodidactica.md/resurse-red/red-national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red.prodidactica.md/resurse-red/red-internationale/"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ctice.gov.md/manuale-scolare/"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ctice.gov.md/resurse/educatia-digitala/" TargetMode="External"/><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manuale.edu.ro/" TargetMode="External"/><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hyperlink" Target="https://www.shutterstock.com/" TargetMode="External"/><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statistica.gov.md/pageview.php?l=ro&amp;idc=350&amp;id=4161"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mailto:tsurcannelly@gmail.com"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hyperlink" Target="https://statistica.gov.md/pageview.php?l=ro&amp;idc=350&amp;id=4446"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blogs.nature.com/naturejobs/files/2013/01/154062807_science-communication_-iStockphoto_Thinkstock.jp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www.thinkstockphotos.com/"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rot="5400000">
            <a:off x="-1406455" y="3428206"/>
            <a:ext cx="6858000" cy="1588"/>
          </a:xfrm>
          <a:prstGeom prst="line">
            <a:avLst/>
          </a:prstGeom>
          <a:noFill/>
          <a:ln w="76200" cap="flat" cmpd="sng" algn="ctr">
            <a:gradFill flip="none" rotWithShape="1">
              <a:gsLst>
                <a:gs pos="0">
                  <a:srgbClr val="3C7BC7">
                    <a:alpha val="0"/>
                  </a:srgbClr>
                </a:gs>
                <a:gs pos="50000">
                  <a:srgbClr val="3C7BC7"/>
                </a:gs>
                <a:gs pos="99000">
                  <a:srgbClr val="3C7BC7">
                    <a:alpha val="0"/>
                  </a:srgbClr>
                </a:gs>
              </a:gsLst>
              <a:lin ang="0" scaled="1"/>
              <a:tileRect/>
            </a:gradFill>
            <a:prstDash val="solid"/>
          </a:ln>
          <a:effectLst/>
        </p:spPr>
      </p:cxnSp>
      <p:cxnSp>
        <p:nvCxnSpPr>
          <p:cNvPr id="4" name="Straight Connector 3"/>
          <p:cNvCxnSpPr/>
          <p:nvPr/>
        </p:nvCxnSpPr>
        <p:spPr>
          <a:xfrm rot="5400000">
            <a:off x="1478633" y="3428206"/>
            <a:ext cx="6858000" cy="1588"/>
          </a:xfrm>
          <a:prstGeom prst="line">
            <a:avLst/>
          </a:prstGeom>
          <a:noFill/>
          <a:ln w="76200" cap="flat" cmpd="sng" algn="ctr">
            <a:gradFill flip="none" rotWithShape="1">
              <a:gsLst>
                <a:gs pos="0">
                  <a:srgbClr val="9BC348">
                    <a:alpha val="0"/>
                  </a:srgbClr>
                </a:gs>
                <a:gs pos="50000">
                  <a:srgbClr val="9BC348"/>
                </a:gs>
                <a:gs pos="99000">
                  <a:srgbClr val="9BC348">
                    <a:alpha val="0"/>
                  </a:srgbClr>
                </a:gs>
              </a:gsLst>
              <a:lin ang="0" scaled="1"/>
              <a:tileRect/>
            </a:gradFill>
            <a:prstDash val="solid"/>
          </a:ln>
          <a:effectLst/>
        </p:spPr>
      </p:cxnSp>
      <p:cxnSp>
        <p:nvCxnSpPr>
          <p:cNvPr id="6" name="Straight Connector 5"/>
          <p:cNvCxnSpPr/>
          <p:nvPr/>
        </p:nvCxnSpPr>
        <p:spPr>
          <a:xfrm rot="5400000">
            <a:off x="4365309" y="3428206"/>
            <a:ext cx="6858000" cy="1588"/>
          </a:xfrm>
          <a:prstGeom prst="line">
            <a:avLst/>
          </a:prstGeom>
          <a:noFill/>
          <a:ln w="76200" cap="flat" cmpd="sng" algn="ctr">
            <a:gradFill flip="none" rotWithShape="1">
              <a:gsLst>
                <a:gs pos="0">
                  <a:srgbClr val="36B1D2">
                    <a:alpha val="0"/>
                  </a:srgbClr>
                </a:gs>
                <a:gs pos="50000">
                  <a:srgbClr val="36B1D2"/>
                </a:gs>
                <a:gs pos="99000">
                  <a:srgbClr val="36B1D2">
                    <a:alpha val="0"/>
                  </a:srgbClr>
                </a:gs>
              </a:gsLst>
              <a:lin ang="0" scaled="1"/>
              <a:tileRect/>
            </a:gradFill>
            <a:prstDash val="solid"/>
          </a:ln>
          <a:effectLst/>
        </p:spPr>
      </p:cxnSp>
      <p:sp>
        <p:nvSpPr>
          <p:cNvPr id="10" name="Rectangle 9"/>
          <p:cNvSpPr/>
          <p:nvPr/>
        </p:nvSpPr>
        <p:spPr>
          <a:xfrm>
            <a:off x="1643064" y="1171575"/>
            <a:ext cx="10015536" cy="1670911"/>
          </a:xfrm>
          <a:prstGeom prst="rect">
            <a:avLst/>
          </a:prstGeom>
          <a:gradFill rotWithShape="1">
            <a:gsLst>
              <a:gs pos="0">
                <a:srgbClr val="9BBB59">
                  <a:shade val="51000"/>
                  <a:satMod val="130000"/>
                </a:srgbClr>
              </a:gs>
              <a:gs pos="100000">
                <a:srgbClr val="9BC348"/>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a:r>
              <a:rPr lang="it-IT" sz="3200" b="1" dirty="0"/>
              <a:t>Lectura </a:t>
            </a:r>
            <a:r>
              <a:rPr lang="ro-RO" sz="3200" b="1" dirty="0" smtClean="0"/>
              <a:t>î</a:t>
            </a:r>
            <a:r>
              <a:rPr lang="it-IT" sz="3200" b="1" dirty="0" smtClean="0"/>
              <a:t>n </a:t>
            </a:r>
            <a:r>
              <a:rPr lang="it-IT" sz="3200" b="1" dirty="0"/>
              <a:t>contextul </a:t>
            </a:r>
            <a:r>
              <a:rPr lang="it-IT" sz="3200" b="1" dirty="0" smtClean="0"/>
              <a:t>Mi</a:t>
            </a:r>
            <a:r>
              <a:rPr lang="ro-RO" sz="3200" b="1" dirty="0" smtClean="0"/>
              <a:t>ș</a:t>
            </a:r>
            <a:r>
              <a:rPr lang="it-IT" sz="3200" b="1" dirty="0" smtClean="0"/>
              <a:t>c</a:t>
            </a:r>
            <a:r>
              <a:rPr lang="ro-RO" sz="3200" b="1" dirty="0" smtClean="0"/>
              <a:t>ă</a:t>
            </a:r>
            <a:r>
              <a:rPr lang="it-IT" sz="3200" b="1" dirty="0" smtClean="0"/>
              <a:t>rii </a:t>
            </a:r>
            <a:r>
              <a:rPr lang="ro-RO" sz="3200" b="1" dirty="0" smtClean="0"/>
              <a:t>Ș</a:t>
            </a:r>
            <a:r>
              <a:rPr lang="it-IT" sz="3200" b="1" dirty="0" smtClean="0"/>
              <a:t>tiin</a:t>
            </a:r>
            <a:r>
              <a:rPr lang="ro-RO" sz="3200" b="1" dirty="0" smtClean="0"/>
              <a:t>ț</a:t>
            </a:r>
            <a:r>
              <a:rPr lang="it-IT" sz="3200" b="1" dirty="0" smtClean="0"/>
              <a:t>a Deschis</a:t>
            </a:r>
            <a:r>
              <a:rPr lang="ro-RO" sz="3200" b="1" dirty="0" smtClean="0"/>
              <a:t>ă</a:t>
            </a:r>
            <a:endParaRPr lang="it-IT" sz="3200" b="1" dirty="0"/>
          </a:p>
        </p:txBody>
      </p:sp>
      <p:sp>
        <p:nvSpPr>
          <p:cNvPr id="11" name="Rectangle 10"/>
          <p:cNvSpPr/>
          <p:nvPr/>
        </p:nvSpPr>
        <p:spPr>
          <a:xfrm>
            <a:off x="4557713" y="5033043"/>
            <a:ext cx="7274655" cy="830997"/>
          </a:xfrm>
          <a:prstGeom prst="rect">
            <a:avLst/>
          </a:prstGeom>
        </p:spPr>
        <p:txBody>
          <a:bodyPr wrap="square">
            <a:spAutoFit/>
          </a:bodyPr>
          <a:lstStyle/>
          <a:p>
            <a:pPr algn="r">
              <a:defRPr/>
            </a:pPr>
            <a:r>
              <a:rPr lang="ro-RO" sz="2400" b="1" dirty="0" smtClean="0"/>
              <a:t>Nelly Ţurcan, dr. </a:t>
            </a:r>
            <a:r>
              <a:rPr lang="ro-RO" sz="2400" b="1" dirty="0" err="1" smtClean="0"/>
              <a:t>hab</a:t>
            </a:r>
            <a:r>
              <a:rPr lang="ro-RO" sz="2400" b="1" dirty="0" smtClean="0"/>
              <a:t>., prof. univ.,</a:t>
            </a:r>
          </a:p>
          <a:p>
            <a:pPr algn="r">
              <a:defRPr/>
            </a:pPr>
            <a:r>
              <a:rPr lang="ro-RO" sz="2400" b="1" dirty="0" smtClean="0"/>
              <a:t>Universitatea de Stat din  Moldova</a:t>
            </a:r>
            <a:r>
              <a:rPr lang="en-US" sz="2400" b="1" dirty="0" smtClean="0"/>
              <a:t> </a:t>
            </a:r>
            <a:endParaRPr lang="ro-RO" sz="2400" b="1" dirty="0" smtClean="0"/>
          </a:p>
        </p:txBody>
      </p:sp>
      <p:sp>
        <p:nvSpPr>
          <p:cNvPr id="13" name="Rectangle 12"/>
          <p:cNvSpPr/>
          <p:nvPr/>
        </p:nvSpPr>
        <p:spPr>
          <a:xfrm>
            <a:off x="452663" y="6036961"/>
            <a:ext cx="4753224" cy="369332"/>
          </a:xfrm>
          <a:prstGeom prst="rect">
            <a:avLst/>
          </a:prstGeom>
        </p:spPr>
        <p:txBody>
          <a:bodyPr wrap="none">
            <a:spAutoFit/>
          </a:bodyPr>
          <a:lstStyle/>
          <a:p>
            <a:r>
              <a:rPr lang="ro-RO" b="1" i="1" dirty="0" smtClean="0"/>
              <a:t>10 noiembrie 2020, </a:t>
            </a:r>
            <a:r>
              <a:rPr lang="ro-RO" b="1" i="1" dirty="0"/>
              <a:t>L</a:t>
            </a:r>
            <a:r>
              <a:rPr lang="ro-RO" b="1" i="1" dirty="0" smtClean="0"/>
              <a:t>ecție publică online, ZOOM</a:t>
            </a:r>
            <a:endParaRPr lang="ru-RU" dirty="0"/>
          </a:p>
        </p:txBody>
      </p:sp>
      <p:sp>
        <p:nvSpPr>
          <p:cNvPr id="16" name="Slide Number Placeholder 15"/>
          <p:cNvSpPr>
            <a:spLocks noGrp="1"/>
          </p:cNvSpPr>
          <p:nvPr>
            <p:ph type="sldNum" sz="quarter" idx="12"/>
          </p:nvPr>
        </p:nvSpPr>
        <p:spPr/>
        <p:txBody>
          <a:bodyPr/>
          <a:lstStyle/>
          <a:p>
            <a:fld id="{84EFE8E0-2BE3-46A1-88AE-F7A53F014DCD}" type="slidenum">
              <a:rPr lang="en-US" smtClean="0"/>
              <a:pPr/>
              <a:t>1</a:t>
            </a:fld>
            <a:endParaRPr lang="en-US" dirty="0"/>
          </a:p>
        </p:txBody>
      </p:sp>
      <p:pic>
        <p:nvPicPr>
          <p:cNvPr id="1026" name="Picture 2" descr="logo_usm"/>
          <p:cNvPicPr>
            <a:picLocks noChangeAspect="1" noChangeArrowheads="1"/>
          </p:cNvPicPr>
          <p:nvPr/>
        </p:nvPicPr>
        <p:blipFill>
          <a:blip r:embed="rId3" cstate="print"/>
          <a:srcRect/>
          <a:stretch>
            <a:fillRect/>
          </a:stretch>
        </p:blipFill>
        <p:spPr bwMode="auto">
          <a:xfrm>
            <a:off x="498218" y="275882"/>
            <a:ext cx="898096" cy="1318140"/>
          </a:xfrm>
          <a:prstGeom prst="rect">
            <a:avLst/>
          </a:prstGeom>
          <a:noFill/>
          <a:ln w="9525">
            <a:noFill/>
            <a:miter lim="800000"/>
            <a:headEnd/>
            <a:tailEnd/>
          </a:ln>
        </p:spPr>
      </p:pic>
      <p:sp>
        <p:nvSpPr>
          <p:cNvPr id="15" name="Rectangle 14"/>
          <p:cNvSpPr/>
          <p:nvPr/>
        </p:nvSpPr>
        <p:spPr>
          <a:xfrm>
            <a:off x="2309812" y="3215327"/>
            <a:ext cx="9043988" cy="461665"/>
          </a:xfrm>
          <a:prstGeom prst="rect">
            <a:avLst/>
          </a:prstGeom>
        </p:spPr>
        <p:txBody>
          <a:bodyPr wrap="square">
            <a:spAutoFit/>
          </a:bodyPr>
          <a:lstStyle/>
          <a:p>
            <a:pPr algn="ctr"/>
            <a:r>
              <a:rPr lang="pt-BR" sz="2400" b="1" dirty="0"/>
              <a:t>Programul Național LecturaCentral, ediția a 3-a, </a:t>
            </a:r>
            <a:r>
              <a:rPr lang="pt-BR" sz="2400" b="1" dirty="0" smtClean="0"/>
              <a:t>2020</a:t>
            </a:r>
            <a:endParaRPr lang="ro-RO" sz="2400" b="1" dirty="0" smtClean="0"/>
          </a:p>
        </p:txBody>
      </p:sp>
      <p:pic>
        <p:nvPicPr>
          <p:cNvPr id="14" name="Picture 6"/>
          <p:cNvPicPr>
            <a:picLocks noChangeAspect="1" noChangeArrowheads="1"/>
          </p:cNvPicPr>
          <p:nvPr/>
        </p:nvPicPr>
        <p:blipFill rotWithShape="1">
          <a:blip r:embed="rId4" cstate="print"/>
          <a:srcRect t="7803"/>
          <a:stretch/>
        </p:blipFill>
        <p:spPr bwMode="auto">
          <a:xfrm>
            <a:off x="10059788" y="6066970"/>
            <a:ext cx="1959212" cy="632279"/>
          </a:xfrm>
          <a:prstGeom prst="rect">
            <a:avLst/>
          </a:prstGeom>
          <a:noFill/>
          <a:ln w="9525">
            <a:noFill/>
            <a:miter lim="800000"/>
            <a:headEnd/>
            <a:tailEnd/>
          </a:ln>
        </p:spPr>
      </p:pic>
    </p:spTree>
    <p:extLst>
      <p:ext uri="{BB962C8B-B14F-4D97-AF65-F5344CB8AC3E}">
        <p14:creationId xmlns:p14="http://schemas.microsoft.com/office/powerpoint/2010/main" val="25001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6" presetClass="emph" presetSubtype="0" fill="hold" nodeType="withEffect">
                                  <p:stCondLst>
                                    <p:cond delay="500"/>
                                  </p:stCondLst>
                                  <p:childTnLst>
                                    <p:animScale>
                                      <p:cBhvr>
                                        <p:cTn id="10" dur="1000" fill="hold"/>
                                        <p:tgtEl>
                                          <p:spTgt spid="2"/>
                                        </p:tgtEl>
                                      </p:cBhvr>
                                      <p:by x="100000" y="25000"/>
                                    </p:animScale>
                                  </p:childTnLst>
                                </p:cTn>
                              </p:par>
                              <p:par>
                                <p:cTn id="11" presetID="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0-#ppt_h/2"/>
                                          </p:val>
                                        </p:tav>
                                        <p:tav tm="100000">
                                          <p:val>
                                            <p:strVal val="#ppt_y"/>
                                          </p:val>
                                        </p:tav>
                                      </p:tavLst>
                                    </p:anim>
                                  </p:childTnLst>
                                </p:cTn>
                              </p:par>
                              <p:par>
                                <p:cTn id="15" presetID="6" presetClass="emph" presetSubtype="0" fill="hold" nodeType="withEffect">
                                  <p:stCondLst>
                                    <p:cond delay="500"/>
                                  </p:stCondLst>
                                  <p:childTnLst>
                                    <p:animScale>
                                      <p:cBhvr>
                                        <p:cTn id="16" dur="1000" fill="hold"/>
                                        <p:tgtEl>
                                          <p:spTgt spid="4"/>
                                        </p:tgtEl>
                                      </p:cBhvr>
                                      <p:by x="100000" y="25000"/>
                                    </p:animScale>
                                  </p:childTnLst>
                                </p:cTn>
                              </p:par>
                              <p:par>
                                <p:cTn id="17" presetID="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par>
                                <p:cTn id="21" presetID="6" presetClass="emph" presetSubtype="0" fill="hold" nodeType="withEffect">
                                  <p:stCondLst>
                                    <p:cond delay="500"/>
                                  </p:stCondLst>
                                  <p:childTnLst>
                                    <p:animScale>
                                      <p:cBhvr>
                                        <p:cTn id="22" dur="1000" fill="hold"/>
                                        <p:tgtEl>
                                          <p:spTgt spid="6"/>
                                        </p:tgtEl>
                                      </p:cBhvr>
                                      <p:by x="100000" y="25000"/>
                                    </p:animScale>
                                  </p:childTnLst>
                                </p:cTn>
                              </p:par>
                            </p:childTnLst>
                          </p:cTn>
                        </p:par>
                        <p:par>
                          <p:cTn id="23" fill="hold">
                            <p:stCondLst>
                              <p:cond delay="1500"/>
                            </p:stCondLst>
                            <p:childTnLst>
                              <p:par>
                                <p:cTn id="24" presetID="17"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ppt_x</p:attrName>
                                        </p:attrNameLst>
                                      </p:cBhvr>
                                      <p:tavLst>
                                        <p:tav tm="0">
                                          <p:val>
                                            <p:strVal val="#ppt_x-#ppt_w/2"/>
                                          </p:val>
                                        </p:tav>
                                        <p:tav tm="100000">
                                          <p:val>
                                            <p:strVal val="#ppt_x"/>
                                          </p:val>
                                        </p:tav>
                                      </p:tavLst>
                                    </p:anim>
                                    <p:anim calcmode="lin" valueType="num">
                                      <p:cBhvr>
                                        <p:cTn id="27" dur="1000" fill="hold"/>
                                        <p:tgtEl>
                                          <p:spTgt spid="10"/>
                                        </p:tgtEl>
                                        <p:attrNameLst>
                                          <p:attrName>ppt_y</p:attrName>
                                        </p:attrNameLst>
                                      </p:cBhvr>
                                      <p:tavLst>
                                        <p:tav tm="0">
                                          <p:val>
                                            <p:strVal val="#ppt_y"/>
                                          </p:val>
                                        </p:tav>
                                        <p:tav tm="100000">
                                          <p:val>
                                            <p:strVal val="#ppt_y"/>
                                          </p:val>
                                        </p:tav>
                                      </p:tavLst>
                                    </p:anim>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b="1" dirty="0" smtClean="0">
                <a:solidFill>
                  <a:srgbClr val="C00000"/>
                </a:solidFill>
              </a:rPr>
              <a:t>Știința Deschisă</a:t>
            </a:r>
            <a:endParaRPr lang="ro-RO" b="1" dirty="0">
              <a:solidFill>
                <a:srgbClr val="C00000"/>
              </a:solidFill>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6401" y="1585275"/>
            <a:ext cx="4445000" cy="4745551"/>
          </a:xfrm>
        </p:spPr>
      </p:pic>
      <p:sp>
        <p:nvSpPr>
          <p:cNvPr id="4" name="Content Placeholder 3"/>
          <p:cNvSpPr>
            <a:spLocks noGrp="1"/>
          </p:cNvSpPr>
          <p:nvPr>
            <p:ph sz="half" idx="2"/>
          </p:nvPr>
        </p:nvSpPr>
        <p:spPr>
          <a:xfrm>
            <a:off x="5442857" y="1494971"/>
            <a:ext cx="6502399" cy="4992914"/>
          </a:xfrm>
        </p:spPr>
        <p:txBody>
          <a:bodyPr>
            <a:noAutofit/>
          </a:bodyPr>
          <a:lstStyle/>
          <a:p>
            <a:pPr marL="0" indent="0">
              <a:buNone/>
            </a:pPr>
            <a:r>
              <a:rPr lang="ro-RO" sz="3000" dirty="0"/>
              <a:t>„efort realizat de cercetători, guverne, agenții de finanțare a cercetării sau comunitatea științifică pentru a face rezultatele primare ale cercetărilor finanțate din fonduri publice [...] accesibile publicului larg în format digital, fără restricții sau cu restricții minime, ca modalitate de accelerare a cercetării; aceste eforturi urmăresc atât creșterea transparenței și colaborării, cât și promovarea inovării</a:t>
            </a:r>
            <a:r>
              <a:rPr lang="ro-RO" sz="3000" dirty="0" smtClean="0"/>
              <a:t>” (OCED)</a:t>
            </a:r>
            <a:endParaRPr lang="ro-RO" sz="3000" dirty="0"/>
          </a:p>
        </p:txBody>
      </p:sp>
      <p:sp>
        <p:nvSpPr>
          <p:cNvPr id="5" name="Slide Number Placeholder 4"/>
          <p:cNvSpPr>
            <a:spLocks noGrp="1"/>
          </p:cNvSpPr>
          <p:nvPr>
            <p:ph type="sldNum" sz="quarter" idx="12"/>
          </p:nvPr>
        </p:nvSpPr>
        <p:spPr/>
        <p:txBody>
          <a:bodyPr/>
          <a:lstStyle/>
          <a:p>
            <a:fld id="{84EFE8E0-2BE3-46A1-88AE-F7A53F014DCD}" type="slidenum">
              <a:rPr lang="en-US" smtClean="0"/>
              <a:pPr/>
              <a:t>10</a:t>
            </a:fld>
            <a:endParaRPr lang="en-US"/>
          </a:p>
        </p:txBody>
      </p:sp>
      <p:sp>
        <p:nvSpPr>
          <p:cNvPr id="7" name="Rectangle 6"/>
          <p:cNvSpPr/>
          <p:nvPr/>
        </p:nvSpPr>
        <p:spPr>
          <a:xfrm>
            <a:off x="381568" y="6303219"/>
            <a:ext cx="3320974" cy="369332"/>
          </a:xfrm>
          <a:prstGeom prst="rect">
            <a:avLst/>
          </a:prstGeom>
        </p:spPr>
        <p:txBody>
          <a:bodyPr wrap="none">
            <a:spAutoFit/>
          </a:bodyPr>
          <a:lstStyle/>
          <a:p>
            <a:r>
              <a:rPr lang="ro-RO" dirty="0" err="1" smtClean="0"/>
              <a:t>Foto</a:t>
            </a:r>
            <a:r>
              <a:rPr lang="ro-RO" dirty="0" smtClean="0"/>
              <a:t>: </a:t>
            </a:r>
            <a:r>
              <a:rPr lang="ro-RO" dirty="0" smtClean="0">
                <a:hlinkClick r:id="rId4"/>
              </a:rPr>
              <a:t>https</a:t>
            </a:r>
            <a:r>
              <a:rPr lang="ro-RO" dirty="0">
                <a:hlinkClick r:id="rId4"/>
              </a:rPr>
              <a:t>://www.meetup.com</a:t>
            </a:r>
            <a:r>
              <a:rPr lang="ro-RO" dirty="0" smtClean="0">
                <a:hlinkClick r:id="rId4"/>
              </a:rPr>
              <a:t>/</a:t>
            </a:r>
            <a:r>
              <a:rPr lang="ro-RO" dirty="0" smtClean="0"/>
              <a:t> </a:t>
            </a:r>
            <a:endParaRPr lang="ro-RO" dirty="0"/>
          </a:p>
        </p:txBody>
      </p:sp>
    </p:spTree>
    <p:extLst>
      <p:ext uri="{BB962C8B-B14F-4D97-AF65-F5344CB8AC3E}">
        <p14:creationId xmlns:p14="http://schemas.microsoft.com/office/powerpoint/2010/main" val="4009852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26861"/>
          </a:xfrm>
        </p:spPr>
        <p:txBody>
          <a:bodyPr/>
          <a:lstStyle/>
          <a:p>
            <a:pPr algn="ctr"/>
            <a:r>
              <a:rPr lang="ro-RO" b="1" dirty="0">
                <a:solidFill>
                  <a:srgbClr val="C00000"/>
                </a:solidFill>
              </a:rPr>
              <a:t>Știința Deschisă</a:t>
            </a:r>
            <a:endParaRPr lang="en-GB" dirty="0">
              <a:solidFill>
                <a:srgbClr val="C00000"/>
              </a:solidFill>
            </a:endParaRPr>
          </a:p>
        </p:txBody>
      </p:sp>
      <p:sp>
        <p:nvSpPr>
          <p:cNvPr id="3" name="Slide Number Placeholder 2"/>
          <p:cNvSpPr>
            <a:spLocks noGrp="1"/>
          </p:cNvSpPr>
          <p:nvPr>
            <p:ph type="sldNum" sz="quarter" idx="12"/>
          </p:nvPr>
        </p:nvSpPr>
        <p:spPr/>
        <p:txBody>
          <a:bodyPr/>
          <a:lstStyle/>
          <a:p>
            <a:fld id="{84EFE8E0-2BE3-46A1-88AE-F7A53F014DCD}" type="slidenum">
              <a:rPr lang="en-US" smtClean="0"/>
              <a:pPr/>
              <a:t>11</a:t>
            </a:fld>
            <a:endParaRPr lang="en-US"/>
          </a:p>
        </p:txBody>
      </p:sp>
      <p:pic>
        <p:nvPicPr>
          <p:cNvPr id="5" name="Picture 4"/>
          <p:cNvPicPr>
            <a:picLocks noChangeAspect="1"/>
          </p:cNvPicPr>
          <p:nvPr/>
        </p:nvPicPr>
        <p:blipFill>
          <a:blip r:embed="rId3"/>
          <a:stretch>
            <a:fillRect/>
          </a:stretch>
        </p:blipFill>
        <p:spPr>
          <a:xfrm>
            <a:off x="0" y="690336"/>
            <a:ext cx="12192000" cy="6031139"/>
          </a:xfrm>
          <a:prstGeom prst="rect">
            <a:avLst/>
          </a:prstGeom>
        </p:spPr>
      </p:pic>
      <p:sp>
        <p:nvSpPr>
          <p:cNvPr id="4" name="Rectangle 3"/>
          <p:cNvSpPr/>
          <p:nvPr/>
        </p:nvSpPr>
        <p:spPr>
          <a:xfrm>
            <a:off x="468315" y="6352143"/>
            <a:ext cx="6470489" cy="369332"/>
          </a:xfrm>
          <a:prstGeom prst="rect">
            <a:avLst/>
          </a:prstGeom>
        </p:spPr>
        <p:txBody>
          <a:bodyPr wrap="none">
            <a:spAutoFit/>
          </a:bodyPr>
          <a:lstStyle/>
          <a:p>
            <a:r>
              <a:rPr lang="ro-RO" dirty="0" smtClean="0"/>
              <a:t>Sursa: </a:t>
            </a:r>
            <a:r>
              <a:rPr lang="ro-RO" dirty="0" smtClean="0">
                <a:hlinkClick r:id="rId4"/>
              </a:rPr>
              <a:t>https</a:t>
            </a:r>
            <a:r>
              <a:rPr lang="ro-RO" dirty="0">
                <a:hlinkClick r:id="rId4"/>
              </a:rPr>
              <a:t>://</a:t>
            </a:r>
            <a:r>
              <a:rPr lang="ro-RO" dirty="0" smtClean="0">
                <a:hlinkClick r:id="rId4"/>
              </a:rPr>
              <a:t>ec.europa.eu/digital-single-market/en/open-science</a:t>
            </a:r>
            <a:r>
              <a:rPr lang="ro-RO" dirty="0" smtClean="0"/>
              <a:t> </a:t>
            </a:r>
            <a:endParaRPr lang="ro-RO" dirty="0"/>
          </a:p>
        </p:txBody>
      </p:sp>
    </p:spTree>
    <p:extLst>
      <p:ext uri="{BB962C8B-B14F-4D97-AF65-F5344CB8AC3E}">
        <p14:creationId xmlns:p14="http://schemas.microsoft.com/office/powerpoint/2010/main" val="757084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9"/>
          <p:cNvGraphicFramePr>
            <a:graphicFrameLocks/>
          </p:cNvGraphicFramePr>
          <p:nvPr>
            <p:extLst/>
          </p:nvPr>
        </p:nvGraphicFramePr>
        <p:xfrm>
          <a:off x="285750" y="1768078"/>
          <a:ext cx="11596688" cy="4446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095375" y="5404694"/>
            <a:ext cx="10001250" cy="538948"/>
          </a:xfrm>
          <a:prstGeom prst="rect">
            <a:avLst/>
          </a:prstGeom>
          <a:noFill/>
        </p:spPr>
        <p:txBody>
          <a:bodyPr lIns="76535" tIns="38268" rIns="76535" bIns="38268">
            <a:spAutoFit/>
          </a:bodyPr>
          <a:lstStyle/>
          <a:p>
            <a:pPr algn="ctr">
              <a:defRPr/>
            </a:pPr>
            <a:r>
              <a:rPr lang="ro-RO" sz="3000" b="1" spc="502" dirty="0" smtClean="0">
                <a:solidFill>
                  <a:srgbClr val="FF8000"/>
                </a:solidFill>
                <a:ea typeface="ヒラギノ角ゴ ProN W3" charset="0"/>
                <a:cs typeface="Gill Sans MT"/>
                <a:sym typeface="Gill Sans Light" charset="0"/>
              </a:rPr>
              <a:t>AGENDA PENTRU ȘTIINȚA </a:t>
            </a:r>
            <a:r>
              <a:rPr lang="ro-RO" sz="3000" b="1" spc="502" dirty="0">
                <a:solidFill>
                  <a:srgbClr val="FF8000"/>
                </a:solidFill>
                <a:ea typeface="ヒラギノ角ゴ ProN W3" charset="0"/>
                <a:cs typeface="Gill Sans MT"/>
                <a:sym typeface="Gill Sans Light" charset="0"/>
              </a:rPr>
              <a:t>DESCHISĂ</a:t>
            </a:r>
            <a:endParaRPr lang="en-US" sz="3000" b="1" spc="502" dirty="0">
              <a:solidFill>
                <a:srgbClr val="FF8000"/>
              </a:solidFill>
              <a:ea typeface="ヒラギノ角ゴ ProN W3" charset="0"/>
              <a:cs typeface="Gill Sans MT"/>
              <a:sym typeface="Gill Sans Light" charset="0"/>
            </a:endParaRPr>
          </a:p>
        </p:txBody>
      </p:sp>
      <p:sp>
        <p:nvSpPr>
          <p:cNvPr id="4" name="Title 1"/>
          <p:cNvSpPr>
            <a:spLocks noGrp="1"/>
          </p:cNvSpPr>
          <p:nvPr>
            <p:ph type="title"/>
          </p:nvPr>
        </p:nvSpPr>
        <p:spPr>
          <a:xfrm>
            <a:off x="1309687" y="375047"/>
            <a:ext cx="9358313" cy="857250"/>
          </a:xfrm>
        </p:spPr>
        <p:txBody>
          <a:bodyPr>
            <a:normAutofit/>
          </a:bodyPr>
          <a:lstStyle/>
          <a:p>
            <a:pPr algn="ctr" eaLnBrk="1" hangingPunct="1">
              <a:defRPr/>
            </a:pPr>
            <a:r>
              <a:rPr lang="ro-RO" sz="5500" b="1" dirty="0" smtClean="0">
                <a:solidFill>
                  <a:srgbClr val="C00000"/>
                </a:solidFill>
                <a:sym typeface="Gill Sans Light" charset="0"/>
              </a:rPr>
              <a:t>Deschidere</a:t>
            </a:r>
            <a:endParaRPr lang="en-US" sz="5500" b="1" dirty="0">
              <a:solidFill>
                <a:srgbClr val="C00000"/>
              </a:solidFill>
              <a:sym typeface="Gill Sans Light" charset="0"/>
            </a:endParaRPr>
          </a:p>
        </p:txBody>
      </p:sp>
      <p:sp>
        <p:nvSpPr>
          <p:cNvPr id="5" name="Slide Number Placeholder 4"/>
          <p:cNvSpPr>
            <a:spLocks noGrp="1"/>
          </p:cNvSpPr>
          <p:nvPr>
            <p:ph type="sldNum" sz="quarter" idx="12"/>
          </p:nvPr>
        </p:nvSpPr>
        <p:spPr/>
        <p:txBody>
          <a:bodyPr/>
          <a:lstStyle/>
          <a:p>
            <a:fld id="{84EFE8E0-2BE3-46A1-88AE-F7A53F014DCD}" type="slidenum">
              <a:rPr lang="en-US" smtClean="0"/>
              <a:pPr/>
              <a:t>12</a:t>
            </a:fld>
            <a:endParaRPr lang="en-US"/>
          </a:p>
        </p:txBody>
      </p:sp>
    </p:spTree>
    <p:extLst>
      <p:ext uri="{BB962C8B-B14F-4D97-AF65-F5344CB8AC3E}">
        <p14:creationId xmlns:p14="http://schemas.microsoft.com/office/powerpoint/2010/main" val="337691581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Componentele Științei Deschise</a:t>
            </a:r>
          </a:p>
        </p:txBody>
      </p:sp>
      <p:sp>
        <p:nvSpPr>
          <p:cNvPr id="3" name="Content Placeholder 2"/>
          <p:cNvSpPr>
            <a:spLocks noGrp="1"/>
          </p:cNvSpPr>
          <p:nvPr>
            <p:ph idx="1"/>
          </p:nvPr>
        </p:nvSpPr>
        <p:spPr>
          <a:xfrm>
            <a:off x="174171" y="1825625"/>
            <a:ext cx="4060072" cy="4593936"/>
          </a:xfrm>
        </p:spPr>
        <p:txBody>
          <a:bodyPr>
            <a:normAutofit/>
          </a:bodyPr>
          <a:lstStyle/>
          <a:p>
            <a:r>
              <a:rPr lang="ro-RO" dirty="0"/>
              <a:t>Conținut științific </a:t>
            </a:r>
            <a:r>
              <a:rPr lang="ro-RO" dirty="0" smtClean="0"/>
              <a:t>și educațional deschis </a:t>
            </a:r>
            <a:r>
              <a:rPr lang="ro-RO" dirty="0"/>
              <a:t>provenind din sectorul public de cercetare </a:t>
            </a:r>
            <a:endParaRPr lang="ro-RO" dirty="0" smtClean="0"/>
          </a:p>
          <a:p>
            <a:r>
              <a:rPr lang="ro-RO" dirty="0"/>
              <a:t>E-Infrastructuri deschise pentru cercetarea publică și privată </a:t>
            </a:r>
            <a:endParaRPr lang="ro-RO" dirty="0" smtClean="0"/>
          </a:p>
          <a:p>
            <a:r>
              <a:rPr lang="ro-RO" dirty="0"/>
              <a:t>O cultură științifică deschisă </a:t>
            </a:r>
          </a:p>
        </p:txBody>
      </p:sp>
      <p:sp>
        <p:nvSpPr>
          <p:cNvPr id="4" name="Slide Number Placeholder 3"/>
          <p:cNvSpPr>
            <a:spLocks noGrp="1"/>
          </p:cNvSpPr>
          <p:nvPr>
            <p:ph type="sldNum" sz="quarter" idx="12"/>
          </p:nvPr>
        </p:nvSpPr>
        <p:spPr/>
        <p:txBody>
          <a:bodyPr/>
          <a:lstStyle/>
          <a:p>
            <a:fld id="{84EFE8E0-2BE3-46A1-88AE-F7A53F014DCD}" type="slidenum">
              <a:rPr lang="en-US" smtClean="0"/>
              <a:pPr/>
              <a:t>13</a:t>
            </a:fld>
            <a:endParaRPr lang="en-US"/>
          </a:p>
        </p:txBody>
      </p:sp>
      <p:pic>
        <p:nvPicPr>
          <p:cNvPr id="5" name="Picture 4"/>
          <p:cNvPicPr>
            <a:picLocks noChangeAspect="1"/>
          </p:cNvPicPr>
          <p:nvPr/>
        </p:nvPicPr>
        <p:blipFill>
          <a:blip r:embed="rId2"/>
          <a:stretch>
            <a:fillRect/>
          </a:stretch>
        </p:blipFill>
        <p:spPr>
          <a:xfrm>
            <a:off x="4177512" y="1393371"/>
            <a:ext cx="8014488" cy="5093607"/>
          </a:xfrm>
          <a:prstGeom prst="rect">
            <a:avLst/>
          </a:prstGeom>
        </p:spPr>
      </p:pic>
      <p:sp>
        <p:nvSpPr>
          <p:cNvPr id="6" name="Rectangle 5"/>
          <p:cNvSpPr/>
          <p:nvPr/>
        </p:nvSpPr>
        <p:spPr>
          <a:xfrm>
            <a:off x="6382674" y="6419561"/>
            <a:ext cx="3593484" cy="369332"/>
          </a:xfrm>
          <a:prstGeom prst="rect">
            <a:avLst/>
          </a:prstGeom>
        </p:spPr>
        <p:txBody>
          <a:bodyPr wrap="none">
            <a:spAutoFit/>
          </a:bodyPr>
          <a:lstStyle/>
          <a:p>
            <a:pPr>
              <a:spcBef>
                <a:spcPct val="0"/>
              </a:spcBef>
              <a:buFontTx/>
              <a:buNone/>
            </a:pPr>
            <a:r>
              <a:rPr lang="ro-RO" altLang="ro-RO" dirty="0">
                <a:hlinkClick r:id="rId3"/>
              </a:rPr>
              <a:t>https://www.fosteropenscience.eu/</a:t>
            </a:r>
            <a:r>
              <a:rPr lang="ro-RO" altLang="ro-RO" dirty="0"/>
              <a:t> </a:t>
            </a:r>
          </a:p>
        </p:txBody>
      </p:sp>
    </p:spTree>
    <p:extLst>
      <p:ext uri="{BB962C8B-B14F-4D97-AF65-F5344CB8AC3E}">
        <p14:creationId xmlns:p14="http://schemas.microsoft.com/office/powerpoint/2010/main" val="2979110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454400" y="834460"/>
            <a:ext cx="8577943" cy="5521889"/>
          </a:xfrm>
        </p:spPr>
        <p:txBody>
          <a:bodyPr>
            <a:normAutofit lnSpcReduction="10000"/>
          </a:bodyPr>
          <a:lstStyle/>
          <a:p>
            <a:pPr marL="0" indent="0" algn="ctr">
              <a:buNone/>
            </a:pPr>
            <a:r>
              <a:rPr lang="ro-RO" sz="6600" b="1" dirty="0">
                <a:solidFill>
                  <a:schemeClr val="accent2">
                    <a:lumMod val="75000"/>
                  </a:schemeClr>
                </a:solidFill>
                <a:latin typeface="+mj-lt"/>
                <a:cs typeface="Times New Roman" pitchFamily="18" charset="0"/>
              </a:rPr>
              <a:t>Accesul </a:t>
            </a:r>
            <a:r>
              <a:rPr lang="ro-RO" sz="6600" b="1" dirty="0" smtClean="0">
                <a:solidFill>
                  <a:schemeClr val="accent2">
                    <a:lumMod val="75000"/>
                  </a:schemeClr>
                </a:solidFill>
                <a:latin typeface="+mj-lt"/>
                <a:cs typeface="Times New Roman" pitchFamily="18" charset="0"/>
              </a:rPr>
              <a:t>Deschis</a:t>
            </a:r>
          </a:p>
          <a:p>
            <a:pPr marL="0" indent="0">
              <a:buNone/>
            </a:pPr>
            <a:endParaRPr lang="ro-RO" sz="6600" b="1" dirty="0" smtClean="0">
              <a:solidFill>
                <a:schemeClr val="accent2">
                  <a:lumMod val="75000"/>
                </a:schemeClr>
              </a:solidFill>
              <a:latin typeface="+mj-lt"/>
              <a:cs typeface="Times New Roman" pitchFamily="18" charset="0"/>
            </a:endParaRPr>
          </a:p>
          <a:p>
            <a:pPr marL="0" indent="0">
              <a:buNone/>
            </a:pPr>
            <a:r>
              <a:rPr lang="ro-RO" sz="5400" b="1" dirty="0" smtClean="0">
                <a:latin typeface="+mj-lt"/>
                <a:cs typeface="Times New Roman" pitchFamily="18" charset="0"/>
              </a:rPr>
              <a:t>este </a:t>
            </a:r>
            <a:r>
              <a:rPr lang="ro-RO" sz="5400" b="1" dirty="0">
                <a:latin typeface="+mj-lt"/>
                <a:cs typeface="Times New Roman" pitchFamily="18" charset="0"/>
              </a:rPr>
              <a:t>accesul digital, online, gratuit la literatură, fără majoritatea </a:t>
            </a:r>
            <a:r>
              <a:rPr lang="ro-RO" sz="5400" b="1" dirty="0" smtClean="0">
                <a:latin typeface="+mj-lt"/>
                <a:cs typeface="Times New Roman" pitchFamily="18" charset="0"/>
              </a:rPr>
              <a:t>restricțiilor </a:t>
            </a:r>
            <a:r>
              <a:rPr lang="ro-RO" sz="5400" b="1" dirty="0">
                <a:latin typeface="+mj-lt"/>
                <a:cs typeface="Times New Roman" pitchFamily="18" charset="0"/>
              </a:rPr>
              <a:t>privind drepturile de autor </a:t>
            </a:r>
            <a:r>
              <a:rPr lang="ro-RO" sz="5400" b="1" dirty="0" smtClean="0">
                <a:latin typeface="+mj-lt"/>
                <a:cs typeface="Times New Roman" pitchFamily="18" charset="0"/>
              </a:rPr>
              <a:t>și </a:t>
            </a:r>
            <a:r>
              <a:rPr lang="ro-RO" sz="5400" b="1" dirty="0">
                <a:latin typeface="+mj-lt"/>
                <a:cs typeface="Times New Roman" pitchFamily="18" charset="0"/>
              </a:rPr>
              <a:t>de acordare a </a:t>
            </a:r>
            <a:r>
              <a:rPr lang="ro-RO" sz="5400" b="1" dirty="0" smtClean="0">
                <a:latin typeface="+mj-lt"/>
                <a:cs typeface="Times New Roman" pitchFamily="18" charset="0"/>
              </a:rPr>
              <a:t>licențelor</a:t>
            </a:r>
            <a:endParaRPr lang="ru-RU" sz="5400" b="1" dirty="0">
              <a:latin typeface="+mj-lt"/>
              <a:cs typeface="Times New Roman" pitchFamily="18" charset="0"/>
            </a:endParaRPr>
          </a:p>
          <a:p>
            <a:endParaRPr lang="ro-RO" dirty="0"/>
          </a:p>
        </p:txBody>
      </p:sp>
      <p:sp>
        <p:nvSpPr>
          <p:cNvPr id="3" name="Slide Number Placeholder 2"/>
          <p:cNvSpPr>
            <a:spLocks noGrp="1"/>
          </p:cNvSpPr>
          <p:nvPr>
            <p:ph type="sldNum" sz="quarter" idx="12"/>
          </p:nvPr>
        </p:nvSpPr>
        <p:spPr/>
        <p:txBody>
          <a:bodyPr/>
          <a:lstStyle/>
          <a:p>
            <a:fld id="{84EFE8E0-2BE3-46A1-88AE-F7A53F014DCD}" type="slidenum">
              <a:rPr lang="en-US" smtClean="0"/>
              <a:pPr/>
              <a:t>14</a:t>
            </a:fld>
            <a:endParaRPr lang="en-US"/>
          </a:p>
        </p:txBody>
      </p:sp>
      <p:pic>
        <p:nvPicPr>
          <p:cNvPr id="7" name="Picture 6"/>
          <p:cNvPicPr>
            <a:picLocks noChangeAspect="1"/>
          </p:cNvPicPr>
          <p:nvPr/>
        </p:nvPicPr>
        <p:blipFill>
          <a:blip r:embed="rId2"/>
          <a:stretch>
            <a:fillRect/>
          </a:stretch>
        </p:blipFill>
        <p:spPr>
          <a:xfrm>
            <a:off x="148764" y="0"/>
            <a:ext cx="3305636" cy="3277057"/>
          </a:xfrm>
          <a:prstGeom prst="rect">
            <a:avLst/>
          </a:prstGeom>
        </p:spPr>
      </p:pic>
    </p:spTree>
    <p:extLst>
      <p:ext uri="{BB962C8B-B14F-4D97-AF65-F5344CB8AC3E}">
        <p14:creationId xmlns:p14="http://schemas.microsoft.com/office/powerpoint/2010/main" val="2881637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Modelele Accesului Deschis</a:t>
            </a:r>
            <a:endParaRPr lang="ro-RO" dirty="0"/>
          </a:p>
        </p:txBody>
      </p:sp>
      <p:graphicFrame>
        <p:nvGraphicFramePr>
          <p:cNvPr id="5" name="Content Placeholder 4"/>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84EFE8E0-2BE3-46A1-88AE-F7A53F014DCD}" type="slidenum">
              <a:rPr lang="en-US" smtClean="0"/>
              <a:pPr/>
              <a:t>15</a:t>
            </a:fld>
            <a:endParaRPr lang="en-US"/>
          </a:p>
        </p:txBody>
      </p:sp>
      <p:sp>
        <p:nvSpPr>
          <p:cNvPr id="7" name="TextBox 6"/>
          <p:cNvSpPr txBox="1"/>
          <p:nvPr/>
        </p:nvSpPr>
        <p:spPr>
          <a:xfrm>
            <a:off x="2104571" y="5384801"/>
            <a:ext cx="7228115" cy="523220"/>
          </a:xfrm>
          <a:prstGeom prst="rect">
            <a:avLst/>
          </a:prstGeom>
          <a:noFill/>
        </p:spPr>
        <p:txBody>
          <a:bodyPr wrap="square" rtlCol="0">
            <a:spAutoFit/>
          </a:bodyPr>
          <a:lstStyle/>
          <a:p>
            <a:pPr algn="ctr"/>
            <a:r>
              <a:rPr lang="ro-RO" sz="2800" b="1" dirty="0" smtClean="0"/>
              <a:t>Modelele Accesului Deschis</a:t>
            </a:r>
            <a:endParaRPr lang="ro-RO" sz="2800" b="1" dirty="0"/>
          </a:p>
        </p:txBody>
      </p:sp>
    </p:spTree>
    <p:extLst>
      <p:ext uri="{BB962C8B-B14F-4D97-AF65-F5344CB8AC3E}">
        <p14:creationId xmlns:p14="http://schemas.microsoft.com/office/powerpoint/2010/main" val="1131312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16</a:t>
            </a:fld>
            <a:endParaRPr lang="en-US"/>
          </a:p>
        </p:txBody>
      </p:sp>
      <p:sp>
        <p:nvSpPr>
          <p:cNvPr id="3" name="Title 1"/>
          <p:cNvSpPr txBox="1">
            <a:spLocks/>
          </p:cNvSpPr>
          <p:nvPr/>
        </p:nvSpPr>
        <p:spPr>
          <a:xfrm>
            <a:off x="0" y="-8954"/>
            <a:ext cx="12192000" cy="9399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o-RO" dirty="0" smtClean="0"/>
              <a:t>Resurse educaționale deschise</a:t>
            </a:r>
            <a:endParaRPr lang="ro-RO" dirty="0"/>
          </a:p>
        </p:txBody>
      </p:sp>
      <p:sp>
        <p:nvSpPr>
          <p:cNvPr id="4" name="Content Placeholder 2"/>
          <p:cNvSpPr txBox="1">
            <a:spLocks/>
          </p:cNvSpPr>
          <p:nvPr/>
        </p:nvSpPr>
        <p:spPr>
          <a:xfrm>
            <a:off x="7808687" y="1109264"/>
            <a:ext cx="4100860" cy="50688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o-RO" b="1" dirty="0" smtClean="0"/>
              <a:t>Resursele Educaționale Deschise</a:t>
            </a:r>
            <a:r>
              <a:rPr lang="ro-RO" dirty="0" smtClean="0"/>
              <a:t> sunt materiale pentru învățare, predare, cercetare sau alte scopuri educaționale pe care le poți folosi, adapta și redistribui liber, fără constrângeri – sau cu foarte puține restricții – legate de drepturile de autor. </a:t>
            </a:r>
            <a:endParaRPr lang="ro-RO" dirty="0"/>
          </a:p>
        </p:txBody>
      </p:sp>
      <p:pic>
        <p:nvPicPr>
          <p:cNvPr id="5" name="Picture 4"/>
          <p:cNvPicPr>
            <a:picLocks noChangeAspect="1"/>
          </p:cNvPicPr>
          <p:nvPr/>
        </p:nvPicPr>
        <p:blipFill>
          <a:blip r:embed="rId2"/>
          <a:stretch>
            <a:fillRect/>
          </a:stretch>
        </p:blipFill>
        <p:spPr>
          <a:xfrm>
            <a:off x="414884" y="931025"/>
            <a:ext cx="2193234" cy="1465943"/>
          </a:xfrm>
          <a:prstGeom prst="rect">
            <a:avLst/>
          </a:prstGeom>
        </p:spPr>
      </p:pic>
      <p:pic>
        <p:nvPicPr>
          <p:cNvPr id="6" name="Picture 5"/>
          <p:cNvPicPr>
            <a:picLocks noChangeAspect="1"/>
          </p:cNvPicPr>
          <p:nvPr/>
        </p:nvPicPr>
        <p:blipFill>
          <a:blip r:embed="rId3"/>
          <a:stretch>
            <a:fillRect/>
          </a:stretch>
        </p:blipFill>
        <p:spPr>
          <a:xfrm>
            <a:off x="0" y="2534567"/>
            <a:ext cx="7344229" cy="3821783"/>
          </a:xfrm>
          <a:prstGeom prst="rect">
            <a:avLst/>
          </a:prstGeom>
        </p:spPr>
      </p:pic>
      <p:sp>
        <p:nvSpPr>
          <p:cNvPr id="7" name="Rectangle 6"/>
          <p:cNvSpPr/>
          <p:nvPr/>
        </p:nvSpPr>
        <p:spPr>
          <a:xfrm>
            <a:off x="7808687" y="6178111"/>
            <a:ext cx="2947474" cy="369332"/>
          </a:xfrm>
          <a:prstGeom prst="rect">
            <a:avLst/>
          </a:prstGeom>
        </p:spPr>
        <p:txBody>
          <a:bodyPr wrap="none">
            <a:spAutoFit/>
          </a:bodyPr>
          <a:lstStyle/>
          <a:p>
            <a:r>
              <a:rPr lang="ro-RO" dirty="0">
                <a:hlinkClick r:id="rId4"/>
              </a:rPr>
              <a:t>https://red.prodidactica.md</a:t>
            </a:r>
            <a:r>
              <a:rPr lang="ro-RO" dirty="0" smtClean="0">
                <a:hlinkClick r:id="rId4"/>
              </a:rPr>
              <a:t>/</a:t>
            </a:r>
            <a:r>
              <a:rPr lang="ro-RO" dirty="0" smtClean="0"/>
              <a:t> </a:t>
            </a:r>
            <a:endParaRPr lang="ro-RO" dirty="0"/>
          </a:p>
        </p:txBody>
      </p:sp>
    </p:spTree>
    <p:extLst>
      <p:ext uri="{BB962C8B-B14F-4D97-AF65-F5344CB8AC3E}">
        <p14:creationId xmlns:p14="http://schemas.microsoft.com/office/powerpoint/2010/main" val="769165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542" y="161925"/>
            <a:ext cx="10515600" cy="839561"/>
          </a:xfrm>
        </p:spPr>
        <p:txBody>
          <a:bodyPr/>
          <a:lstStyle/>
          <a:p>
            <a:r>
              <a:rPr lang="ro-RO" b="1" dirty="0" smtClean="0">
                <a:solidFill>
                  <a:srgbClr val="C00000"/>
                </a:solidFill>
              </a:rPr>
              <a:t>Avantajele </a:t>
            </a:r>
            <a:r>
              <a:rPr lang="ro-RO" b="1" dirty="0">
                <a:solidFill>
                  <a:srgbClr val="C00000"/>
                </a:solidFill>
              </a:rPr>
              <a:t>Științei Deschise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87917885"/>
              </p:ext>
            </p:extLst>
          </p:nvPr>
        </p:nvGraphicFramePr>
        <p:xfrm>
          <a:off x="0" y="818925"/>
          <a:ext cx="12192000" cy="6039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84EFE8E0-2BE3-46A1-88AE-F7A53F014DCD}" type="slidenum">
              <a:rPr lang="en-US" smtClean="0"/>
              <a:pPr/>
              <a:t>17</a:t>
            </a:fld>
            <a:endParaRPr lang="en-US"/>
          </a:p>
        </p:txBody>
      </p:sp>
    </p:spTree>
    <p:extLst>
      <p:ext uri="{BB962C8B-B14F-4D97-AF65-F5344CB8AC3E}">
        <p14:creationId xmlns:p14="http://schemas.microsoft.com/office/powerpoint/2010/main" val="13320393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43" y="304843"/>
            <a:ext cx="11774714" cy="1325563"/>
          </a:xfrm>
        </p:spPr>
        <p:txBody>
          <a:bodyPr/>
          <a:lstStyle/>
          <a:p>
            <a:r>
              <a:rPr lang="ro-RO" dirty="0" smtClean="0"/>
              <a:t>Cititorii literaturii științifice: </a:t>
            </a:r>
            <a:r>
              <a:rPr lang="ro-RO" dirty="0"/>
              <a:t>cercetătorii, personalul științifico-didactic din universități</a:t>
            </a:r>
          </a:p>
        </p:txBody>
      </p:sp>
      <p:sp>
        <p:nvSpPr>
          <p:cNvPr id="4" name="Slide Number Placeholder 3"/>
          <p:cNvSpPr>
            <a:spLocks noGrp="1"/>
          </p:cNvSpPr>
          <p:nvPr>
            <p:ph type="sldNum" sz="quarter" idx="12"/>
          </p:nvPr>
        </p:nvSpPr>
        <p:spPr/>
        <p:txBody>
          <a:bodyPr/>
          <a:lstStyle/>
          <a:p>
            <a:fld id="{84EFE8E0-2BE3-46A1-88AE-F7A53F014DCD}" type="slidenum">
              <a:rPr lang="en-US" smtClean="0"/>
              <a:pPr/>
              <a:t>18</a:t>
            </a:fld>
            <a:endParaRPr lang="en-US"/>
          </a:p>
        </p:txBody>
      </p:sp>
      <p:pic>
        <p:nvPicPr>
          <p:cNvPr id="5" name="Picture 4"/>
          <p:cNvPicPr>
            <a:picLocks noChangeAspect="1"/>
          </p:cNvPicPr>
          <p:nvPr/>
        </p:nvPicPr>
        <p:blipFill>
          <a:blip r:embed="rId2"/>
          <a:stretch>
            <a:fillRect/>
          </a:stretch>
        </p:blipFill>
        <p:spPr>
          <a:xfrm>
            <a:off x="6878921" y="1418174"/>
            <a:ext cx="5066336" cy="3644277"/>
          </a:xfrm>
          <a:prstGeom prst="rect">
            <a:avLst/>
          </a:prstGeom>
        </p:spPr>
      </p:pic>
      <p:pic>
        <p:nvPicPr>
          <p:cNvPr id="6" name="Picture 5"/>
          <p:cNvPicPr>
            <a:picLocks noChangeAspect="1"/>
          </p:cNvPicPr>
          <p:nvPr/>
        </p:nvPicPr>
        <p:blipFill>
          <a:blip r:embed="rId3"/>
          <a:stretch>
            <a:fillRect/>
          </a:stretch>
        </p:blipFill>
        <p:spPr>
          <a:xfrm>
            <a:off x="0" y="1630406"/>
            <a:ext cx="6778170" cy="4841132"/>
          </a:xfrm>
          <a:prstGeom prst="rect">
            <a:avLst/>
          </a:prstGeom>
        </p:spPr>
      </p:pic>
      <p:pic>
        <p:nvPicPr>
          <p:cNvPr id="7" name="Picture 6"/>
          <p:cNvPicPr>
            <a:picLocks noChangeAspect="1"/>
          </p:cNvPicPr>
          <p:nvPr/>
        </p:nvPicPr>
        <p:blipFill>
          <a:blip r:embed="rId4"/>
          <a:stretch>
            <a:fillRect/>
          </a:stretch>
        </p:blipFill>
        <p:spPr>
          <a:xfrm>
            <a:off x="4844721" y="2182891"/>
            <a:ext cx="1457528" cy="2114845"/>
          </a:xfrm>
          <a:prstGeom prst="rect">
            <a:avLst/>
          </a:prstGeom>
        </p:spPr>
      </p:pic>
      <p:sp>
        <p:nvSpPr>
          <p:cNvPr id="8" name="Rectangle 7"/>
          <p:cNvSpPr/>
          <p:nvPr/>
        </p:nvSpPr>
        <p:spPr>
          <a:xfrm>
            <a:off x="6894286" y="5411445"/>
            <a:ext cx="5364647" cy="1107996"/>
          </a:xfrm>
          <a:prstGeom prst="rect">
            <a:avLst/>
          </a:prstGeom>
        </p:spPr>
        <p:txBody>
          <a:bodyPr wrap="square">
            <a:spAutoFit/>
          </a:bodyPr>
          <a:lstStyle/>
          <a:p>
            <a:r>
              <a:rPr lang="ro-RO" sz="2400" dirty="0" smtClean="0">
                <a:latin typeface="Calibri" panose="020F0502020204030204" pitchFamily="34" charset="0"/>
                <a:ea typeface="Calibri" panose="020F0502020204030204" pitchFamily="34" charset="0"/>
                <a:cs typeface="Times New Roman" panose="02020603050405020304" pitchFamily="18" charset="0"/>
              </a:rPr>
              <a:t>În mediu 23,4 articole pe lună (2005),</a:t>
            </a:r>
          </a:p>
          <a:p>
            <a:r>
              <a:rPr lang="ro-RO" sz="2400" dirty="0" smtClean="0">
                <a:latin typeface="Calibri" panose="020F0502020204030204" pitchFamily="34" charset="0"/>
                <a:ea typeface="Calibri" panose="020F0502020204030204" pitchFamily="34" charset="0"/>
                <a:cs typeface="Times New Roman" panose="02020603050405020304" pitchFamily="18" charset="0"/>
              </a:rPr>
              <a:t>19,9 articole </a:t>
            </a:r>
            <a:r>
              <a:rPr lang="ro-RO" sz="2400" dirty="0">
                <a:latin typeface="Calibri" panose="020F0502020204030204" pitchFamily="34" charset="0"/>
                <a:ea typeface="Calibri" panose="020F0502020204030204" pitchFamily="34" charset="0"/>
                <a:cs typeface="Times New Roman" panose="02020603050405020304" pitchFamily="18" charset="0"/>
              </a:rPr>
              <a:t>pe </a:t>
            </a:r>
            <a:r>
              <a:rPr lang="ro-RO" sz="2400" dirty="0" smtClean="0">
                <a:latin typeface="Calibri" panose="020F0502020204030204" pitchFamily="34" charset="0"/>
                <a:ea typeface="Calibri" panose="020F0502020204030204" pitchFamily="34" charset="0"/>
                <a:cs typeface="Times New Roman" panose="02020603050405020304" pitchFamily="18" charset="0"/>
              </a:rPr>
              <a:t>lună (2018)</a:t>
            </a:r>
          </a:p>
          <a:p>
            <a:r>
              <a:rPr lang="ro-RO" dirty="0" smtClean="0">
                <a:latin typeface="Calibri" panose="020F0502020204030204" pitchFamily="34" charset="0"/>
                <a:cs typeface="Times New Roman" panose="02020603050405020304" pitchFamily="18" charset="0"/>
              </a:rPr>
              <a:t>Sursa: </a:t>
            </a:r>
            <a:r>
              <a:rPr lang="ro-RO" u="sng" dirty="0">
                <a:hlinkClick r:id="rId5"/>
              </a:rPr>
              <a:t>https://doi.org/10.3390/publications7010018</a:t>
            </a:r>
            <a:endParaRPr lang="ro-RO" dirty="0"/>
          </a:p>
        </p:txBody>
      </p:sp>
      <p:sp>
        <p:nvSpPr>
          <p:cNvPr id="9" name="Rectangle 8"/>
          <p:cNvSpPr/>
          <p:nvPr/>
        </p:nvSpPr>
        <p:spPr>
          <a:xfrm>
            <a:off x="472604" y="6471538"/>
            <a:ext cx="4028667" cy="369332"/>
          </a:xfrm>
          <a:prstGeom prst="rect">
            <a:avLst/>
          </a:prstGeom>
        </p:spPr>
        <p:txBody>
          <a:bodyPr wrap="none">
            <a:spAutoFit/>
          </a:bodyPr>
          <a:lstStyle/>
          <a:p>
            <a:r>
              <a:rPr lang="ro-RO" dirty="0" smtClean="0"/>
              <a:t>Sursa: </a:t>
            </a:r>
            <a:r>
              <a:rPr lang="ro-RO" dirty="0">
                <a:hlinkClick r:id="rId6"/>
              </a:rPr>
              <a:t>https://doi.org/10.1002/asi.23286</a:t>
            </a:r>
            <a:endParaRPr lang="ro-RO" dirty="0"/>
          </a:p>
        </p:txBody>
      </p:sp>
      <p:sp>
        <p:nvSpPr>
          <p:cNvPr id="10" name="Rectangle 9"/>
          <p:cNvSpPr/>
          <p:nvPr/>
        </p:nvSpPr>
        <p:spPr>
          <a:xfrm>
            <a:off x="8705291" y="4693119"/>
            <a:ext cx="3208827" cy="369332"/>
          </a:xfrm>
          <a:prstGeom prst="rect">
            <a:avLst/>
          </a:prstGeom>
        </p:spPr>
        <p:txBody>
          <a:bodyPr wrap="none">
            <a:spAutoFit/>
          </a:bodyPr>
          <a:lstStyle/>
          <a:p>
            <a:r>
              <a:rPr lang="ro-RO" dirty="0">
                <a:hlinkClick r:id="rId7"/>
              </a:rPr>
              <a:t>https://www.shutterstock.com</a:t>
            </a:r>
            <a:r>
              <a:rPr lang="ro-RO" dirty="0" smtClean="0">
                <a:hlinkClick r:id="rId7"/>
              </a:rPr>
              <a:t>/</a:t>
            </a:r>
            <a:r>
              <a:rPr lang="ro-RO" dirty="0" smtClean="0"/>
              <a:t> </a:t>
            </a:r>
            <a:endParaRPr lang="ro-RO" dirty="0"/>
          </a:p>
        </p:txBody>
      </p:sp>
    </p:spTree>
    <p:extLst>
      <p:ext uri="{BB962C8B-B14F-4D97-AF65-F5344CB8AC3E}">
        <p14:creationId xmlns:p14="http://schemas.microsoft.com/office/powerpoint/2010/main" val="3180872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Comunități de autor și cititor suprapuse</a:t>
            </a:r>
            <a:endParaRPr lang="ro-RO" dirty="0"/>
          </a:p>
        </p:txBody>
      </p:sp>
      <p:sp>
        <p:nvSpPr>
          <p:cNvPr id="3" name="Slide Number Placeholder 2"/>
          <p:cNvSpPr>
            <a:spLocks noGrp="1"/>
          </p:cNvSpPr>
          <p:nvPr>
            <p:ph type="sldNum" sz="quarter" idx="12"/>
          </p:nvPr>
        </p:nvSpPr>
        <p:spPr/>
        <p:txBody>
          <a:bodyPr/>
          <a:lstStyle/>
          <a:p>
            <a:fld id="{84EFE8E0-2BE3-46A1-88AE-F7A53F014DCD}" type="slidenum">
              <a:rPr lang="en-US" smtClean="0"/>
              <a:pPr/>
              <a:t>19</a:t>
            </a:fld>
            <a:endParaRPr lang="en-US"/>
          </a:p>
        </p:txBody>
      </p:sp>
      <p:pic>
        <p:nvPicPr>
          <p:cNvPr id="4" name="Picture 3"/>
          <p:cNvPicPr>
            <a:picLocks noChangeAspect="1"/>
          </p:cNvPicPr>
          <p:nvPr/>
        </p:nvPicPr>
        <p:blipFill>
          <a:blip r:embed="rId2"/>
          <a:stretch>
            <a:fillRect/>
          </a:stretch>
        </p:blipFill>
        <p:spPr>
          <a:xfrm>
            <a:off x="838200" y="1555258"/>
            <a:ext cx="10106025" cy="4606283"/>
          </a:xfrm>
          <a:prstGeom prst="rect">
            <a:avLst/>
          </a:prstGeom>
        </p:spPr>
      </p:pic>
      <p:sp>
        <p:nvSpPr>
          <p:cNvPr id="5" name="Rectangle 4"/>
          <p:cNvSpPr/>
          <p:nvPr/>
        </p:nvSpPr>
        <p:spPr>
          <a:xfrm>
            <a:off x="838200" y="6356350"/>
            <a:ext cx="8625114" cy="369332"/>
          </a:xfrm>
          <a:prstGeom prst="rect">
            <a:avLst/>
          </a:prstGeom>
        </p:spPr>
        <p:txBody>
          <a:bodyPr wrap="square">
            <a:spAutoFit/>
          </a:bodyPr>
          <a:lstStyle/>
          <a:p>
            <a:r>
              <a:rPr lang="ro-RO" dirty="0" smtClean="0"/>
              <a:t>Sursa: </a:t>
            </a:r>
            <a:r>
              <a:rPr lang="ro-RO" u="sng" dirty="0">
                <a:hlinkClick r:id="rId3"/>
              </a:rPr>
              <a:t>https://www.stm-assoc.org/2018_10_04_STM_Report_2018.pdf</a:t>
            </a:r>
            <a:endParaRPr lang="ro-RO" dirty="0"/>
          </a:p>
        </p:txBody>
      </p:sp>
    </p:spTree>
    <p:extLst>
      <p:ext uri="{BB962C8B-B14F-4D97-AF65-F5344CB8AC3E}">
        <p14:creationId xmlns:p14="http://schemas.microsoft.com/office/powerpoint/2010/main" val="3467851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76440"/>
            <a:ext cx="10515600" cy="867228"/>
          </a:xfrm>
        </p:spPr>
        <p:txBody>
          <a:bodyPr/>
          <a:lstStyle/>
          <a:p>
            <a:r>
              <a:rPr lang="ro-RO" dirty="0" smtClean="0"/>
              <a:t>În discuție:</a:t>
            </a:r>
            <a:endParaRPr lang="ro-RO" dirty="0"/>
          </a:p>
        </p:txBody>
      </p:sp>
      <p:sp>
        <p:nvSpPr>
          <p:cNvPr id="4" name="Content Placeholder 3"/>
          <p:cNvSpPr>
            <a:spLocks noGrp="1"/>
          </p:cNvSpPr>
          <p:nvPr>
            <p:ph idx="1"/>
          </p:nvPr>
        </p:nvSpPr>
        <p:spPr>
          <a:xfrm>
            <a:off x="348343" y="1219200"/>
            <a:ext cx="11393714" cy="5355771"/>
          </a:xfrm>
        </p:spPr>
        <p:txBody>
          <a:bodyPr>
            <a:normAutofit/>
          </a:bodyPr>
          <a:lstStyle/>
          <a:p>
            <a:r>
              <a:rPr lang="ro-RO" dirty="0" smtClean="0"/>
              <a:t>Ce și cum citim</a:t>
            </a:r>
          </a:p>
          <a:p>
            <a:r>
              <a:rPr lang="ro-RO" dirty="0" smtClean="0"/>
              <a:t>Știința Deschisă </a:t>
            </a:r>
          </a:p>
          <a:p>
            <a:pPr lvl="1"/>
            <a:r>
              <a:rPr lang="ro-RO" dirty="0" smtClean="0"/>
              <a:t>De ce avem nevoie de Știință </a:t>
            </a:r>
            <a:r>
              <a:rPr lang="ro-RO" dirty="0"/>
              <a:t>D</a:t>
            </a:r>
            <a:r>
              <a:rPr lang="ro-RO" dirty="0" smtClean="0"/>
              <a:t>eschisă?</a:t>
            </a:r>
          </a:p>
          <a:p>
            <a:pPr lvl="1"/>
            <a:r>
              <a:rPr lang="ro-RO" dirty="0" smtClean="0"/>
              <a:t>Ce este Știința Deschisă. Componentele </a:t>
            </a:r>
            <a:r>
              <a:rPr lang="ro-RO" dirty="0"/>
              <a:t>Ș</a:t>
            </a:r>
            <a:r>
              <a:rPr lang="ro-RO" dirty="0" smtClean="0"/>
              <a:t>tiinței </a:t>
            </a:r>
            <a:r>
              <a:rPr lang="ro-RO" dirty="0"/>
              <a:t>D</a:t>
            </a:r>
            <a:r>
              <a:rPr lang="ro-RO" dirty="0" smtClean="0"/>
              <a:t>eschise</a:t>
            </a:r>
          </a:p>
          <a:p>
            <a:pPr lvl="1"/>
            <a:r>
              <a:rPr lang="ro-RO" dirty="0" smtClean="0"/>
              <a:t>Cum să deschidem acces la conținut?</a:t>
            </a:r>
          </a:p>
          <a:p>
            <a:r>
              <a:rPr lang="ro-RO" dirty="0" smtClean="0"/>
              <a:t>Cum Știința Deschisă poate spori lectura</a:t>
            </a:r>
          </a:p>
          <a:p>
            <a:r>
              <a:rPr lang="ro-RO" dirty="0" smtClean="0"/>
              <a:t>Instrumente pentru acces la publicații în scopuri de lectură</a:t>
            </a:r>
          </a:p>
          <a:p>
            <a:r>
              <a:rPr lang="ro-RO" dirty="0" smtClean="0"/>
              <a:t>Întrebări </a:t>
            </a:r>
            <a:r>
              <a:rPr lang="ro-RO" dirty="0"/>
              <a:t>și răspunsuri</a:t>
            </a:r>
          </a:p>
          <a:p>
            <a:pPr lvl="1"/>
            <a:endParaRPr lang="ro-RO" dirty="0" smtClean="0"/>
          </a:p>
          <a:p>
            <a:pPr lvl="1"/>
            <a:endParaRPr lang="ro-RO" dirty="0" smtClean="0"/>
          </a:p>
          <a:p>
            <a:endParaRPr lang="ro-RO" dirty="0"/>
          </a:p>
        </p:txBody>
      </p:sp>
      <p:sp>
        <p:nvSpPr>
          <p:cNvPr id="2" name="Slide Number Placeholder 1"/>
          <p:cNvSpPr>
            <a:spLocks noGrp="1"/>
          </p:cNvSpPr>
          <p:nvPr>
            <p:ph type="sldNum" sz="quarter" idx="12"/>
          </p:nvPr>
        </p:nvSpPr>
        <p:spPr/>
        <p:txBody>
          <a:bodyPr/>
          <a:lstStyle/>
          <a:p>
            <a:fld id="{84EFE8E0-2BE3-46A1-88AE-F7A53F014DCD}" type="slidenum">
              <a:rPr lang="en-US" smtClean="0"/>
              <a:pPr/>
              <a:t>2</a:t>
            </a:fld>
            <a:endParaRPr lang="en-US"/>
          </a:p>
        </p:txBody>
      </p:sp>
    </p:spTree>
    <p:extLst>
      <p:ext uri="{BB962C8B-B14F-4D97-AF65-F5344CB8AC3E}">
        <p14:creationId xmlns:p14="http://schemas.microsoft.com/office/powerpoint/2010/main" val="1451678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ro-RO"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82710148"/>
              </p:ext>
            </p:extLst>
          </p:nvPr>
        </p:nvGraphicFramePr>
        <p:xfrm>
          <a:off x="315686" y="1825625"/>
          <a:ext cx="11484428" cy="489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84EFE8E0-2BE3-46A1-88AE-F7A53F014DCD}" type="slidenum">
              <a:rPr lang="en-US" smtClean="0"/>
              <a:pPr/>
              <a:t>20</a:t>
            </a:fld>
            <a:endParaRPr lang="en-US"/>
          </a:p>
        </p:txBody>
      </p:sp>
    </p:spTree>
    <p:extLst>
      <p:ext uri="{BB962C8B-B14F-4D97-AF65-F5344CB8AC3E}">
        <p14:creationId xmlns:p14="http://schemas.microsoft.com/office/powerpoint/2010/main" val="61027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95696" y="320675"/>
            <a:ext cx="10869418" cy="1325563"/>
          </a:xfrm>
        </p:spPr>
        <p:txBody>
          <a:bodyPr/>
          <a:lstStyle/>
          <a:p>
            <a:r>
              <a:rPr lang="ro-RO" dirty="0" smtClean="0"/>
              <a:t>Sporirea citării</a:t>
            </a:r>
            <a:endParaRPr lang="ro-RO" dirty="0"/>
          </a:p>
        </p:txBody>
      </p:sp>
      <p:sp>
        <p:nvSpPr>
          <p:cNvPr id="12" name="Content Placeholder 11"/>
          <p:cNvSpPr>
            <a:spLocks noGrp="1"/>
          </p:cNvSpPr>
          <p:nvPr>
            <p:ph sz="half" idx="2"/>
          </p:nvPr>
        </p:nvSpPr>
        <p:spPr>
          <a:xfrm>
            <a:off x="8272662" y="1825625"/>
            <a:ext cx="3730652" cy="4351338"/>
          </a:xfrm>
        </p:spPr>
        <p:txBody>
          <a:bodyPr/>
          <a:lstStyle/>
          <a:p>
            <a:r>
              <a:rPr lang="ro-RO" dirty="0"/>
              <a:t>Creșterea relativă a citării pentru articolele cu acces deschis variază de la 45% în filosofie, 51% în inginerie la 86% în științe politice și 91% în matematică”</a:t>
            </a:r>
          </a:p>
        </p:txBody>
      </p:sp>
      <p:sp>
        <p:nvSpPr>
          <p:cNvPr id="4" name="Slide Number Placeholder 3"/>
          <p:cNvSpPr>
            <a:spLocks noGrp="1"/>
          </p:cNvSpPr>
          <p:nvPr>
            <p:ph type="sldNum" sz="quarter" idx="12"/>
          </p:nvPr>
        </p:nvSpPr>
        <p:spPr/>
        <p:txBody>
          <a:bodyPr/>
          <a:lstStyle/>
          <a:p>
            <a:fld id="{84EFE8E0-2BE3-46A1-88AE-F7A53F014DCD}" type="slidenum">
              <a:rPr lang="en-US" smtClean="0"/>
              <a:pPr/>
              <a:t>21</a:t>
            </a:fld>
            <a:endParaRPr lang="en-US"/>
          </a:p>
        </p:txBody>
      </p:sp>
      <p:pic>
        <p:nvPicPr>
          <p:cNvPr id="9" name="Picture 8"/>
          <p:cNvPicPr>
            <a:picLocks noChangeAspect="1"/>
          </p:cNvPicPr>
          <p:nvPr/>
        </p:nvPicPr>
        <p:blipFill>
          <a:blip r:embed="rId2"/>
          <a:stretch>
            <a:fillRect/>
          </a:stretch>
        </p:blipFill>
        <p:spPr>
          <a:xfrm>
            <a:off x="295696" y="1465943"/>
            <a:ext cx="7976966" cy="4711020"/>
          </a:xfrm>
          <a:prstGeom prst="rect">
            <a:avLst/>
          </a:prstGeom>
        </p:spPr>
      </p:pic>
    </p:spTree>
    <p:extLst>
      <p:ext uri="{BB962C8B-B14F-4D97-AF65-F5344CB8AC3E}">
        <p14:creationId xmlns:p14="http://schemas.microsoft.com/office/powerpoint/2010/main" val="133171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4EFE8E0-2BE3-46A1-88AE-F7A53F014DCD}" type="slidenum">
              <a:rPr lang="en-US" smtClean="0"/>
              <a:pPr/>
              <a:t>22</a:t>
            </a:fld>
            <a:endParaRPr lang="en-US"/>
          </a:p>
        </p:txBody>
      </p:sp>
      <p:pic>
        <p:nvPicPr>
          <p:cNvPr id="5" name="Picture 4"/>
          <p:cNvPicPr>
            <a:picLocks noChangeAspect="1"/>
          </p:cNvPicPr>
          <p:nvPr/>
        </p:nvPicPr>
        <p:blipFill>
          <a:blip r:embed="rId2"/>
          <a:stretch>
            <a:fillRect/>
          </a:stretch>
        </p:blipFill>
        <p:spPr>
          <a:xfrm>
            <a:off x="4003936" y="1349955"/>
            <a:ext cx="7796421" cy="4310742"/>
          </a:xfrm>
          <a:prstGeom prst="rect">
            <a:avLst/>
          </a:prstGeom>
        </p:spPr>
      </p:pic>
      <p:sp>
        <p:nvSpPr>
          <p:cNvPr id="6" name="Rectangle 5"/>
          <p:cNvSpPr/>
          <p:nvPr/>
        </p:nvSpPr>
        <p:spPr>
          <a:xfrm>
            <a:off x="4267200" y="5892581"/>
            <a:ext cx="7645400" cy="646331"/>
          </a:xfrm>
          <a:prstGeom prst="rect">
            <a:avLst/>
          </a:prstGeom>
        </p:spPr>
        <p:txBody>
          <a:bodyPr wrap="square">
            <a:spAutoFit/>
          </a:bodyPr>
          <a:lstStyle/>
          <a:p>
            <a:r>
              <a:rPr lang="ro-RO" dirty="0">
                <a:hlinkClick r:id="rId3"/>
              </a:rPr>
              <a:t>https://www.jamk.fi/en/Research-and-Development/open-science-and-research-in-jamkavoin-tiede-ja-tutkimus</a:t>
            </a:r>
            <a:r>
              <a:rPr lang="ro-RO" dirty="0" smtClean="0">
                <a:hlinkClick r:id="rId3"/>
              </a:rPr>
              <a:t>/</a:t>
            </a:r>
            <a:r>
              <a:rPr lang="ro-RO" dirty="0" smtClean="0"/>
              <a:t> </a:t>
            </a:r>
            <a:endParaRPr lang="ro-RO" dirty="0"/>
          </a:p>
        </p:txBody>
      </p:sp>
      <p:sp>
        <p:nvSpPr>
          <p:cNvPr id="8" name="Content Placeholder 2"/>
          <p:cNvSpPr>
            <a:spLocks noGrp="1"/>
          </p:cNvSpPr>
          <p:nvPr>
            <p:ph idx="1"/>
          </p:nvPr>
        </p:nvSpPr>
        <p:spPr>
          <a:xfrm>
            <a:off x="348343" y="1944914"/>
            <a:ext cx="3918857" cy="3599543"/>
          </a:xfrm>
        </p:spPr>
        <p:txBody>
          <a:bodyPr>
            <a:normAutofit/>
          </a:bodyPr>
          <a:lstStyle/>
          <a:p>
            <a:r>
              <a:rPr lang="ro-RO" dirty="0" smtClean="0"/>
              <a:t>Articolele </a:t>
            </a:r>
            <a:r>
              <a:rPr lang="ro-RO" dirty="0"/>
              <a:t>disponibile în mod liber sunt citate mai mult, deoarece sunt citite mai mult decât articolele din reviste accesibile pe bază de abonament.</a:t>
            </a:r>
          </a:p>
          <a:p>
            <a:endParaRPr lang="ro-RO" dirty="0"/>
          </a:p>
        </p:txBody>
      </p:sp>
    </p:spTree>
    <p:extLst>
      <p:ext uri="{BB962C8B-B14F-4D97-AF65-F5344CB8AC3E}">
        <p14:creationId xmlns:p14="http://schemas.microsoft.com/office/powerpoint/2010/main" val="15459139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Instrumente pentru acces la publicații </a:t>
            </a:r>
            <a:endParaRPr lang="ro-RO" dirty="0"/>
          </a:p>
        </p:txBody>
      </p:sp>
      <p:sp>
        <p:nvSpPr>
          <p:cNvPr id="4" name="Slide Number Placeholder 3"/>
          <p:cNvSpPr>
            <a:spLocks noGrp="1"/>
          </p:cNvSpPr>
          <p:nvPr>
            <p:ph type="sldNum" sz="quarter" idx="12"/>
          </p:nvPr>
        </p:nvSpPr>
        <p:spPr/>
        <p:txBody>
          <a:bodyPr/>
          <a:lstStyle/>
          <a:p>
            <a:fld id="{84EFE8E0-2BE3-46A1-88AE-F7A53F014DCD}" type="slidenum">
              <a:rPr lang="en-US" smtClean="0"/>
              <a:pPr/>
              <a:t>23</a:t>
            </a:fld>
            <a:endParaRPr lang="en-US"/>
          </a:p>
        </p:txBody>
      </p:sp>
      <p:pic>
        <p:nvPicPr>
          <p:cNvPr id="5" name="Picture 4"/>
          <p:cNvPicPr>
            <a:picLocks noChangeAspect="1"/>
          </p:cNvPicPr>
          <p:nvPr/>
        </p:nvPicPr>
        <p:blipFill>
          <a:blip r:embed="rId2"/>
          <a:stretch>
            <a:fillRect/>
          </a:stretch>
        </p:blipFill>
        <p:spPr>
          <a:xfrm>
            <a:off x="203200" y="1368348"/>
            <a:ext cx="5849257" cy="2159398"/>
          </a:xfrm>
          <a:prstGeom prst="rect">
            <a:avLst/>
          </a:prstGeom>
        </p:spPr>
      </p:pic>
      <p:pic>
        <p:nvPicPr>
          <p:cNvPr id="6" name="Picture 5"/>
          <p:cNvPicPr>
            <a:picLocks noChangeAspect="1"/>
          </p:cNvPicPr>
          <p:nvPr/>
        </p:nvPicPr>
        <p:blipFill>
          <a:blip r:embed="rId3"/>
          <a:stretch>
            <a:fillRect/>
          </a:stretch>
        </p:blipFill>
        <p:spPr>
          <a:xfrm>
            <a:off x="6134043" y="1368348"/>
            <a:ext cx="5027441" cy="2772693"/>
          </a:xfrm>
          <a:prstGeom prst="rect">
            <a:avLst/>
          </a:prstGeom>
        </p:spPr>
      </p:pic>
      <p:pic>
        <p:nvPicPr>
          <p:cNvPr id="7" name="Picture 6"/>
          <p:cNvPicPr>
            <a:picLocks noChangeAspect="1"/>
          </p:cNvPicPr>
          <p:nvPr/>
        </p:nvPicPr>
        <p:blipFill>
          <a:blip r:embed="rId4"/>
          <a:stretch>
            <a:fillRect/>
          </a:stretch>
        </p:blipFill>
        <p:spPr>
          <a:xfrm>
            <a:off x="203200" y="3674392"/>
            <a:ext cx="2825200" cy="856577"/>
          </a:xfrm>
          <a:prstGeom prst="rect">
            <a:avLst/>
          </a:prstGeom>
        </p:spPr>
      </p:pic>
      <p:pic>
        <p:nvPicPr>
          <p:cNvPr id="8" name="Picture 7"/>
          <p:cNvPicPr>
            <a:picLocks noChangeAspect="1"/>
          </p:cNvPicPr>
          <p:nvPr/>
        </p:nvPicPr>
        <p:blipFill>
          <a:blip r:embed="rId5"/>
          <a:stretch>
            <a:fillRect/>
          </a:stretch>
        </p:blipFill>
        <p:spPr>
          <a:xfrm>
            <a:off x="3109986" y="3438694"/>
            <a:ext cx="1885144" cy="1835535"/>
          </a:xfrm>
          <a:prstGeom prst="rect">
            <a:avLst/>
          </a:prstGeom>
        </p:spPr>
      </p:pic>
      <p:pic>
        <p:nvPicPr>
          <p:cNvPr id="9" name="Picture 8"/>
          <p:cNvPicPr>
            <a:picLocks noChangeAspect="1"/>
          </p:cNvPicPr>
          <p:nvPr/>
        </p:nvPicPr>
        <p:blipFill>
          <a:blip r:embed="rId6"/>
          <a:stretch>
            <a:fillRect/>
          </a:stretch>
        </p:blipFill>
        <p:spPr>
          <a:xfrm>
            <a:off x="698232" y="6077229"/>
            <a:ext cx="2411754" cy="727162"/>
          </a:xfrm>
          <a:prstGeom prst="rect">
            <a:avLst/>
          </a:prstGeom>
        </p:spPr>
      </p:pic>
      <p:pic>
        <p:nvPicPr>
          <p:cNvPr id="11" name="Picture 10"/>
          <p:cNvPicPr>
            <a:picLocks noChangeAspect="1"/>
          </p:cNvPicPr>
          <p:nvPr/>
        </p:nvPicPr>
        <p:blipFill>
          <a:blip r:embed="rId7"/>
          <a:stretch>
            <a:fillRect/>
          </a:stretch>
        </p:blipFill>
        <p:spPr>
          <a:xfrm>
            <a:off x="-49098" y="4657599"/>
            <a:ext cx="3207657" cy="1275974"/>
          </a:xfrm>
          <a:prstGeom prst="rect">
            <a:avLst/>
          </a:prstGeom>
        </p:spPr>
      </p:pic>
      <p:pic>
        <p:nvPicPr>
          <p:cNvPr id="12" name="Picture 11"/>
          <p:cNvPicPr>
            <a:picLocks noChangeAspect="1"/>
          </p:cNvPicPr>
          <p:nvPr/>
        </p:nvPicPr>
        <p:blipFill>
          <a:blip r:embed="rId8"/>
          <a:stretch>
            <a:fillRect/>
          </a:stretch>
        </p:blipFill>
        <p:spPr>
          <a:xfrm>
            <a:off x="3288973" y="5871088"/>
            <a:ext cx="2845070" cy="933303"/>
          </a:xfrm>
          <a:prstGeom prst="rect">
            <a:avLst/>
          </a:prstGeom>
        </p:spPr>
      </p:pic>
      <p:pic>
        <p:nvPicPr>
          <p:cNvPr id="13" name="Picture 12"/>
          <p:cNvPicPr>
            <a:picLocks noChangeAspect="1"/>
          </p:cNvPicPr>
          <p:nvPr/>
        </p:nvPicPr>
        <p:blipFill>
          <a:blip r:embed="rId9"/>
          <a:stretch>
            <a:fillRect/>
          </a:stretch>
        </p:blipFill>
        <p:spPr>
          <a:xfrm>
            <a:off x="7144713" y="3964065"/>
            <a:ext cx="4921106" cy="2620329"/>
          </a:xfrm>
          <a:prstGeom prst="rect">
            <a:avLst/>
          </a:prstGeom>
        </p:spPr>
      </p:pic>
      <p:pic>
        <p:nvPicPr>
          <p:cNvPr id="15" name="Picture 14"/>
          <p:cNvPicPr>
            <a:picLocks noChangeAspect="1"/>
          </p:cNvPicPr>
          <p:nvPr/>
        </p:nvPicPr>
        <p:blipFill>
          <a:blip r:embed="rId10"/>
          <a:stretch>
            <a:fillRect/>
          </a:stretch>
        </p:blipFill>
        <p:spPr>
          <a:xfrm>
            <a:off x="4563393" y="4716866"/>
            <a:ext cx="2581320" cy="1063659"/>
          </a:xfrm>
          <a:prstGeom prst="rect">
            <a:avLst/>
          </a:prstGeom>
        </p:spPr>
      </p:pic>
    </p:spTree>
    <p:extLst>
      <p:ext uri="{BB962C8B-B14F-4D97-AF65-F5344CB8AC3E}">
        <p14:creationId xmlns:p14="http://schemas.microsoft.com/office/powerpoint/2010/main" val="20501351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75771" y="118383"/>
            <a:ext cx="11611429" cy="1325563"/>
          </a:xfrm>
        </p:spPr>
        <p:txBody>
          <a:bodyPr/>
          <a:lstStyle/>
          <a:p>
            <a:r>
              <a:rPr lang="ro-RO" b="1" dirty="0">
                <a:solidFill>
                  <a:srgbClr val="C00000"/>
                </a:solidFill>
              </a:rPr>
              <a:t>Cum </a:t>
            </a:r>
            <a:r>
              <a:rPr lang="ro-RO" b="1" dirty="0" smtClean="0">
                <a:solidFill>
                  <a:srgbClr val="C00000"/>
                </a:solidFill>
              </a:rPr>
              <a:t>putem </a:t>
            </a:r>
            <a:r>
              <a:rPr lang="ro-RO" b="1" dirty="0">
                <a:solidFill>
                  <a:srgbClr val="C00000"/>
                </a:solidFill>
              </a:rPr>
              <a:t>găsi </a:t>
            </a:r>
            <a:r>
              <a:rPr lang="ro-RO" b="1" dirty="0" smtClean="0">
                <a:solidFill>
                  <a:srgbClr val="C00000"/>
                </a:solidFill>
              </a:rPr>
              <a:t>și </a:t>
            </a:r>
            <a:r>
              <a:rPr lang="ro-RO" b="1" dirty="0">
                <a:solidFill>
                  <a:srgbClr val="C00000"/>
                </a:solidFill>
              </a:rPr>
              <a:t>utiliza resurse </a:t>
            </a:r>
            <a:r>
              <a:rPr lang="ro-RO" b="1" dirty="0" smtClean="0">
                <a:solidFill>
                  <a:srgbClr val="C00000"/>
                </a:solidFill>
              </a:rPr>
              <a:t>cu </a:t>
            </a:r>
            <a:r>
              <a:rPr lang="ro-RO" b="1" dirty="0">
                <a:solidFill>
                  <a:srgbClr val="C00000"/>
                </a:solidFill>
              </a:rPr>
              <a:t>acces deschis?</a:t>
            </a:r>
          </a:p>
        </p:txBody>
      </p:sp>
      <p:sp>
        <p:nvSpPr>
          <p:cNvPr id="5" name="Slide Number Placeholder 4"/>
          <p:cNvSpPr>
            <a:spLocks noGrp="1"/>
          </p:cNvSpPr>
          <p:nvPr>
            <p:ph type="sldNum" sz="quarter" idx="12"/>
          </p:nvPr>
        </p:nvSpPr>
        <p:spPr/>
        <p:txBody>
          <a:bodyPr/>
          <a:lstStyle/>
          <a:p>
            <a:fld id="{84EFE8E0-2BE3-46A1-88AE-F7A53F014DCD}" type="slidenum">
              <a:rPr lang="en-US" smtClean="0"/>
              <a:pPr/>
              <a:t>24</a:t>
            </a:fld>
            <a:endParaRPr lang="en-US"/>
          </a:p>
        </p:txBody>
      </p:sp>
      <p:pic>
        <p:nvPicPr>
          <p:cNvPr id="7" name="Picture 6"/>
          <p:cNvPicPr>
            <a:picLocks noChangeAspect="1"/>
          </p:cNvPicPr>
          <p:nvPr/>
        </p:nvPicPr>
        <p:blipFill rotWithShape="1">
          <a:blip r:embed="rId2"/>
          <a:srcRect l="1524" t="2615" r="1219" b="2124"/>
          <a:stretch/>
        </p:blipFill>
        <p:spPr>
          <a:xfrm>
            <a:off x="1611086" y="1335314"/>
            <a:ext cx="9260114" cy="5268686"/>
          </a:xfrm>
          <a:prstGeom prst="rect">
            <a:avLst/>
          </a:prstGeom>
        </p:spPr>
      </p:pic>
    </p:spTree>
    <p:extLst>
      <p:ext uri="{BB962C8B-B14F-4D97-AF65-F5344CB8AC3E}">
        <p14:creationId xmlns:p14="http://schemas.microsoft.com/office/powerpoint/2010/main" val="2731930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8" y="103868"/>
            <a:ext cx="11858172" cy="1115332"/>
          </a:xfrm>
        </p:spPr>
        <p:txBody>
          <a:bodyPr>
            <a:normAutofit/>
          </a:bodyPr>
          <a:lstStyle/>
          <a:p>
            <a:r>
              <a:rPr lang="en-US" sz="4300" b="1" dirty="0" smtClean="0">
                <a:solidFill>
                  <a:srgbClr val="C00000"/>
                </a:solidFill>
              </a:rPr>
              <a:t>Directory </a:t>
            </a:r>
            <a:r>
              <a:rPr lang="en-US" sz="4300" b="1" dirty="0">
                <a:solidFill>
                  <a:srgbClr val="C00000"/>
                </a:solidFill>
              </a:rPr>
              <a:t>of Open Access Scholarly </a:t>
            </a:r>
            <a:r>
              <a:rPr lang="ro-RO" sz="4300" b="1" dirty="0">
                <a:solidFill>
                  <a:srgbClr val="C00000"/>
                </a:solidFill>
              </a:rPr>
              <a:t>R</a:t>
            </a:r>
            <a:r>
              <a:rPr lang="en-US" sz="4300" b="1" dirty="0" err="1" smtClean="0">
                <a:solidFill>
                  <a:srgbClr val="C00000"/>
                </a:solidFill>
              </a:rPr>
              <a:t>esources</a:t>
            </a:r>
            <a:r>
              <a:rPr lang="ro-RO" sz="4300" b="1" dirty="0" smtClean="0">
                <a:solidFill>
                  <a:srgbClr val="C00000"/>
                </a:solidFill>
              </a:rPr>
              <a:t> (</a:t>
            </a:r>
            <a:r>
              <a:rPr lang="en-US" sz="4300" b="1" dirty="0" smtClean="0">
                <a:solidFill>
                  <a:srgbClr val="C00000"/>
                </a:solidFill>
              </a:rPr>
              <a:t>ROAD</a:t>
            </a:r>
            <a:r>
              <a:rPr lang="ro-RO" sz="4300" b="1" dirty="0">
                <a:solidFill>
                  <a:srgbClr val="C00000"/>
                </a:solidFill>
              </a:rPr>
              <a:t>)</a:t>
            </a:r>
            <a:endParaRPr lang="ro-RO" sz="4300" dirty="0">
              <a:solidFill>
                <a:srgbClr val="C00000"/>
              </a:solidFill>
            </a:endParaRPr>
          </a:p>
        </p:txBody>
      </p:sp>
      <p:sp>
        <p:nvSpPr>
          <p:cNvPr id="3" name="Slide Number Placeholder 2"/>
          <p:cNvSpPr>
            <a:spLocks noGrp="1"/>
          </p:cNvSpPr>
          <p:nvPr>
            <p:ph type="sldNum" sz="quarter" idx="12"/>
          </p:nvPr>
        </p:nvSpPr>
        <p:spPr/>
        <p:txBody>
          <a:bodyPr/>
          <a:lstStyle/>
          <a:p>
            <a:fld id="{84EFE8E0-2BE3-46A1-88AE-F7A53F014DCD}" type="slidenum">
              <a:rPr lang="en-US" smtClean="0"/>
              <a:pPr/>
              <a:t>25</a:t>
            </a:fld>
            <a:endParaRPr lang="en-US"/>
          </a:p>
        </p:txBody>
      </p:sp>
      <p:sp>
        <p:nvSpPr>
          <p:cNvPr id="5" name="Rectangle 4"/>
          <p:cNvSpPr/>
          <p:nvPr/>
        </p:nvSpPr>
        <p:spPr>
          <a:xfrm>
            <a:off x="566056" y="6488668"/>
            <a:ext cx="2266583" cy="369332"/>
          </a:xfrm>
          <a:prstGeom prst="rect">
            <a:avLst/>
          </a:prstGeom>
        </p:spPr>
        <p:txBody>
          <a:bodyPr wrap="none">
            <a:spAutoFit/>
          </a:bodyPr>
          <a:lstStyle/>
          <a:p>
            <a:r>
              <a:rPr lang="ro-RO" dirty="0">
                <a:hlinkClick r:id="rId3"/>
              </a:rPr>
              <a:t>https://road.issn.org</a:t>
            </a:r>
            <a:r>
              <a:rPr lang="ro-RO" dirty="0" smtClean="0">
                <a:hlinkClick r:id="rId3"/>
              </a:rPr>
              <a:t>/</a:t>
            </a:r>
            <a:r>
              <a:rPr lang="ro-RO" dirty="0" smtClean="0"/>
              <a:t> </a:t>
            </a:r>
            <a:endParaRPr lang="ro-RO" dirty="0"/>
          </a:p>
        </p:txBody>
      </p:sp>
      <p:pic>
        <p:nvPicPr>
          <p:cNvPr id="4" name="Picture 3"/>
          <p:cNvPicPr>
            <a:picLocks noChangeAspect="1"/>
          </p:cNvPicPr>
          <p:nvPr/>
        </p:nvPicPr>
        <p:blipFill>
          <a:blip r:embed="rId4"/>
          <a:stretch>
            <a:fillRect/>
          </a:stretch>
        </p:blipFill>
        <p:spPr>
          <a:xfrm>
            <a:off x="680584" y="921870"/>
            <a:ext cx="10673216" cy="5617042"/>
          </a:xfrm>
          <a:prstGeom prst="rect">
            <a:avLst/>
          </a:prstGeom>
        </p:spPr>
      </p:pic>
    </p:spTree>
    <p:extLst>
      <p:ext uri="{BB962C8B-B14F-4D97-AF65-F5344CB8AC3E}">
        <p14:creationId xmlns:p14="http://schemas.microsoft.com/office/powerpoint/2010/main" val="15504252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FE8E0-2BE3-46A1-88AE-F7A53F014DCD}" type="slidenum">
              <a:rPr lang="en-US" smtClean="0"/>
              <a:pPr/>
              <a:t>26</a:t>
            </a:fld>
            <a:endParaRPr lang="en-US"/>
          </a:p>
        </p:txBody>
      </p:sp>
      <p:pic>
        <p:nvPicPr>
          <p:cNvPr id="5" name="Picture 4"/>
          <p:cNvPicPr>
            <a:picLocks noChangeAspect="1"/>
          </p:cNvPicPr>
          <p:nvPr/>
        </p:nvPicPr>
        <p:blipFill>
          <a:blip r:embed="rId3"/>
          <a:stretch>
            <a:fillRect/>
          </a:stretch>
        </p:blipFill>
        <p:spPr>
          <a:xfrm>
            <a:off x="0" y="0"/>
            <a:ext cx="12192000" cy="5115639"/>
          </a:xfrm>
          <a:prstGeom prst="rect">
            <a:avLst/>
          </a:prstGeom>
        </p:spPr>
      </p:pic>
      <p:pic>
        <p:nvPicPr>
          <p:cNvPr id="6" name="Picture 5"/>
          <p:cNvPicPr>
            <a:picLocks noChangeAspect="1"/>
          </p:cNvPicPr>
          <p:nvPr/>
        </p:nvPicPr>
        <p:blipFill>
          <a:blip r:embed="rId4"/>
          <a:stretch>
            <a:fillRect/>
          </a:stretch>
        </p:blipFill>
        <p:spPr>
          <a:xfrm>
            <a:off x="0" y="5176647"/>
            <a:ext cx="12192000" cy="1362265"/>
          </a:xfrm>
          <a:prstGeom prst="rect">
            <a:avLst/>
          </a:prstGeom>
        </p:spPr>
      </p:pic>
      <p:sp>
        <p:nvSpPr>
          <p:cNvPr id="2" name="Rectangle 1"/>
          <p:cNvSpPr/>
          <p:nvPr/>
        </p:nvSpPr>
        <p:spPr>
          <a:xfrm>
            <a:off x="0" y="6488668"/>
            <a:ext cx="3906006" cy="369332"/>
          </a:xfrm>
          <a:prstGeom prst="rect">
            <a:avLst/>
          </a:prstGeom>
        </p:spPr>
        <p:txBody>
          <a:bodyPr wrap="none">
            <a:spAutoFit/>
          </a:bodyPr>
          <a:lstStyle/>
          <a:p>
            <a:r>
              <a:rPr lang="ro-RO" dirty="0">
                <a:hlinkClick r:id="rId5"/>
              </a:rPr>
              <a:t>https://</a:t>
            </a:r>
            <a:r>
              <a:rPr lang="ro-RO" dirty="0" smtClean="0">
                <a:hlinkClick r:id="rId5"/>
              </a:rPr>
              <a:t>portal.issn.org/advancedsearch</a:t>
            </a:r>
            <a:r>
              <a:rPr lang="ro-RO" dirty="0" smtClean="0"/>
              <a:t> </a:t>
            </a:r>
            <a:endParaRPr lang="ro-RO" dirty="0"/>
          </a:p>
        </p:txBody>
      </p:sp>
    </p:spTree>
    <p:extLst>
      <p:ext uri="{BB962C8B-B14F-4D97-AF65-F5344CB8AC3E}">
        <p14:creationId xmlns:p14="http://schemas.microsoft.com/office/powerpoint/2010/main" val="2740570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27</a:t>
            </a:fld>
            <a:endParaRPr lang="en-US"/>
          </a:p>
        </p:txBody>
      </p:sp>
      <p:pic>
        <p:nvPicPr>
          <p:cNvPr id="3" name="Picture 2"/>
          <p:cNvPicPr>
            <a:picLocks noChangeAspect="1"/>
          </p:cNvPicPr>
          <p:nvPr/>
        </p:nvPicPr>
        <p:blipFill>
          <a:blip r:embed="rId2"/>
          <a:stretch>
            <a:fillRect/>
          </a:stretch>
        </p:blipFill>
        <p:spPr>
          <a:xfrm>
            <a:off x="0" y="875943"/>
            <a:ext cx="12192000" cy="5106113"/>
          </a:xfrm>
          <a:prstGeom prst="rect">
            <a:avLst/>
          </a:prstGeom>
        </p:spPr>
      </p:pic>
    </p:spTree>
    <p:extLst>
      <p:ext uri="{BB962C8B-B14F-4D97-AF65-F5344CB8AC3E}">
        <p14:creationId xmlns:p14="http://schemas.microsoft.com/office/powerpoint/2010/main" val="38044277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102" y="0"/>
            <a:ext cx="11897783" cy="1028246"/>
          </a:xfrm>
        </p:spPr>
        <p:txBody>
          <a:bodyPr>
            <a:normAutofit fontScale="90000"/>
          </a:bodyPr>
          <a:lstStyle/>
          <a:p>
            <a:r>
              <a:rPr lang="ro-RO" b="1" dirty="0" smtClean="0">
                <a:solidFill>
                  <a:schemeClr val="accent4">
                    <a:lumMod val="75000"/>
                  </a:schemeClr>
                </a:solidFill>
              </a:rPr>
              <a:t>Resurse cu acces deschis (calea de aur)</a:t>
            </a:r>
            <a:br>
              <a:rPr lang="ro-RO" b="1" dirty="0" smtClean="0">
                <a:solidFill>
                  <a:schemeClr val="accent4">
                    <a:lumMod val="75000"/>
                  </a:schemeClr>
                </a:solidFill>
              </a:rPr>
            </a:br>
            <a:r>
              <a:rPr lang="ro-RO" b="1" dirty="0" smtClean="0">
                <a:solidFill>
                  <a:schemeClr val="accent4">
                    <a:lumMod val="75000"/>
                  </a:schemeClr>
                </a:solidFill>
              </a:rPr>
              <a:t>Open </a:t>
            </a:r>
            <a:r>
              <a:rPr lang="ro-RO" b="1" dirty="0">
                <a:solidFill>
                  <a:schemeClr val="accent4">
                    <a:lumMod val="75000"/>
                  </a:schemeClr>
                </a:solidFill>
              </a:rPr>
              <a:t>Access: </a:t>
            </a:r>
            <a:r>
              <a:rPr lang="ro-RO" b="1" dirty="0" err="1">
                <a:solidFill>
                  <a:schemeClr val="accent4">
                    <a:lumMod val="75000"/>
                  </a:schemeClr>
                </a:solidFill>
              </a:rPr>
              <a:t>Gold</a:t>
            </a:r>
            <a:r>
              <a:rPr lang="ro-RO" b="1" dirty="0">
                <a:solidFill>
                  <a:schemeClr val="accent4">
                    <a:lumMod val="75000"/>
                  </a:schemeClr>
                </a:solidFill>
              </a:rPr>
              <a:t> </a:t>
            </a:r>
            <a:r>
              <a:rPr lang="ro-RO" b="1" dirty="0" smtClean="0">
                <a:solidFill>
                  <a:schemeClr val="accent4">
                    <a:lumMod val="75000"/>
                  </a:schemeClr>
                </a:solidFill>
              </a:rPr>
              <a:t>OA</a:t>
            </a:r>
            <a:endParaRPr lang="ro-RO" dirty="0">
              <a:solidFill>
                <a:schemeClr val="accent4">
                  <a:lumMod val="75000"/>
                </a:schemeClr>
              </a:solidFill>
            </a:endParaRPr>
          </a:p>
        </p:txBody>
      </p:sp>
      <p:sp>
        <p:nvSpPr>
          <p:cNvPr id="2" name="Slide Number Placeholder 1"/>
          <p:cNvSpPr>
            <a:spLocks noGrp="1"/>
          </p:cNvSpPr>
          <p:nvPr>
            <p:ph type="sldNum" sz="quarter" idx="12"/>
          </p:nvPr>
        </p:nvSpPr>
        <p:spPr/>
        <p:txBody>
          <a:bodyPr/>
          <a:lstStyle/>
          <a:p>
            <a:fld id="{84EFE8E0-2BE3-46A1-88AE-F7A53F014DCD}" type="slidenum">
              <a:rPr lang="en-US" smtClean="0"/>
              <a:pPr/>
              <a:t>28</a:t>
            </a:fld>
            <a:endParaRPr lang="en-US"/>
          </a:p>
        </p:txBody>
      </p:sp>
      <p:pic>
        <p:nvPicPr>
          <p:cNvPr id="4" name="Picture 3"/>
          <p:cNvPicPr>
            <a:picLocks noChangeAspect="1"/>
          </p:cNvPicPr>
          <p:nvPr/>
        </p:nvPicPr>
        <p:blipFill>
          <a:blip r:embed="rId2"/>
          <a:stretch>
            <a:fillRect/>
          </a:stretch>
        </p:blipFill>
        <p:spPr>
          <a:xfrm>
            <a:off x="0" y="1104097"/>
            <a:ext cx="5420481" cy="5753903"/>
          </a:xfrm>
          <a:prstGeom prst="rect">
            <a:avLst/>
          </a:prstGeom>
        </p:spPr>
      </p:pic>
      <p:pic>
        <p:nvPicPr>
          <p:cNvPr id="5" name="Picture 4"/>
          <p:cNvPicPr>
            <a:picLocks noChangeAspect="1"/>
          </p:cNvPicPr>
          <p:nvPr/>
        </p:nvPicPr>
        <p:blipFill>
          <a:blip r:embed="rId3"/>
          <a:stretch>
            <a:fillRect/>
          </a:stretch>
        </p:blipFill>
        <p:spPr>
          <a:xfrm>
            <a:off x="6890664" y="783358"/>
            <a:ext cx="5301336" cy="6074642"/>
          </a:xfrm>
          <a:prstGeom prst="rect">
            <a:avLst/>
          </a:prstGeom>
        </p:spPr>
      </p:pic>
      <p:pic>
        <p:nvPicPr>
          <p:cNvPr id="6" name="Picture 5"/>
          <p:cNvPicPr>
            <a:picLocks noChangeAspect="1"/>
          </p:cNvPicPr>
          <p:nvPr/>
        </p:nvPicPr>
        <p:blipFill>
          <a:blip r:embed="rId4"/>
          <a:stretch>
            <a:fillRect/>
          </a:stretch>
        </p:blipFill>
        <p:spPr>
          <a:xfrm>
            <a:off x="5420481" y="2888342"/>
            <a:ext cx="1376168" cy="1886857"/>
          </a:xfrm>
          <a:prstGeom prst="rect">
            <a:avLst/>
          </a:prstGeom>
        </p:spPr>
      </p:pic>
    </p:spTree>
    <p:extLst>
      <p:ext uri="{BB962C8B-B14F-4D97-AF65-F5344CB8AC3E}">
        <p14:creationId xmlns:p14="http://schemas.microsoft.com/office/powerpoint/2010/main" val="3753256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01803"/>
          </a:xfrm>
        </p:spPr>
        <p:txBody>
          <a:bodyPr/>
          <a:lstStyle/>
          <a:p>
            <a:r>
              <a:rPr lang="ro-RO" dirty="0" smtClean="0"/>
              <a:t>DOAJ - Directoriul Revistelor cu Acces Deschis</a:t>
            </a:r>
            <a:endParaRPr lang="ro-RO" dirty="0"/>
          </a:p>
        </p:txBody>
      </p:sp>
      <p:sp>
        <p:nvSpPr>
          <p:cNvPr id="3" name="Slide Number Placeholder 2"/>
          <p:cNvSpPr>
            <a:spLocks noGrp="1"/>
          </p:cNvSpPr>
          <p:nvPr>
            <p:ph type="sldNum" sz="quarter" idx="12"/>
          </p:nvPr>
        </p:nvSpPr>
        <p:spPr/>
        <p:txBody>
          <a:bodyPr/>
          <a:lstStyle/>
          <a:p>
            <a:fld id="{84EFE8E0-2BE3-46A1-88AE-F7A53F014DCD}" type="slidenum">
              <a:rPr lang="en-US" smtClean="0"/>
              <a:pPr/>
              <a:t>29</a:t>
            </a:fld>
            <a:endParaRPr lang="en-US"/>
          </a:p>
        </p:txBody>
      </p:sp>
      <p:pic>
        <p:nvPicPr>
          <p:cNvPr id="4" name="Picture 3"/>
          <p:cNvPicPr>
            <a:picLocks noChangeAspect="1"/>
          </p:cNvPicPr>
          <p:nvPr/>
        </p:nvPicPr>
        <p:blipFill>
          <a:blip r:embed="rId2"/>
          <a:stretch>
            <a:fillRect/>
          </a:stretch>
        </p:blipFill>
        <p:spPr>
          <a:xfrm>
            <a:off x="115263" y="1301803"/>
            <a:ext cx="11975137" cy="5419672"/>
          </a:xfrm>
          <a:prstGeom prst="rect">
            <a:avLst/>
          </a:prstGeom>
        </p:spPr>
      </p:pic>
      <p:sp>
        <p:nvSpPr>
          <p:cNvPr id="5" name="Rectangle 4"/>
          <p:cNvSpPr/>
          <p:nvPr/>
        </p:nvSpPr>
        <p:spPr>
          <a:xfrm>
            <a:off x="547023" y="6474732"/>
            <a:ext cx="1832681" cy="369332"/>
          </a:xfrm>
          <a:prstGeom prst="rect">
            <a:avLst/>
          </a:prstGeom>
        </p:spPr>
        <p:txBody>
          <a:bodyPr wrap="none">
            <a:spAutoFit/>
          </a:bodyPr>
          <a:lstStyle/>
          <a:p>
            <a:r>
              <a:rPr lang="ro-RO" dirty="0">
                <a:hlinkClick r:id="rId3"/>
              </a:rPr>
              <a:t>https://doaj.org</a:t>
            </a:r>
            <a:r>
              <a:rPr lang="ro-RO" dirty="0" smtClean="0">
                <a:hlinkClick r:id="rId3"/>
              </a:rPr>
              <a:t>/</a:t>
            </a:r>
            <a:r>
              <a:rPr lang="ro-RO" dirty="0" smtClean="0"/>
              <a:t> </a:t>
            </a:r>
            <a:endParaRPr lang="ro-RO" dirty="0"/>
          </a:p>
        </p:txBody>
      </p:sp>
    </p:spTree>
    <p:extLst>
      <p:ext uri="{BB962C8B-B14F-4D97-AF65-F5344CB8AC3E}">
        <p14:creationId xmlns:p14="http://schemas.microsoft.com/office/powerpoint/2010/main" val="820896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86" y="138113"/>
            <a:ext cx="10515600" cy="1325563"/>
          </a:xfrm>
        </p:spPr>
        <p:txBody>
          <a:bodyPr/>
          <a:lstStyle/>
          <a:p>
            <a:r>
              <a:rPr lang="ro-RO" dirty="0"/>
              <a:t>A citi sau a nu </a:t>
            </a:r>
            <a:r>
              <a:rPr lang="ro-RO" dirty="0" smtClean="0"/>
              <a:t>citi?</a:t>
            </a:r>
            <a:endParaRPr lang="ro-RO" dirty="0"/>
          </a:p>
        </p:txBody>
      </p:sp>
      <p:sp>
        <p:nvSpPr>
          <p:cNvPr id="3" name="Content Placeholder 2"/>
          <p:cNvSpPr>
            <a:spLocks noGrp="1"/>
          </p:cNvSpPr>
          <p:nvPr>
            <p:ph idx="1"/>
          </p:nvPr>
        </p:nvSpPr>
        <p:spPr>
          <a:xfrm>
            <a:off x="333829" y="1825625"/>
            <a:ext cx="4151700" cy="4351338"/>
          </a:xfrm>
        </p:spPr>
        <p:txBody>
          <a:bodyPr>
            <a:normAutofit/>
          </a:bodyPr>
          <a:lstStyle/>
          <a:p>
            <a:r>
              <a:rPr lang="ro-RO" sz="4000" b="1" dirty="0"/>
              <a:t>A citi sau a nu </a:t>
            </a:r>
            <a:r>
              <a:rPr lang="ro-RO" sz="4000" b="1" dirty="0" smtClean="0"/>
              <a:t>citi </a:t>
            </a:r>
            <a:r>
              <a:rPr lang="ro-RO" sz="4000" dirty="0" smtClean="0"/>
              <a:t>-  </a:t>
            </a:r>
            <a:r>
              <a:rPr lang="ro-RO" sz="4000" dirty="0"/>
              <a:t>nu este o întrebare</a:t>
            </a:r>
            <a:endParaRPr lang="ro-RO" sz="4000" b="1" dirty="0"/>
          </a:p>
        </p:txBody>
      </p:sp>
      <p:sp>
        <p:nvSpPr>
          <p:cNvPr id="4" name="Slide Number Placeholder 3"/>
          <p:cNvSpPr>
            <a:spLocks noGrp="1"/>
          </p:cNvSpPr>
          <p:nvPr>
            <p:ph type="sldNum" sz="quarter" idx="12"/>
          </p:nvPr>
        </p:nvSpPr>
        <p:spPr/>
        <p:txBody>
          <a:bodyPr/>
          <a:lstStyle/>
          <a:p>
            <a:fld id="{84EFE8E0-2BE3-46A1-88AE-F7A53F014DCD}" type="slidenum">
              <a:rPr lang="en-US" smtClean="0"/>
              <a:pPr/>
              <a:t>3</a:t>
            </a:fld>
            <a:endParaRPr lang="en-US"/>
          </a:p>
        </p:txBody>
      </p:sp>
      <p:pic>
        <p:nvPicPr>
          <p:cNvPr id="5" name="Picture 4"/>
          <p:cNvPicPr>
            <a:picLocks noChangeAspect="1"/>
          </p:cNvPicPr>
          <p:nvPr/>
        </p:nvPicPr>
        <p:blipFill>
          <a:blip r:embed="rId2"/>
          <a:stretch>
            <a:fillRect/>
          </a:stretch>
        </p:blipFill>
        <p:spPr>
          <a:xfrm>
            <a:off x="4383928" y="1223220"/>
            <a:ext cx="7459116" cy="5315692"/>
          </a:xfrm>
          <a:prstGeom prst="rect">
            <a:avLst/>
          </a:prstGeom>
        </p:spPr>
      </p:pic>
      <p:sp>
        <p:nvSpPr>
          <p:cNvPr id="6" name="Rectangle 5"/>
          <p:cNvSpPr/>
          <p:nvPr/>
        </p:nvSpPr>
        <p:spPr>
          <a:xfrm>
            <a:off x="4500657" y="6523273"/>
            <a:ext cx="5159105" cy="369332"/>
          </a:xfrm>
          <a:prstGeom prst="rect">
            <a:avLst/>
          </a:prstGeom>
        </p:spPr>
        <p:txBody>
          <a:bodyPr wrap="none">
            <a:spAutoFit/>
          </a:bodyPr>
          <a:lstStyle/>
          <a:p>
            <a:r>
              <a:rPr lang="ro-RO" dirty="0">
                <a:hlinkClick r:id="rId3"/>
              </a:rPr>
              <a:t>https://</a:t>
            </a:r>
            <a:r>
              <a:rPr lang="ro-RO" dirty="0" smtClean="0">
                <a:hlinkClick r:id="rId3"/>
              </a:rPr>
              <a:t>fishki.net/2292557-chitaty-ili-ne-chitaty.html</a:t>
            </a:r>
            <a:r>
              <a:rPr lang="ro-RO" dirty="0" smtClean="0"/>
              <a:t> </a:t>
            </a:r>
            <a:endParaRPr lang="ro-RO" dirty="0"/>
          </a:p>
        </p:txBody>
      </p:sp>
    </p:spTree>
    <p:extLst>
      <p:ext uri="{BB962C8B-B14F-4D97-AF65-F5344CB8AC3E}">
        <p14:creationId xmlns:p14="http://schemas.microsoft.com/office/powerpoint/2010/main" val="23689613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FE8E0-2BE3-46A1-88AE-F7A53F014DCD}" type="slidenum">
              <a:rPr lang="en-US" smtClean="0"/>
              <a:pPr/>
              <a:t>30</a:t>
            </a:fld>
            <a:endParaRPr lang="en-US"/>
          </a:p>
        </p:txBody>
      </p:sp>
      <p:pic>
        <p:nvPicPr>
          <p:cNvPr id="4" name="Picture 3"/>
          <p:cNvPicPr>
            <a:picLocks noChangeAspect="1"/>
          </p:cNvPicPr>
          <p:nvPr/>
        </p:nvPicPr>
        <p:blipFill>
          <a:blip r:embed="rId2"/>
          <a:stretch>
            <a:fillRect/>
          </a:stretch>
        </p:blipFill>
        <p:spPr>
          <a:xfrm>
            <a:off x="137281" y="1345501"/>
            <a:ext cx="11917438" cy="5010849"/>
          </a:xfrm>
          <a:prstGeom prst="rect">
            <a:avLst/>
          </a:prstGeom>
        </p:spPr>
      </p:pic>
    </p:spTree>
    <p:extLst>
      <p:ext uri="{BB962C8B-B14F-4D97-AF65-F5344CB8AC3E}">
        <p14:creationId xmlns:p14="http://schemas.microsoft.com/office/powerpoint/2010/main" val="904492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246"/>
            <a:ext cx="10515600" cy="1325563"/>
          </a:xfrm>
        </p:spPr>
        <p:txBody>
          <a:bodyPr/>
          <a:lstStyle/>
          <a:p>
            <a:r>
              <a:rPr lang="ro-RO" dirty="0" smtClean="0"/>
              <a:t>Reviste din Republica Moldova în DOAJ</a:t>
            </a:r>
            <a:endParaRPr lang="ro-RO" dirty="0"/>
          </a:p>
        </p:txBody>
      </p:sp>
      <p:graphicFrame>
        <p:nvGraphicFramePr>
          <p:cNvPr id="8" name="Content Placeholder 7"/>
          <p:cNvGraphicFramePr>
            <a:graphicFrameLocks noGrp="1"/>
          </p:cNvGraphicFramePr>
          <p:nvPr>
            <p:ph idx="1"/>
          </p:nvPr>
        </p:nvGraphicFramePr>
        <p:xfrm>
          <a:off x="838200" y="1204913"/>
          <a:ext cx="10514013" cy="4805362"/>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12"/>
          </p:nvPr>
        </p:nvSpPr>
        <p:spPr/>
        <p:txBody>
          <a:bodyPr/>
          <a:lstStyle/>
          <a:p>
            <a:fld id="{E8321681-3B98-44C9-B431-7E0EFD004BBE}" type="slidenum">
              <a:rPr lang="en-US" smtClean="0"/>
              <a:pPr/>
              <a:t>31</a:t>
            </a:fld>
            <a:endParaRPr lang="en-US" dirty="0"/>
          </a:p>
        </p:txBody>
      </p:sp>
      <p:sp>
        <p:nvSpPr>
          <p:cNvPr id="3" name="TextBox 2"/>
          <p:cNvSpPr txBox="1"/>
          <p:nvPr/>
        </p:nvSpPr>
        <p:spPr>
          <a:xfrm>
            <a:off x="7723163" y="1195754"/>
            <a:ext cx="4304714" cy="400110"/>
          </a:xfrm>
          <a:prstGeom prst="rect">
            <a:avLst/>
          </a:prstGeom>
          <a:noFill/>
        </p:spPr>
        <p:txBody>
          <a:bodyPr wrap="square" rtlCol="0">
            <a:spAutoFit/>
          </a:bodyPr>
          <a:lstStyle/>
          <a:p>
            <a:r>
              <a:rPr lang="ro-RO" sz="2000" b="1" dirty="0" smtClean="0">
                <a:solidFill>
                  <a:srgbClr val="C00000"/>
                </a:solidFill>
              </a:rPr>
              <a:t>62,7% din reviste științifice acreditate</a:t>
            </a:r>
            <a:endParaRPr lang="ro-RO" sz="2000" b="1" dirty="0">
              <a:solidFill>
                <a:srgbClr val="C00000"/>
              </a:solidFill>
            </a:endParaRPr>
          </a:p>
        </p:txBody>
      </p:sp>
    </p:spTree>
    <p:extLst>
      <p:ext uri="{BB962C8B-B14F-4D97-AF65-F5344CB8AC3E}">
        <p14:creationId xmlns:p14="http://schemas.microsoft.com/office/powerpoint/2010/main" val="3482140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2521"/>
          </a:xfrm>
        </p:spPr>
        <p:txBody>
          <a:bodyPr/>
          <a:lstStyle/>
          <a:p>
            <a:r>
              <a:rPr lang="ro-RO" dirty="0" smtClean="0"/>
              <a:t>Directoriul Cărților cu Acces Deschis</a:t>
            </a:r>
            <a:endParaRPr lang="ro-RO" dirty="0"/>
          </a:p>
        </p:txBody>
      </p:sp>
      <p:sp>
        <p:nvSpPr>
          <p:cNvPr id="3" name="Slide Number Placeholder 2"/>
          <p:cNvSpPr>
            <a:spLocks noGrp="1"/>
          </p:cNvSpPr>
          <p:nvPr>
            <p:ph type="sldNum" sz="quarter" idx="12"/>
          </p:nvPr>
        </p:nvSpPr>
        <p:spPr/>
        <p:txBody>
          <a:bodyPr/>
          <a:lstStyle/>
          <a:p>
            <a:fld id="{84EFE8E0-2BE3-46A1-88AE-F7A53F014DCD}" type="slidenum">
              <a:rPr lang="en-US" smtClean="0"/>
              <a:pPr/>
              <a:t>32</a:t>
            </a:fld>
            <a:endParaRPr lang="en-US"/>
          </a:p>
        </p:txBody>
      </p:sp>
      <p:pic>
        <p:nvPicPr>
          <p:cNvPr id="4" name="Picture 3"/>
          <p:cNvPicPr>
            <a:picLocks noChangeAspect="1"/>
          </p:cNvPicPr>
          <p:nvPr/>
        </p:nvPicPr>
        <p:blipFill>
          <a:blip r:embed="rId2"/>
          <a:stretch>
            <a:fillRect/>
          </a:stretch>
        </p:blipFill>
        <p:spPr>
          <a:xfrm>
            <a:off x="344162" y="1307646"/>
            <a:ext cx="11155332" cy="5413829"/>
          </a:xfrm>
          <a:prstGeom prst="rect">
            <a:avLst/>
          </a:prstGeom>
        </p:spPr>
      </p:pic>
      <p:sp>
        <p:nvSpPr>
          <p:cNvPr id="5" name="Rectangle 4"/>
          <p:cNvSpPr/>
          <p:nvPr/>
        </p:nvSpPr>
        <p:spPr>
          <a:xfrm>
            <a:off x="460830" y="6169580"/>
            <a:ext cx="2875595" cy="369332"/>
          </a:xfrm>
          <a:prstGeom prst="rect">
            <a:avLst/>
          </a:prstGeom>
        </p:spPr>
        <p:txBody>
          <a:bodyPr wrap="none">
            <a:spAutoFit/>
          </a:bodyPr>
          <a:lstStyle/>
          <a:p>
            <a:r>
              <a:rPr lang="ro-RO" dirty="0">
                <a:hlinkClick r:id="rId3"/>
              </a:rPr>
              <a:t>https://www.doabooks.org</a:t>
            </a:r>
            <a:r>
              <a:rPr lang="ro-RO" dirty="0" smtClean="0">
                <a:hlinkClick r:id="rId3"/>
              </a:rPr>
              <a:t>/</a:t>
            </a:r>
            <a:r>
              <a:rPr lang="ro-RO" dirty="0" smtClean="0"/>
              <a:t> </a:t>
            </a:r>
            <a:endParaRPr lang="ro-RO" dirty="0"/>
          </a:p>
        </p:txBody>
      </p:sp>
    </p:spTree>
    <p:extLst>
      <p:ext uri="{BB962C8B-B14F-4D97-AF65-F5344CB8AC3E}">
        <p14:creationId xmlns:p14="http://schemas.microsoft.com/office/powerpoint/2010/main" val="2209676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FE8E0-2BE3-46A1-88AE-F7A53F014DCD}" type="slidenum">
              <a:rPr lang="en-US" smtClean="0"/>
              <a:pPr/>
              <a:t>33</a:t>
            </a:fld>
            <a:endParaRPr lang="en-US"/>
          </a:p>
        </p:txBody>
      </p:sp>
      <p:pic>
        <p:nvPicPr>
          <p:cNvPr id="4" name="Picture 3"/>
          <p:cNvPicPr>
            <a:picLocks noChangeAspect="1"/>
          </p:cNvPicPr>
          <p:nvPr/>
        </p:nvPicPr>
        <p:blipFill>
          <a:blip r:embed="rId2"/>
          <a:stretch>
            <a:fillRect/>
          </a:stretch>
        </p:blipFill>
        <p:spPr>
          <a:xfrm>
            <a:off x="302642" y="2104572"/>
            <a:ext cx="8884901" cy="4616904"/>
          </a:xfrm>
          <a:prstGeom prst="rect">
            <a:avLst/>
          </a:prstGeom>
        </p:spPr>
      </p:pic>
      <p:pic>
        <p:nvPicPr>
          <p:cNvPr id="5" name="Picture 4"/>
          <p:cNvPicPr>
            <a:picLocks noChangeAspect="1"/>
          </p:cNvPicPr>
          <p:nvPr/>
        </p:nvPicPr>
        <p:blipFill>
          <a:blip r:embed="rId3"/>
          <a:stretch>
            <a:fillRect/>
          </a:stretch>
        </p:blipFill>
        <p:spPr>
          <a:xfrm>
            <a:off x="3606979" y="0"/>
            <a:ext cx="8468907" cy="4839375"/>
          </a:xfrm>
          <a:prstGeom prst="rect">
            <a:avLst/>
          </a:prstGeom>
        </p:spPr>
      </p:pic>
      <p:cxnSp>
        <p:nvCxnSpPr>
          <p:cNvPr id="6" name="Straight Arrow Connector 5"/>
          <p:cNvCxnSpPr/>
          <p:nvPr/>
        </p:nvCxnSpPr>
        <p:spPr>
          <a:xfrm flipH="1">
            <a:off x="2322286" y="4180114"/>
            <a:ext cx="7184573" cy="76925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6885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FE8E0-2BE3-46A1-88AE-F7A53F014DCD}" type="slidenum">
              <a:rPr lang="en-US" smtClean="0"/>
              <a:pPr/>
              <a:t>34</a:t>
            </a:fld>
            <a:endParaRPr lang="en-US"/>
          </a:p>
        </p:txBody>
      </p:sp>
      <p:pic>
        <p:nvPicPr>
          <p:cNvPr id="4" name="Picture 3"/>
          <p:cNvPicPr>
            <a:picLocks noChangeAspect="1"/>
          </p:cNvPicPr>
          <p:nvPr/>
        </p:nvPicPr>
        <p:blipFill>
          <a:blip r:embed="rId2"/>
          <a:stretch>
            <a:fillRect/>
          </a:stretch>
        </p:blipFill>
        <p:spPr>
          <a:xfrm>
            <a:off x="263095" y="-2704"/>
            <a:ext cx="9719105" cy="4966590"/>
          </a:xfrm>
          <a:prstGeom prst="rect">
            <a:avLst/>
          </a:prstGeom>
        </p:spPr>
      </p:pic>
      <p:pic>
        <p:nvPicPr>
          <p:cNvPr id="6" name="Picture 5"/>
          <p:cNvPicPr>
            <a:picLocks noChangeAspect="1"/>
          </p:cNvPicPr>
          <p:nvPr/>
        </p:nvPicPr>
        <p:blipFill>
          <a:blip r:embed="rId3"/>
          <a:stretch>
            <a:fillRect/>
          </a:stretch>
        </p:blipFill>
        <p:spPr>
          <a:xfrm>
            <a:off x="9829191" y="1354292"/>
            <a:ext cx="2229161" cy="4725059"/>
          </a:xfrm>
          <a:prstGeom prst="rect">
            <a:avLst/>
          </a:prstGeom>
        </p:spPr>
      </p:pic>
      <p:pic>
        <p:nvPicPr>
          <p:cNvPr id="7" name="Picture 6"/>
          <p:cNvPicPr>
            <a:picLocks noChangeAspect="1"/>
          </p:cNvPicPr>
          <p:nvPr/>
        </p:nvPicPr>
        <p:blipFill>
          <a:blip r:embed="rId4"/>
          <a:stretch>
            <a:fillRect/>
          </a:stretch>
        </p:blipFill>
        <p:spPr>
          <a:xfrm>
            <a:off x="86914" y="4773395"/>
            <a:ext cx="8145012" cy="2084605"/>
          </a:xfrm>
          <a:prstGeom prst="rect">
            <a:avLst/>
          </a:prstGeom>
        </p:spPr>
      </p:pic>
      <p:sp>
        <p:nvSpPr>
          <p:cNvPr id="8" name="Rectangle 7"/>
          <p:cNvSpPr/>
          <p:nvPr/>
        </p:nvSpPr>
        <p:spPr>
          <a:xfrm>
            <a:off x="7853251" y="6171684"/>
            <a:ext cx="4310795" cy="369332"/>
          </a:xfrm>
          <a:prstGeom prst="rect">
            <a:avLst/>
          </a:prstGeom>
        </p:spPr>
        <p:txBody>
          <a:bodyPr wrap="none">
            <a:spAutoFit/>
          </a:bodyPr>
          <a:lstStyle/>
          <a:p>
            <a:r>
              <a:rPr lang="ro-RO" dirty="0">
                <a:hlinkClick r:id="rId5"/>
              </a:rPr>
              <a:t>http://</a:t>
            </a:r>
            <a:r>
              <a:rPr lang="ro-RO" dirty="0" smtClean="0">
                <a:hlinkClick r:id="rId5"/>
              </a:rPr>
              <a:t>ojs.hasdeu.md/index.php/bibliopolis</a:t>
            </a:r>
            <a:r>
              <a:rPr lang="ro-RO" dirty="0" smtClean="0"/>
              <a:t> </a:t>
            </a:r>
            <a:endParaRPr lang="ro-RO" dirty="0"/>
          </a:p>
        </p:txBody>
      </p:sp>
    </p:spTree>
    <p:extLst>
      <p:ext uri="{BB962C8B-B14F-4D97-AF65-F5344CB8AC3E}">
        <p14:creationId xmlns:p14="http://schemas.microsoft.com/office/powerpoint/2010/main" val="14461999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05468"/>
            <a:ext cx="10515600" cy="1325563"/>
          </a:xfrm>
        </p:spPr>
        <p:txBody>
          <a:bodyPr>
            <a:normAutofit/>
          </a:bodyPr>
          <a:lstStyle/>
          <a:p>
            <a:r>
              <a:rPr lang="ro-RO" b="1" dirty="0">
                <a:solidFill>
                  <a:srgbClr val="00B050"/>
                </a:solidFill>
              </a:rPr>
              <a:t>Resurse cu acces deschis (calea de </a:t>
            </a:r>
            <a:r>
              <a:rPr lang="ro-RO" b="1" dirty="0" smtClean="0">
                <a:solidFill>
                  <a:srgbClr val="00B050"/>
                </a:solidFill>
              </a:rPr>
              <a:t>verde) </a:t>
            </a:r>
            <a:br>
              <a:rPr lang="ro-RO" b="1" dirty="0" smtClean="0">
                <a:solidFill>
                  <a:srgbClr val="00B050"/>
                </a:solidFill>
              </a:rPr>
            </a:br>
            <a:r>
              <a:rPr lang="en-US" b="1" dirty="0" smtClean="0">
                <a:solidFill>
                  <a:srgbClr val="00B050"/>
                </a:solidFill>
              </a:rPr>
              <a:t>Open </a:t>
            </a:r>
            <a:r>
              <a:rPr lang="en-US" b="1" dirty="0">
                <a:solidFill>
                  <a:srgbClr val="00B050"/>
                </a:solidFill>
              </a:rPr>
              <a:t>Access: Self-archiving (Green OA</a:t>
            </a:r>
            <a:r>
              <a:rPr lang="en-US" b="1" dirty="0" smtClean="0">
                <a:solidFill>
                  <a:srgbClr val="00B050"/>
                </a:solidFill>
              </a:rPr>
              <a:t>)</a:t>
            </a:r>
            <a:endParaRPr lang="ro-RO" dirty="0">
              <a:solidFill>
                <a:srgbClr val="00B050"/>
              </a:solidFill>
            </a:endParaRPr>
          </a:p>
        </p:txBody>
      </p:sp>
      <p:sp>
        <p:nvSpPr>
          <p:cNvPr id="2" name="Slide Number Placeholder 1"/>
          <p:cNvSpPr>
            <a:spLocks noGrp="1"/>
          </p:cNvSpPr>
          <p:nvPr>
            <p:ph type="sldNum" sz="quarter" idx="12"/>
          </p:nvPr>
        </p:nvSpPr>
        <p:spPr/>
        <p:txBody>
          <a:bodyPr/>
          <a:lstStyle/>
          <a:p>
            <a:fld id="{84EFE8E0-2BE3-46A1-88AE-F7A53F014DCD}" type="slidenum">
              <a:rPr lang="en-US" smtClean="0"/>
              <a:pPr/>
              <a:t>35</a:t>
            </a:fld>
            <a:endParaRPr lang="en-US"/>
          </a:p>
        </p:txBody>
      </p:sp>
      <p:pic>
        <p:nvPicPr>
          <p:cNvPr id="4" name="Picture 3"/>
          <p:cNvPicPr>
            <a:picLocks noChangeAspect="1"/>
          </p:cNvPicPr>
          <p:nvPr/>
        </p:nvPicPr>
        <p:blipFill>
          <a:blip r:embed="rId3"/>
          <a:stretch>
            <a:fillRect/>
          </a:stretch>
        </p:blipFill>
        <p:spPr>
          <a:xfrm>
            <a:off x="281038" y="1372766"/>
            <a:ext cx="4116791" cy="5348709"/>
          </a:xfrm>
          <a:prstGeom prst="rect">
            <a:avLst/>
          </a:prstGeom>
        </p:spPr>
      </p:pic>
      <p:pic>
        <p:nvPicPr>
          <p:cNvPr id="6" name="Picture 5"/>
          <p:cNvPicPr>
            <a:picLocks noChangeAspect="1"/>
          </p:cNvPicPr>
          <p:nvPr/>
        </p:nvPicPr>
        <p:blipFill>
          <a:blip r:embed="rId4"/>
          <a:stretch>
            <a:fillRect/>
          </a:stretch>
        </p:blipFill>
        <p:spPr>
          <a:xfrm>
            <a:off x="6869657" y="1740424"/>
            <a:ext cx="3743915" cy="4771658"/>
          </a:xfrm>
          <a:prstGeom prst="rect">
            <a:avLst/>
          </a:prstGeom>
        </p:spPr>
      </p:pic>
    </p:spTree>
    <p:extLst>
      <p:ext uri="{BB962C8B-B14F-4D97-AF65-F5344CB8AC3E}">
        <p14:creationId xmlns:p14="http://schemas.microsoft.com/office/powerpoint/2010/main" val="24003145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0954"/>
            <a:ext cx="10515600" cy="839561"/>
          </a:xfrm>
        </p:spPr>
        <p:txBody>
          <a:bodyPr/>
          <a:lstStyle/>
          <a:p>
            <a:r>
              <a:rPr lang="en-US" b="1" dirty="0">
                <a:solidFill>
                  <a:srgbClr val="00B050"/>
                </a:solidFill>
              </a:rPr>
              <a:t>Registry of Open Access </a:t>
            </a:r>
            <a:r>
              <a:rPr lang="en-US" b="1" dirty="0" smtClean="0">
                <a:solidFill>
                  <a:srgbClr val="00B050"/>
                </a:solidFill>
              </a:rPr>
              <a:t>Repositories</a:t>
            </a:r>
            <a:r>
              <a:rPr lang="ro-RO" b="1" dirty="0" smtClean="0">
                <a:solidFill>
                  <a:srgbClr val="00B050"/>
                </a:solidFill>
              </a:rPr>
              <a:t> (ROAR)</a:t>
            </a:r>
            <a:endParaRPr lang="ro-RO" b="1" dirty="0">
              <a:solidFill>
                <a:srgbClr val="00B050"/>
              </a:solidFill>
            </a:endParaRPr>
          </a:p>
        </p:txBody>
      </p:sp>
      <p:sp>
        <p:nvSpPr>
          <p:cNvPr id="3" name="Slide Number Placeholder 2"/>
          <p:cNvSpPr>
            <a:spLocks noGrp="1"/>
          </p:cNvSpPr>
          <p:nvPr>
            <p:ph type="sldNum" sz="quarter" idx="12"/>
          </p:nvPr>
        </p:nvSpPr>
        <p:spPr/>
        <p:txBody>
          <a:bodyPr/>
          <a:lstStyle/>
          <a:p>
            <a:fld id="{84EFE8E0-2BE3-46A1-88AE-F7A53F014DCD}" type="slidenum">
              <a:rPr lang="en-US" smtClean="0"/>
              <a:pPr/>
              <a:t>36</a:t>
            </a:fld>
            <a:endParaRPr lang="en-US"/>
          </a:p>
        </p:txBody>
      </p:sp>
      <p:pic>
        <p:nvPicPr>
          <p:cNvPr id="4" name="Picture 3"/>
          <p:cNvPicPr>
            <a:picLocks noChangeAspect="1"/>
          </p:cNvPicPr>
          <p:nvPr/>
        </p:nvPicPr>
        <p:blipFill>
          <a:blip r:embed="rId2"/>
          <a:stretch>
            <a:fillRect/>
          </a:stretch>
        </p:blipFill>
        <p:spPr>
          <a:xfrm>
            <a:off x="420381" y="858772"/>
            <a:ext cx="10933419" cy="4414411"/>
          </a:xfrm>
          <a:prstGeom prst="rect">
            <a:avLst/>
          </a:prstGeom>
        </p:spPr>
      </p:pic>
      <p:pic>
        <p:nvPicPr>
          <p:cNvPr id="13" name="Picture 12"/>
          <p:cNvPicPr>
            <a:picLocks noChangeAspect="1"/>
          </p:cNvPicPr>
          <p:nvPr/>
        </p:nvPicPr>
        <p:blipFill>
          <a:blip r:embed="rId3"/>
          <a:stretch>
            <a:fillRect/>
          </a:stretch>
        </p:blipFill>
        <p:spPr>
          <a:xfrm>
            <a:off x="243407" y="4690874"/>
            <a:ext cx="6113378" cy="1952171"/>
          </a:xfrm>
          <a:prstGeom prst="rect">
            <a:avLst/>
          </a:prstGeom>
        </p:spPr>
      </p:pic>
      <p:pic>
        <p:nvPicPr>
          <p:cNvPr id="6" name="Picture 5"/>
          <p:cNvPicPr>
            <a:picLocks noChangeAspect="1"/>
          </p:cNvPicPr>
          <p:nvPr/>
        </p:nvPicPr>
        <p:blipFill>
          <a:blip r:embed="rId4"/>
          <a:stretch>
            <a:fillRect/>
          </a:stretch>
        </p:blipFill>
        <p:spPr>
          <a:xfrm>
            <a:off x="6742940" y="4291861"/>
            <a:ext cx="5449060" cy="2467319"/>
          </a:xfrm>
          <a:prstGeom prst="rect">
            <a:avLst/>
          </a:prstGeom>
        </p:spPr>
      </p:pic>
      <p:cxnSp>
        <p:nvCxnSpPr>
          <p:cNvPr id="15" name="Straight Arrow Connector 14"/>
          <p:cNvCxnSpPr/>
          <p:nvPr/>
        </p:nvCxnSpPr>
        <p:spPr>
          <a:xfrm>
            <a:off x="2264229" y="5950857"/>
            <a:ext cx="4688290" cy="1451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20381" y="2107190"/>
            <a:ext cx="2289986" cy="369332"/>
          </a:xfrm>
          <a:prstGeom prst="rect">
            <a:avLst/>
          </a:prstGeom>
        </p:spPr>
        <p:txBody>
          <a:bodyPr wrap="none">
            <a:spAutoFit/>
          </a:bodyPr>
          <a:lstStyle/>
          <a:p>
            <a:r>
              <a:rPr lang="ro-RO" b="1" dirty="0" smtClean="0"/>
              <a:t>4725 depozite digitale</a:t>
            </a:r>
            <a:endParaRPr lang="ro-RO" b="1" dirty="0"/>
          </a:p>
        </p:txBody>
      </p:sp>
      <p:sp>
        <p:nvSpPr>
          <p:cNvPr id="17" name="Rectangle 16"/>
          <p:cNvSpPr/>
          <p:nvPr/>
        </p:nvSpPr>
        <p:spPr>
          <a:xfrm>
            <a:off x="9467470" y="6224035"/>
            <a:ext cx="2415533" cy="369332"/>
          </a:xfrm>
          <a:prstGeom prst="rect">
            <a:avLst/>
          </a:prstGeom>
        </p:spPr>
        <p:txBody>
          <a:bodyPr wrap="none">
            <a:spAutoFit/>
          </a:bodyPr>
          <a:lstStyle/>
          <a:p>
            <a:r>
              <a:rPr lang="ro-RO" dirty="0">
                <a:hlinkClick r:id="rId5"/>
              </a:rPr>
              <a:t>http://roar.eprints.org</a:t>
            </a:r>
            <a:r>
              <a:rPr lang="ro-RO" dirty="0" smtClean="0">
                <a:hlinkClick r:id="rId5"/>
              </a:rPr>
              <a:t>/</a:t>
            </a:r>
            <a:r>
              <a:rPr lang="ro-RO" dirty="0" smtClean="0"/>
              <a:t> </a:t>
            </a:r>
            <a:endParaRPr lang="ro-RO" dirty="0"/>
          </a:p>
        </p:txBody>
      </p:sp>
    </p:spTree>
    <p:extLst>
      <p:ext uri="{BB962C8B-B14F-4D97-AF65-F5344CB8AC3E}">
        <p14:creationId xmlns:p14="http://schemas.microsoft.com/office/powerpoint/2010/main" val="3533362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068456" y="365125"/>
            <a:ext cx="4934857" cy="1325563"/>
          </a:xfrm>
        </p:spPr>
        <p:txBody>
          <a:bodyPr/>
          <a:lstStyle/>
          <a:p>
            <a:pPr algn="ctr"/>
            <a:r>
              <a:rPr lang="ro-RO" b="1" dirty="0" smtClean="0">
                <a:solidFill>
                  <a:srgbClr val="C00000"/>
                </a:solidFill>
              </a:rPr>
              <a:t>Căutare avansată</a:t>
            </a:r>
            <a:endParaRPr lang="ro-RO" b="1" dirty="0">
              <a:solidFill>
                <a:srgbClr val="C00000"/>
              </a:solidFill>
            </a:endParaRPr>
          </a:p>
        </p:txBody>
      </p:sp>
      <p:sp>
        <p:nvSpPr>
          <p:cNvPr id="3" name="Slide Number Placeholder 2"/>
          <p:cNvSpPr>
            <a:spLocks noGrp="1"/>
          </p:cNvSpPr>
          <p:nvPr>
            <p:ph type="sldNum" sz="quarter" idx="12"/>
          </p:nvPr>
        </p:nvSpPr>
        <p:spPr/>
        <p:txBody>
          <a:bodyPr/>
          <a:lstStyle/>
          <a:p>
            <a:fld id="{84EFE8E0-2BE3-46A1-88AE-F7A53F014DCD}" type="slidenum">
              <a:rPr lang="en-US" smtClean="0"/>
              <a:pPr/>
              <a:t>37</a:t>
            </a:fld>
            <a:endParaRPr lang="en-US"/>
          </a:p>
        </p:txBody>
      </p:sp>
      <p:pic>
        <p:nvPicPr>
          <p:cNvPr id="7" name="Picture 6"/>
          <p:cNvPicPr>
            <a:picLocks noChangeAspect="1"/>
          </p:cNvPicPr>
          <p:nvPr/>
        </p:nvPicPr>
        <p:blipFill>
          <a:blip r:embed="rId2"/>
          <a:stretch>
            <a:fillRect/>
          </a:stretch>
        </p:blipFill>
        <p:spPr>
          <a:xfrm>
            <a:off x="0" y="104042"/>
            <a:ext cx="6392167" cy="4001058"/>
          </a:xfrm>
          <a:prstGeom prst="rect">
            <a:avLst/>
          </a:prstGeom>
        </p:spPr>
      </p:pic>
      <p:pic>
        <p:nvPicPr>
          <p:cNvPr id="8" name="Picture 7"/>
          <p:cNvPicPr>
            <a:picLocks noChangeAspect="1"/>
          </p:cNvPicPr>
          <p:nvPr/>
        </p:nvPicPr>
        <p:blipFill>
          <a:blip r:embed="rId3"/>
          <a:stretch>
            <a:fillRect/>
          </a:stretch>
        </p:blipFill>
        <p:spPr>
          <a:xfrm>
            <a:off x="4034084" y="1930400"/>
            <a:ext cx="8157915" cy="4927599"/>
          </a:xfrm>
          <a:prstGeom prst="rect">
            <a:avLst/>
          </a:prstGeom>
        </p:spPr>
      </p:pic>
    </p:spTree>
    <p:extLst>
      <p:ext uri="{BB962C8B-B14F-4D97-AF65-F5344CB8AC3E}">
        <p14:creationId xmlns:p14="http://schemas.microsoft.com/office/powerpoint/2010/main" val="15034109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7" y="263525"/>
            <a:ext cx="11901714" cy="868589"/>
          </a:xfrm>
        </p:spPr>
        <p:txBody>
          <a:bodyPr/>
          <a:lstStyle/>
          <a:p>
            <a:r>
              <a:rPr lang="en-US" b="1" dirty="0" smtClean="0">
                <a:solidFill>
                  <a:srgbClr val="00B050"/>
                </a:solidFill>
              </a:rPr>
              <a:t>Directory </a:t>
            </a:r>
            <a:r>
              <a:rPr lang="en-US" b="1" dirty="0">
                <a:solidFill>
                  <a:srgbClr val="00B050"/>
                </a:solidFill>
              </a:rPr>
              <a:t>of Open Access </a:t>
            </a:r>
            <a:r>
              <a:rPr lang="en-US" b="1" dirty="0" smtClean="0">
                <a:solidFill>
                  <a:srgbClr val="00B050"/>
                </a:solidFill>
              </a:rPr>
              <a:t>Repositories</a:t>
            </a:r>
            <a:r>
              <a:rPr lang="ro-RO" b="1" dirty="0" smtClean="0">
                <a:solidFill>
                  <a:srgbClr val="00B050"/>
                </a:solidFill>
              </a:rPr>
              <a:t> (</a:t>
            </a:r>
            <a:r>
              <a:rPr lang="en-US" b="1" dirty="0" err="1" smtClean="0">
                <a:solidFill>
                  <a:srgbClr val="00B050"/>
                </a:solidFill>
              </a:rPr>
              <a:t>OpenDOAR</a:t>
            </a:r>
            <a:r>
              <a:rPr lang="ro-RO" b="1" dirty="0" smtClean="0">
                <a:solidFill>
                  <a:srgbClr val="00B050"/>
                </a:solidFill>
              </a:rPr>
              <a:t>)</a:t>
            </a:r>
            <a:endParaRPr lang="ro-RO" b="1" dirty="0">
              <a:solidFill>
                <a:srgbClr val="00B050"/>
              </a:solidFill>
            </a:endParaRPr>
          </a:p>
        </p:txBody>
      </p:sp>
      <p:sp>
        <p:nvSpPr>
          <p:cNvPr id="3" name="Slide Number Placeholder 2"/>
          <p:cNvSpPr>
            <a:spLocks noGrp="1"/>
          </p:cNvSpPr>
          <p:nvPr>
            <p:ph type="sldNum" sz="quarter" idx="12"/>
          </p:nvPr>
        </p:nvSpPr>
        <p:spPr/>
        <p:txBody>
          <a:bodyPr/>
          <a:lstStyle/>
          <a:p>
            <a:fld id="{84EFE8E0-2BE3-46A1-88AE-F7A53F014DCD}" type="slidenum">
              <a:rPr lang="en-US" smtClean="0"/>
              <a:pPr/>
              <a:t>38</a:t>
            </a:fld>
            <a:endParaRPr lang="en-US"/>
          </a:p>
        </p:txBody>
      </p:sp>
      <p:pic>
        <p:nvPicPr>
          <p:cNvPr id="4" name="Picture 3"/>
          <p:cNvPicPr>
            <a:picLocks noChangeAspect="1"/>
          </p:cNvPicPr>
          <p:nvPr/>
        </p:nvPicPr>
        <p:blipFill rotWithShape="1">
          <a:blip r:embed="rId3"/>
          <a:srcRect r="512"/>
          <a:stretch/>
        </p:blipFill>
        <p:spPr>
          <a:xfrm>
            <a:off x="1404849" y="1259764"/>
            <a:ext cx="9088980" cy="5096586"/>
          </a:xfrm>
          <a:prstGeom prst="rect">
            <a:avLst/>
          </a:prstGeom>
        </p:spPr>
      </p:pic>
      <p:sp>
        <p:nvSpPr>
          <p:cNvPr id="5" name="Rectangle 4"/>
          <p:cNvSpPr/>
          <p:nvPr/>
        </p:nvSpPr>
        <p:spPr>
          <a:xfrm>
            <a:off x="1404849" y="6352143"/>
            <a:ext cx="3431004" cy="369332"/>
          </a:xfrm>
          <a:prstGeom prst="rect">
            <a:avLst/>
          </a:prstGeom>
        </p:spPr>
        <p:txBody>
          <a:bodyPr wrap="none">
            <a:spAutoFit/>
          </a:bodyPr>
          <a:lstStyle/>
          <a:p>
            <a:r>
              <a:rPr lang="ro-RO" dirty="0">
                <a:hlinkClick r:id="rId4"/>
              </a:rPr>
              <a:t>http://v2.sherpa.ac.uk/opendoar</a:t>
            </a:r>
            <a:r>
              <a:rPr lang="ro-RO" dirty="0" smtClean="0">
                <a:hlinkClick r:id="rId4"/>
              </a:rPr>
              <a:t>/</a:t>
            </a:r>
            <a:r>
              <a:rPr lang="ro-RO" dirty="0" smtClean="0"/>
              <a:t> </a:t>
            </a:r>
            <a:endParaRPr lang="ro-RO" dirty="0"/>
          </a:p>
        </p:txBody>
      </p:sp>
      <p:sp>
        <p:nvSpPr>
          <p:cNvPr id="6" name="Rectangle 5"/>
          <p:cNvSpPr/>
          <p:nvPr/>
        </p:nvSpPr>
        <p:spPr>
          <a:xfrm>
            <a:off x="6928567" y="3188130"/>
            <a:ext cx="2289986" cy="369332"/>
          </a:xfrm>
          <a:prstGeom prst="rect">
            <a:avLst/>
          </a:prstGeom>
        </p:spPr>
        <p:txBody>
          <a:bodyPr wrap="none">
            <a:spAutoFit/>
          </a:bodyPr>
          <a:lstStyle/>
          <a:p>
            <a:r>
              <a:rPr lang="ro-RO" b="1" dirty="0" smtClean="0"/>
              <a:t>5576 depozite digitale</a:t>
            </a:r>
            <a:endParaRPr lang="ro-RO" b="1" dirty="0"/>
          </a:p>
        </p:txBody>
      </p:sp>
    </p:spTree>
    <p:extLst>
      <p:ext uri="{BB962C8B-B14F-4D97-AF65-F5344CB8AC3E}">
        <p14:creationId xmlns:p14="http://schemas.microsoft.com/office/powerpoint/2010/main" val="12009839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FE8E0-2BE3-46A1-88AE-F7A53F014DCD}" type="slidenum">
              <a:rPr lang="en-US" smtClean="0"/>
              <a:pPr/>
              <a:t>39</a:t>
            </a:fld>
            <a:endParaRPr lang="en-US"/>
          </a:p>
        </p:txBody>
      </p:sp>
      <p:pic>
        <p:nvPicPr>
          <p:cNvPr id="2" name="Picture 1"/>
          <p:cNvPicPr>
            <a:picLocks noChangeAspect="1"/>
          </p:cNvPicPr>
          <p:nvPr/>
        </p:nvPicPr>
        <p:blipFill>
          <a:blip r:embed="rId2"/>
          <a:stretch>
            <a:fillRect/>
          </a:stretch>
        </p:blipFill>
        <p:spPr>
          <a:xfrm>
            <a:off x="174323" y="260766"/>
            <a:ext cx="4324954" cy="3781953"/>
          </a:xfrm>
          <a:prstGeom prst="rect">
            <a:avLst/>
          </a:prstGeom>
        </p:spPr>
      </p:pic>
      <p:pic>
        <p:nvPicPr>
          <p:cNvPr id="5" name="Picture 4"/>
          <p:cNvPicPr>
            <a:picLocks noChangeAspect="1"/>
          </p:cNvPicPr>
          <p:nvPr/>
        </p:nvPicPr>
        <p:blipFill>
          <a:blip r:embed="rId3"/>
          <a:stretch>
            <a:fillRect/>
          </a:stretch>
        </p:blipFill>
        <p:spPr>
          <a:xfrm>
            <a:off x="0" y="4171575"/>
            <a:ext cx="4258269" cy="2686425"/>
          </a:xfrm>
          <a:prstGeom prst="rect">
            <a:avLst/>
          </a:prstGeom>
        </p:spPr>
      </p:pic>
      <p:pic>
        <p:nvPicPr>
          <p:cNvPr id="8" name="Picture 7"/>
          <p:cNvPicPr>
            <a:picLocks noChangeAspect="1"/>
          </p:cNvPicPr>
          <p:nvPr/>
        </p:nvPicPr>
        <p:blipFill>
          <a:blip r:embed="rId4"/>
          <a:stretch>
            <a:fillRect/>
          </a:stretch>
        </p:blipFill>
        <p:spPr>
          <a:xfrm>
            <a:off x="3991429" y="2155340"/>
            <a:ext cx="8331200" cy="4702660"/>
          </a:xfrm>
          <a:prstGeom prst="rect">
            <a:avLst/>
          </a:prstGeom>
        </p:spPr>
      </p:pic>
    </p:spTree>
    <p:extLst>
      <p:ext uri="{BB962C8B-B14F-4D97-AF65-F5344CB8AC3E}">
        <p14:creationId xmlns:p14="http://schemas.microsoft.com/office/powerpoint/2010/main" val="42485636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788230" y="189480"/>
            <a:ext cx="7565570" cy="868589"/>
          </a:xfrm>
        </p:spPr>
        <p:txBody>
          <a:bodyPr/>
          <a:lstStyle/>
          <a:p>
            <a:r>
              <a:rPr lang="ro-RO" dirty="0" smtClean="0"/>
              <a:t>De ce este importantă lectura?</a:t>
            </a:r>
            <a:endParaRPr lang="ro-RO"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4742" y="116114"/>
            <a:ext cx="2801257" cy="6651964"/>
          </a:xfrm>
        </p:spPr>
      </p:pic>
      <p:sp>
        <p:nvSpPr>
          <p:cNvPr id="10" name="Content Placeholder 9"/>
          <p:cNvSpPr>
            <a:spLocks noGrp="1"/>
          </p:cNvSpPr>
          <p:nvPr>
            <p:ph sz="half" idx="2"/>
          </p:nvPr>
        </p:nvSpPr>
        <p:spPr>
          <a:xfrm>
            <a:off x="3788230" y="1219200"/>
            <a:ext cx="7982856" cy="5239657"/>
          </a:xfrm>
        </p:spPr>
        <p:txBody>
          <a:bodyPr/>
          <a:lstStyle/>
          <a:p>
            <a:r>
              <a:rPr lang="ro-RO" dirty="0"/>
              <a:t>Citirea este importantă din mai multe </a:t>
            </a:r>
            <a:r>
              <a:rPr lang="ro-RO" dirty="0" smtClean="0"/>
              <a:t>motive:</a:t>
            </a:r>
          </a:p>
          <a:p>
            <a:pPr lvl="1"/>
            <a:r>
              <a:rPr lang="ro-RO" sz="2800" dirty="0"/>
              <a:t>Cel care citește are întotdeauna un avantaj față de cei care neglijează lectura </a:t>
            </a:r>
            <a:endParaRPr lang="ro-RO" sz="2800" dirty="0" smtClean="0"/>
          </a:p>
          <a:p>
            <a:pPr lvl="1"/>
            <a:r>
              <a:rPr lang="ro-RO" sz="2800" dirty="0"/>
              <a:t>Când </a:t>
            </a:r>
            <a:r>
              <a:rPr lang="ro-RO" sz="2800" dirty="0" smtClean="0"/>
              <a:t>citim </a:t>
            </a:r>
            <a:r>
              <a:rPr lang="ro-RO" sz="2800" dirty="0"/>
              <a:t>imaginația </a:t>
            </a:r>
            <a:r>
              <a:rPr lang="ro-RO" sz="2800" dirty="0" smtClean="0"/>
              <a:t>funcționează </a:t>
            </a:r>
            <a:r>
              <a:rPr lang="ro-RO" sz="2800" dirty="0"/>
              <a:t>la maximum</a:t>
            </a:r>
            <a:r>
              <a:rPr lang="ro-RO" sz="2800" dirty="0" smtClean="0"/>
              <a:t>.</a:t>
            </a:r>
          </a:p>
          <a:p>
            <a:pPr lvl="1"/>
            <a:r>
              <a:rPr lang="ro-RO" sz="2800" dirty="0"/>
              <a:t>Cărțile vă oferă o privire mai profundă asupra lumii</a:t>
            </a:r>
            <a:r>
              <a:rPr lang="ro-RO" sz="2800" dirty="0" smtClean="0"/>
              <a:t>.</a:t>
            </a:r>
          </a:p>
          <a:p>
            <a:pPr lvl="1"/>
            <a:r>
              <a:rPr lang="ro-RO" sz="2800" dirty="0"/>
              <a:t>Citirea aduce varietate și satisfacție de la viață. </a:t>
            </a:r>
            <a:endParaRPr lang="ro-RO" sz="2800" dirty="0" smtClean="0"/>
          </a:p>
          <a:p>
            <a:pPr lvl="1"/>
            <a:r>
              <a:rPr lang="ro-RO" sz="2800" dirty="0"/>
              <a:t>Cei care citesc le este mai ușor să învețe</a:t>
            </a:r>
            <a:r>
              <a:rPr lang="ro-RO" sz="2800" dirty="0" smtClean="0"/>
              <a:t>.</a:t>
            </a:r>
          </a:p>
          <a:p>
            <a:pPr lvl="1"/>
            <a:r>
              <a:rPr lang="ro-RO" sz="2800" dirty="0"/>
              <a:t>Discurs </a:t>
            </a:r>
            <a:r>
              <a:rPr lang="ro-RO" sz="2800" dirty="0" smtClean="0"/>
              <a:t>frumos</a:t>
            </a:r>
            <a:r>
              <a:rPr lang="ro-RO" sz="2800" dirty="0"/>
              <a:t> </a:t>
            </a:r>
            <a:r>
              <a:rPr lang="ro-RO" sz="2800" dirty="0" smtClean="0"/>
              <a:t>și vocabular mai bogat.</a:t>
            </a:r>
          </a:p>
          <a:p>
            <a:pPr lvl="1"/>
            <a:r>
              <a:rPr lang="ro-RO" sz="2800" dirty="0"/>
              <a:t>Cititorii sunt mai inteligenți. </a:t>
            </a:r>
            <a:endParaRPr lang="ro-RO" sz="2800" dirty="0" smtClean="0"/>
          </a:p>
          <a:p>
            <a:pPr lvl="1"/>
            <a:r>
              <a:rPr lang="ro-RO" sz="2800" dirty="0"/>
              <a:t>Cărțile vă vor învăța să fii mai răbdători </a:t>
            </a:r>
            <a:r>
              <a:rPr lang="ro-RO" sz="2800" dirty="0" smtClean="0"/>
              <a:t>etc.</a:t>
            </a:r>
            <a:endParaRPr lang="ro-RO" sz="2800" dirty="0"/>
          </a:p>
        </p:txBody>
      </p:sp>
      <p:sp>
        <p:nvSpPr>
          <p:cNvPr id="4" name="Slide Number Placeholder 3"/>
          <p:cNvSpPr>
            <a:spLocks noGrp="1"/>
          </p:cNvSpPr>
          <p:nvPr>
            <p:ph type="sldNum" sz="quarter" idx="12"/>
          </p:nvPr>
        </p:nvSpPr>
        <p:spPr/>
        <p:txBody>
          <a:bodyPr/>
          <a:lstStyle/>
          <a:p>
            <a:fld id="{84EFE8E0-2BE3-46A1-88AE-F7A53F014DCD}" type="slidenum">
              <a:rPr lang="en-US" smtClean="0"/>
              <a:pPr/>
              <a:t>4</a:t>
            </a:fld>
            <a:endParaRPr lang="en-US"/>
          </a:p>
        </p:txBody>
      </p:sp>
    </p:spTree>
    <p:extLst>
      <p:ext uri="{BB962C8B-B14F-4D97-AF65-F5344CB8AC3E}">
        <p14:creationId xmlns:p14="http://schemas.microsoft.com/office/powerpoint/2010/main" val="13909466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40</a:t>
            </a:fld>
            <a:endParaRPr lang="en-US"/>
          </a:p>
        </p:txBody>
      </p:sp>
      <p:pic>
        <p:nvPicPr>
          <p:cNvPr id="4" name="Picture 3"/>
          <p:cNvPicPr>
            <a:picLocks noChangeAspect="1"/>
          </p:cNvPicPr>
          <p:nvPr/>
        </p:nvPicPr>
        <p:blipFill>
          <a:blip r:embed="rId2"/>
          <a:stretch>
            <a:fillRect/>
          </a:stretch>
        </p:blipFill>
        <p:spPr>
          <a:xfrm>
            <a:off x="689613" y="546207"/>
            <a:ext cx="10664187" cy="5810143"/>
          </a:xfrm>
          <a:prstGeom prst="rect">
            <a:avLst/>
          </a:prstGeom>
        </p:spPr>
      </p:pic>
    </p:spTree>
    <p:extLst>
      <p:ext uri="{BB962C8B-B14F-4D97-AF65-F5344CB8AC3E}">
        <p14:creationId xmlns:p14="http://schemas.microsoft.com/office/powerpoint/2010/main" val="7437858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41161"/>
          </a:xfrm>
        </p:spPr>
        <p:txBody>
          <a:bodyPr/>
          <a:lstStyle/>
          <a:p>
            <a:pPr algn="ctr"/>
            <a:r>
              <a:rPr lang="ro-RO" b="1" dirty="0" smtClean="0">
                <a:solidFill>
                  <a:srgbClr val="00B050"/>
                </a:solidFill>
              </a:rPr>
              <a:t>ZENODO</a:t>
            </a:r>
            <a:endParaRPr lang="ro-RO" b="1" dirty="0">
              <a:solidFill>
                <a:srgbClr val="00B050"/>
              </a:solidFill>
            </a:endParaRPr>
          </a:p>
        </p:txBody>
      </p:sp>
      <p:sp>
        <p:nvSpPr>
          <p:cNvPr id="3" name="Slide Number Placeholder 2"/>
          <p:cNvSpPr>
            <a:spLocks noGrp="1"/>
          </p:cNvSpPr>
          <p:nvPr>
            <p:ph type="sldNum" sz="quarter" idx="12"/>
          </p:nvPr>
        </p:nvSpPr>
        <p:spPr/>
        <p:txBody>
          <a:bodyPr/>
          <a:lstStyle/>
          <a:p>
            <a:fld id="{84EFE8E0-2BE3-46A1-88AE-F7A53F014DCD}" type="slidenum">
              <a:rPr lang="en-US" smtClean="0"/>
              <a:pPr/>
              <a:t>41</a:t>
            </a:fld>
            <a:endParaRPr lang="en-US"/>
          </a:p>
        </p:txBody>
      </p:sp>
      <p:sp>
        <p:nvSpPr>
          <p:cNvPr id="5" name="Rectangle 4"/>
          <p:cNvSpPr/>
          <p:nvPr/>
        </p:nvSpPr>
        <p:spPr>
          <a:xfrm>
            <a:off x="160209" y="6352143"/>
            <a:ext cx="2112822" cy="369332"/>
          </a:xfrm>
          <a:prstGeom prst="rect">
            <a:avLst/>
          </a:prstGeom>
        </p:spPr>
        <p:txBody>
          <a:bodyPr wrap="none">
            <a:spAutoFit/>
          </a:bodyPr>
          <a:lstStyle/>
          <a:p>
            <a:r>
              <a:rPr lang="ro-RO" dirty="0">
                <a:hlinkClick r:id="rId3"/>
              </a:rPr>
              <a:t>https://zenodo.org</a:t>
            </a:r>
            <a:r>
              <a:rPr lang="ro-RO" dirty="0" smtClean="0">
                <a:hlinkClick r:id="rId3"/>
              </a:rPr>
              <a:t>/</a:t>
            </a:r>
            <a:r>
              <a:rPr lang="ro-RO" dirty="0" smtClean="0"/>
              <a:t> </a:t>
            </a:r>
            <a:endParaRPr lang="ro-RO" dirty="0"/>
          </a:p>
        </p:txBody>
      </p:sp>
      <p:pic>
        <p:nvPicPr>
          <p:cNvPr id="4" name="Picture 3"/>
          <p:cNvPicPr>
            <a:picLocks noChangeAspect="1"/>
          </p:cNvPicPr>
          <p:nvPr/>
        </p:nvPicPr>
        <p:blipFill>
          <a:blip r:embed="rId4"/>
          <a:stretch>
            <a:fillRect/>
          </a:stretch>
        </p:blipFill>
        <p:spPr>
          <a:xfrm>
            <a:off x="509174" y="621373"/>
            <a:ext cx="11173651" cy="5730770"/>
          </a:xfrm>
          <a:prstGeom prst="rect">
            <a:avLst/>
          </a:prstGeom>
        </p:spPr>
      </p:pic>
    </p:spTree>
    <p:extLst>
      <p:ext uri="{BB962C8B-B14F-4D97-AF65-F5344CB8AC3E}">
        <p14:creationId xmlns:p14="http://schemas.microsoft.com/office/powerpoint/2010/main" val="15518650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FE8E0-2BE3-46A1-88AE-F7A53F014DCD}" type="slidenum">
              <a:rPr lang="en-US" smtClean="0"/>
              <a:pPr/>
              <a:t>42</a:t>
            </a:fld>
            <a:endParaRPr lang="en-US"/>
          </a:p>
        </p:txBody>
      </p:sp>
      <p:pic>
        <p:nvPicPr>
          <p:cNvPr id="4" name="Picture 3"/>
          <p:cNvPicPr>
            <a:picLocks noChangeAspect="1"/>
          </p:cNvPicPr>
          <p:nvPr/>
        </p:nvPicPr>
        <p:blipFill>
          <a:blip r:embed="rId2"/>
          <a:stretch>
            <a:fillRect/>
          </a:stretch>
        </p:blipFill>
        <p:spPr>
          <a:xfrm>
            <a:off x="236457" y="812026"/>
            <a:ext cx="11955543" cy="5544324"/>
          </a:xfrm>
          <a:prstGeom prst="rect">
            <a:avLst/>
          </a:prstGeom>
        </p:spPr>
      </p:pic>
    </p:spTree>
    <p:extLst>
      <p:ext uri="{BB962C8B-B14F-4D97-AF65-F5344CB8AC3E}">
        <p14:creationId xmlns:p14="http://schemas.microsoft.com/office/powerpoint/2010/main" val="16462173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43</a:t>
            </a:fld>
            <a:endParaRPr lang="en-US"/>
          </a:p>
        </p:txBody>
      </p:sp>
      <p:sp>
        <p:nvSpPr>
          <p:cNvPr id="5" name="Rectangle 1"/>
          <p:cNvSpPr>
            <a:spLocks noChangeArrowheads="1"/>
          </p:cNvSpPr>
          <p:nvPr/>
        </p:nvSpPr>
        <p:spPr bwMode="auto">
          <a:xfrm>
            <a:off x="232229" y="6488987"/>
            <a:ext cx="33393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ro-RO" sz="1800" b="0" i="0" u="none" strike="noStrike" cap="none" normalizeH="0" baseline="0" dirty="0" smtClean="0">
                <a:ln>
                  <a:noFill/>
                </a:ln>
                <a:solidFill>
                  <a:schemeClr val="tx1"/>
                </a:solidFill>
                <a:effectLst/>
                <a:latin typeface="Arial" panose="020B0604020202020204" pitchFamily="34" charset="0"/>
              </a:rPr>
              <a:t>DOI </a:t>
            </a:r>
            <a:r>
              <a:rPr kumimoji="0" lang="ro-RO" altLang="ro-RO" sz="1800" b="0" i="0" u="none" strike="noStrike" cap="none" normalizeH="0" baseline="0" dirty="0" smtClean="0">
                <a:ln>
                  <a:noFill/>
                </a:ln>
                <a:solidFill>
                  <a:schemeClr val="tx1"/>
                </a:solidFill>
                <a:effectLst/>
                <a:latin typeface="Arial" panose="020B0604020202020204" pitchFamily="34" charset="0"/>
                <a:hlinkClick r:id="rId2"/>
              </a:rPr>
              <a:t>10.5281/zenodo.1468417</a:t>
            </a:r>
            <a:r>
              <a:rPr kumimoji="0" lang="ro-RO" altLang="ro-RO" sz="1800" b="0" i="0" u="none" strike="noStrike" cap="none" normalizeH="0" baseline="0" dirty="0" smtClean="0">
                <a:ln>
                  <a:noFill/>
                </a:ln>
                <a:solidFill>
                  <a:schemeClr val="tx1"/>
                </a:solidFill>
                <a:effectLst/>
                <a:latin typeface="Arial" panose="020B0604020202020204" pitchFamily="34" charset="0"/>
              </a:rPr>
              <a:t> </a:t>
            </a:r>
          </a:p>
        </p:txBody>
      </p:sp>
      <p:pic>
        <p:nvPicPr>
          <p:cNvPr id="4" name="Picture 3"/>
          <p:cNvPicPr>
            <a:picLocks noChangeAspect="1"/>
          </p:cNvPicPr>
          <p:nvPr/>
        </p:nvPicPr>
        <p:blipFill>
          <a:blip r:embed="rId3"/>
          <a:stretch>
            <a:fillRect/>
          </a:stretch>
        </p:blipFill>
        <p:spPr>
          <a:xfrm>
            <a:off x="1108966" y="437732"/>
            <a:ext cx="9974067" cy="5982535"/>
          </a:xfrm>
          <a:prstGeom prst="rect">
            <a:avLst/>
          </a:prstGeom>
        </p:spPr>
      </p:pic>
    </p:spTree>
    <p:extLst>
      <p:ext uri="{BB962C8B-B14F-4D97-AF65-F5344CB8AC3E}">
        <p14:creationId xmlns:p14="http://schemas.microsoft.com/office/powerpoint/2010/main" val="29660689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44</a:t>
            </a:fld>
            <a:endParaRPr lang="en-US"/>
          </a:p>
        </p:txBody>
      </p:sp>
      <p:sp>
        <p:nvSpPr>
          <p:cNvPr id="4" name="Rectangle 1"/>
          <p:cNvSpPr>
            <a:spLocks noChangeArrowheads="1"/>
          </p:cNvSpPr>
          <p:nvPr/>
        </p:nvSpPr>
        <p:spPr bwMode="auto">
          <a:xfrm>
            <a:off x="308661" y="6400284"/>
            <a:ext cx="33393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ro-RO" sz="1800" b="0" i="0" u="none" strike="noStrike" cap="none" normalizeH="0" baseline="0" dirty="0" smtClean="0">
                <a:ln>
                  <a:noFill/>
                </a:ln>
                <a:solidFill>
                  <a:schemeClr val="tx1"/>
                </a:solidFill>
                <a:effectLst/>
                <a:latin typeface="Arial" panose="020B0604020202020204" pitchFamily="34" charset="0"/>
              </a:rPr>
              <a:t>DOI </a:t>
            </a:r>
            <a:r>
              <a:rPr kumimoji="0" lang="ro-RO" altLang="ro-RO" sz="1800" b="0" i="0" u="none" strike="noStrike" cap="none" normalizeH="0" baseline="0" dirty="0" smtClean="0">
                <a:ln>
                  <a:noFill/>
                </a:ln>
                <a:solidFill>
                  <a:schemeClr val="tx1"/>
                </a:solidFill>
                <a:effectLst/>
                <a:latin typeface="Arial" panose="020B0604020202020204" pitchFamily="34" charset="0"/>
                <a:hlinkClick r:id="rId2"/>
              </a:rPr>
              <a:t>10.5281/zenodo.3632391</a:t>
            </a:r>
            <a:r>
              <a:rPr kumimoji="0" lang="ro-RO" altLang="ro-RO" sz="1800" b="0" i="0" u="none" strike="noStrike" cap="none" normalizeH="0" baseline="0" dirty="0" smtClean="0">
                <a:ln>
                  <a:noFill/>
                </a:ln>
                <a:solidFill>
                  <a:schemeClr val="tx1"/>
                </a:solidFill>
                <a:effectLst/>
                <a:latin typeface="Arial" panose="020B0604020202020204" pitchFamily="34" charset="0"/>
              </a:rPr>
              <a:t> </a:t>
            </a:r>
          </a:p>
        </p:txBody>
      </p:sp>
      <p:pic>
        <p:nvPicPr>
          <p:cNvPr id="5" name="Picture 4"/>
          <p:cNvPicPr>
            <a:picLocks noChangeAspect="1"/>
          </p:cNvPicPr>
          <p:nvPr/>
        </p:nvPicPr>
        <p:blipFill>
          <a:blip r:embed="rId3"/>
          <a:stretch>
            <a:fillRect/>
          </a:stretch>
        </p:blipFill>
        <p:spPr>
          <a:xfrm>
            <a:off x="817680" y="326183"/>
            <a:ext cx="10536120" cy="6030167"/>
          </a:xfrm>
          <a:prstGeom prst="rect">
            <a:avLst/>
          </a:prstGeom>
        </p:spPr>
      </p:pic>
    </p:spTree>
    <p:extLst>
      <p:ext uri="{BB962C8B-B14F-4D97-AF65-F5344CB8AC3E}">
        <p14:creationId xmlns:p14="http://schemas.microsoft.com/office/powerpoint/2010/main" val="22124184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45</a:t>
            </a:fld>
            <a:endParaRPr lang="en-US"/>
          </a:p>
        </p:txBody>
      </p:sp>
      <p:sp>
        <p:nvSpPr>
          <p:cNvPr id="4" name="Rectangle 1"/>
          <p:cNvSpPr>
            <a:spLocks noChangeArrowheads="1"/>
          </p:cNvSpPr>
          <p:nvPr/>
        </p:nvSpPr>
        <p:spPr bwMode="auto">
          <a:xfrm>
            <a:off x="479196" y="6377872"/>
            <a:ext cx="33393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ro-RO" sz="1800" b="0" i="0" u="none" strike="noStrike" cap="none" normalizeH="0" baseline="0" dirty="0" smtClean="0">
                <a:ln>
                  <a:noFill/>
                </a:ln>
                <a:solidFill>
                  <a:schemeClr val="tx1"/>
                </a:solidFill>
                <a:effectLst/>
                <a:latin typeface="Arial" panose="020B0604020202020204" pitchFamily="34" charset="0"/>
              </a:rPr>
              <a:t>DOI </a:t>
            </a:r>
            <a:r>
              <a:rPr kumimoji="0" lang="ro-RO" altLang="ro-RO" sz="1800" b="0" i="0" u="none" strike="noStrike" cap="none" normalizeH="0" baseline="0" dirty="0" smtClean="0">
                <a:ln>
                  <a:noFill/>
                </a:ln>
                <a:solidFill>
                  <a:schemeClr val="tx1"/>
                </a:solidFill>
                <a:effectLst/>
                <a:latin typeface="Arial" panose="020B0604020202020204" pitchFamily="34" charset="0"/>
                <a:hlinkClick r:id="rId2"/>
              </a:rPr>
              <a:t>10.5281/zenodo.3661868</a:t>
            </a:r>
            <a:endParaRPr kumimoji="0" lang="ro-RO" altLang="ro-RO" sz="1800" b="0" i="0" u="none" strike="noStrike" cap="none" normalizeH="0" baseline="0" dirty="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886446" y="269025"/>
            <a:ext cx="10593278" cy="6087325"/>
          </a:xfrm>
          <a:prstGeom prst="rect">
            <a:avLst/>
          </a:prstGeom>
        </p:spPr>
      </p:pic>
    </p:spTree>
    <p:extLst>
      <p:ext uri="{BB962C8B-B14F-4D97-AF65-F5344CB8AC3E}">
        <p14:creationId xmlns:p14="http://schemas.microsoft.com/office/powerpoint/2010/main" val="8638194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276772" y="6432851"/>
            <a:ext cx="2743200" cy="365125"/>
          </a:xfrm>
        </p:spPr>
        <p:txBody>
          <a:bodyPr/>
          <a:lstStyle/>
          <a:p>
            <a:r>
              <a:rPr lang="en-US" dirty="0">
                <a:hlinkClick r:id="rId3"/>
              </a:rPr>
              <a:t>http://dspace.usm.md:8080/xmlui</a:t>
            </a:r>
            <a:r>
              <a:rPr lang="en-US" dirty="0" smtClean="0">
                <a:hlinkClick r:id="rId3"/>
              </a:rPr>
              <a:t>/</a:t>
            </a:r>
            <a:r>
              <a:rPr lang="ro-RO" dirty="0" smtClean="0"/>
              <a:t> </a:t>
            </a:r>
            <a:endParaRPr lang="en-US" dirty="0"/>
          </a:p>
        </p:txBody>
      </p:sp>
      <p:pic>
        <p:nvPicPr>
          <p:cNvPr id="4" name="Picture 3"/>
          <p:cNvPicPr>
            <a:picLocks noChangeAspect="1"/>
          </p:cNvPicPr>
          <p:nvPr/>
        </p:nvPicPr>
        <p:blipFill>
          <a:blip r:embed="rId4"/>
          <a:stretch>
            <a:fillRect/>
          </a:stretch>
        </p:blipFill>
        <p:spPr>
          <a:xfrm>
            <a:off x="1620198" y="108397"/>
            <a:ext cx="9541288" cy="6324454"/>
          </a:xfrm>
          <a:prstGeom prst="rect">
            <a:avLst/>
          </a:prstGeom>
        </p:spPr>
      </p:pic>
    </p:spTree>
    <p:extLst>
      <p:ext uri="{BB962C8B-B14F-4D97-AF65-F5344CB8AC3E}">
        <p14:creationId xmlns:p14="http://schemas.microsoft.com/office/powerpoint/2010/main" val="1531239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47</a:t>
            </a:fld>
            <a:endParaRPr lang="en-US"/>
          </a:p>
        </p:txBody>
      </p:sp>
      <p:pic>
        <p:nvPicPr>
          <p:cNvPr id="4" name="Picture 3"/>
          <p:cNvPicPr>
            <a:picLocks noChangeAspect="1"/>
          </p:cNvPicPr>
          <p:nvPr/>
        </p:nvPicPr>
        <p:blipFill>
          <a:blip r:embed="rId2"/>
          <a:stretch>
            <a:fillRect/>
          </a:stretch>
        </p:blipFill>
        <p:spPr>
          <a:xfrm>
            <a:off x="203200" y="254907"/>
            <a:ext cx="6982799" cy="3381847"/>
          </a:xfrm>
          <a:prstGeom prst="rect">
            <a:avLst/>
          </a:prstGeom>
        </p:spPr>
      </p:pic>
      <p:pic>
        <p:nvPicPr>
          <p:cNvPr id="5" name="Picture 4"/>
          <p:cNvPicPr>
            <a:picLocks noChangeAspect="1"/>
          </p:cNvPicPr>
          <p:nvPr/>
        </p:nvPicPr>
        <p:blipFill>
          <a:blip r:embed="rId3"/>
          <a:stretch>
            <a:fillRect/>
          </a:stretch>
        </p:blipFill>
        <p:spPr>
          <a:xfrm>
            <a:off x="4615543" y="640096"/>
            <a:ext cx="7332965" cy="5776093"/>
          </a:xfrm>
          <a:prstGeom prst="rect">
            <a:avLst/>
          </a:prstGeom>
        </p:spPr>
      </p:pic>
    </p:spTree>
    <p:extLst>
      <p:ext uri="{BB962C8B-B14F-4D97-AF65-F5344CB8AC3E}">
        <p14:creationId xmlns:p14="http://schemas.microsoft.com/office/powerpoint/2010/main" val="37821814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48</a:t>
            </a:fld>
            <a:endParaRPr lang="en-US"/>
          </a:p>
        </p:txBody>
      </p:sp>
      <p:pic>
        <p:nvPicPr>
          <p:cNvPr id="3" name="Picture 2"/>
          <p:cNvPicPr>
            <a:picLocks noChangeAspect="1"/>
          </p:cNvPicPr>
          <p:nvPr/>
        </p:nvPicPr>
        <p:blipFill>
          <a:blip r:embed="rId2"/>
          <a:stretch>
            <a:fillRect/>
          </a:stretch>
        </p:blipFill>
        <p:spPr>
          <a:xfrm>
            <a:off x="72573" y="4759051"/>
            <a:ext cx="8840434" cy="1962424"/>
          </a:xfrm>
          <a:prstGeom prst="rect">
            <a:avLst/>
          </a:prstGeom>
        </p:spPr>
      </p:pic>
      <p:pic>
        <p:nvPicPr>
          <p:cNvPr id="4" name="Picture 3"/>
          <p:cNvPicPr>
            <a:picLocks noChangeAspect="1"/>
          </p:cNvPicPr>
          <p:nvPr/>
        </p:nvPicPr>
        <p:blipFill>
          <a:blip r:embed="rId3"/>
          <a:stretch>
            <a:fillRect/>
          </a:stretch>
        </p:blipFill>
        <p:spPr>
          <a:xfrm>
            <a:off x="43544" y="381055"/>
            <a:ext cx="8145012" cy="2467319"/>
          </a:xfrm>
          <a:prstGeom prst="rect">
            <a:avLst/>
          </a:prstGeom>
        </p:spPr>
      </p:pic>
      <p:pic>
        <p:nvPicPr>
          <p:cNvPr id="5" name="Picture 4"/>
          <p:cNvPicPr>
            <a:picLocks noChangeAspect="1"/>
          </p:cNvPicPr>
          <p:nvPr/>
        </p:nvPicPr>
        <p:blipFill>
          <a:blip r:embed="rId4"/>
          <a:stretch>
            <a:fillRect/>
          </a:stretch>
        </p:blipFill>
        <p:spPr>
          <a:xfrm>
            <a:off x="0" y="2727238"/>
            <a:ext cx="7887801" cy="2152950"/>
          </a:xfrm>
          <a:prstGeom prst="rect">
            <a:avLst/>
          </a:prstGeom>
        </p:spPr>
      </p:pic>
    </p:spTree>
    <p:extLst>
      <p:ext uri="{BB962C8B-B14F-4D97-AF65-F5344CB8AC3E}">
        <p14:creationId xmlns:p14="http://schemas.microsoft.com/office/powerpoint/2010/main" val="17797496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49</a:t>
            </a:fld>
            <a:endParaRPr lang="en-US"/>
          </a:p>
        </p:txBody>
      </p:sp>
      <p:pic>
        <p:nvPicPr>
          <p:cNvPr id="3" name="Picture 2"/>
          <p:cNvPicPr>
            <a:picLocks noChangeAspect="1"/>
          </p:cNvPicPr>
          <p:nvPr/>
        </p:nvPicPr>
        <p:blipFill>
          <a:blip r:embed="rId2"/>
          <a:stretch>
            <a:fillRect/>
          </a:stretch>
        </p:blipFill>
        <p:spPr>
          <a:xfrm>
            <a:off x="394492" y="394430"/>
            <a:ext cx="11403016" cy="6144482"/>
          </a:xfrm>
          <a:prstGeom prst="rect">
            <a:avLst/>
          </a:prstGeom>
        </p:spPr>
      </p:pic>
      <p:sp>
        <p:nvSpPr>
          <p:cNvPr id="4" name="Rectangle 3"/>
          <p:cNvSpPr/>
          <p:nvPr/>
        </p:nvSpPr>
        <p:spPr>
          <a:xfrm>
            <a:off x="252058" y="6445528"/>
            <a:ext cx="2567754" cy="369332"/>
          </a:xfrm>
          <a:prstGeom prst="rect">
            <a:avLst/>
          </a:prstGeom>
        </p:spPr>
        <p:txBody>
          <a:bodyPr wrap="none">
            <a:spAutoFit/>
          </a:bodyPr>
          <a:lstStyle/>
          <a:p>
            <a:r>
              <a:rPr lang="ro-RO" dirty="0">
                <a:hlinkClick r:id="rId3"/>
              </a:rPr>
              <a:t>http://moldlis.bnrm.md</a:t>
            </a:r>
            <a:r>
              <a:rPr lang="ro-RO" dirty="0" smtClean="0">
                <a:hlinkClick r:id="rId3"/>
              </a:rPr>
              <a:t>/</a:t>
            </a:r>
            <a:r>
              <a:rPr lang="ro-RO" dirty="0" smtClean="0"/>
              <a:t> </a:t>
            </a:r>
            <a:endParaRPr lang="ro-RO" dirty="0"/>
          </a:p>
        </p:txBody>
      </p:sp>
      <p:sp>
        <p:nvSpPr>
          <p:cNvPr id="5" name="Rectangle 4"/>
          <p:cNvSpPr/>
          <p:nvPr/>
        </p:nvSpPr>
        <p:spPr>
          <a:xfrm>
            <a:off x="7709352" y="1517928"/>
            <a:ext cx="1122423" cy="369332"/>
          </a:xfrm>
          <a:prstGeom prst="rect">
            <a:avLst/>
          </a:prstGeom>
        </p:spPr>
        <p:txBody>
          <a:bodyPr wrap="none">
            <a:spAutoFit/>
          </a:bodyPr>
          <a:lstStyle/>
          <a:p>
            <a:r>
              <a:rPr lang="ro-RO" b="1" dirty="0" smtClean="0"/>
              <a:t>223 titluri</a:t>
            </a:r>
            <a:endParaRPr lang="ro-RO" b="1" dirty="0"/>
          </a:p>
        </p:txBody>
      </p:sp>
    </p:spTree>
    <p:extLst>
      <p:ext uri="{BB962C8B-B14F-4D97-AF65-F5344CB8AC3E}">
        <p14:creationId xmlns:p14="http://schemas.microsoft.com/office/powerpoint/2010/main" val="3586468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8332" y="122644"/>
            <a:ext cx="10515600" cy="1117653"/>
          </a:xfrm>
        </p:spPr>
        <p:txBody>
          <a:bodyPr/>
          <a:lstStyle/>
          <a:p>
            <a:r>
              <a:rPr lang="ro-RO" dirty="0"/>
              <a:t>Cine și cât </a:t>
            </a:r>
            <a:r>
              <a:rPr lang="ro-RO" dirty="0" smtClean="0"/>
              <a:t>citește în lume?</a:t>
            </a:r>
            <a:endParaRPr lang="ro-RO" dirty="0"/>
          </a:p>
        </p:txBody>
      </p:sp>
      <p:sp>
        <p:nvSpPr>
          <p:cNvPr id="11" name="Content Placeholder 10"/>
          <p:cNvSpPr>
            <a:spLocks noGrp="1"/>
          </p:cNvSpPr>
          <p:nvPr>
            <p:ph sz="half" idx="2"/>
          </p:nvPr>
        </p:nvSpPr>
        <p:spPr>
          <a:xfrm>
            <a:off x="9003411" y="1313562"/>
            <a:ext cx="2956359" cy="4863401"/>
          </a:xfrm>
        </p:spPr>
        <p:txBody>
          <a:bodyPr anchor="ctr"/>
          <a:lstStyle/>
          <a:p>
            <a:r>
              <a:rPr lang="ro-RO" dirty="0"/>
              <a:t>Global English </a:t>
            </a:r>
            <a:r>
              <a:rPr lang="ro-RO" dirty="0" err="1"/>
              <a:t>Editing</a:t>
            </a:r>
            <a:r>
              <a:rPr lang="ro-RO" dirty="0"/>
              <a:t> a compilat datele </a:t>
            </a:r>
            <a:r>
              <a:rPr lang="ro-RO" dirty="0" smtClean="0"/>
              <a:t>pentru anul 2018 despre </a:t>
            </a:r>
            <a:r>
              <a:rPr lang="ro-RO" dirty="0"/>
              <a:t>obiceiurile de lectură din </a:t>
            </a:r>
            <a:r>
              <a:rPr lang="ro-RO" dirty="0" smtClean="0"/>
              <a:t>lume</a:t>
            </a:r>
            <a:endParaRPr lang="ro-RO" dirty="0"/>
          </a:p>
        </p:txBody>
      </p:sp>
      <p:sp>
        <p:nvSpPr>
          <p:cNvPr id="5" name="Slide Number Placeholder 4"/>
          <p:cNvSpPr>
            <a:spLocks noGrp="1"/>
          </p:cNvSpPr>
          <p:nvPr>
            <p:ph type="sldNum" sz="quarter" idx="12"/>
          </p:nvPr>
        </p:nvSpPr>
        <p:spPr/>
        <p:txBody>
          <a:bodyPr/>
          <a:lstStyle/>
          <a:p>
            <a:fld id="{84EFE8E0-2BE3-46A1-88AE-F7A53F014DCD}" type="slidenum">
              <a:rPr lang="en-US" smtClean="0"/>
              <a:pPr/>
              <a:t>5</a:t>
            </a:fld>
            <a:endParaRPr lang="en-US"/>
          </a:p>
        </p:txBody>
      </p:sp>
      <p:pic>
        <p:nvPicPr>
          <p:cNvPr id="8" name="Picture 7"/>
          <p:cNvPicPr>
            <a:picLocks noChangeAspect="1"/>
          </p:cNvPicPr>
          <p:nvPr/>
        </p:nvPicPr>
        <p:blipFill>
          <a:blip r:embed="rId2"/>
          <a:stretch>
            <a:fillRect/>
          </a:stretch>
        </p:blipFill>
        <p:spPr>
          <a:xfrm>
            <a:off x="114324" y="1313562"/>
            <a:ext cx="8889087" cy="5065694"/>
          </a:xfrm>
          <a:prstGeom prst="rect">
            <a:avLst/>
          </a:prstGeom>
        </p:spPr>
      </p:pic>
      <p:sp>
        <p:nvSpPr>
          <p:cNvPr id="9" name="Rectangle 8"/>
          <p:cNvSpPr/>
          <p:nvPr/>
        </p:nvSpPr>
        <p:spPr>
          <a:xfrm>
            <a:off x="327703" y="6379256"/>
            <a:ext cx="4918078" cy="369332"/>
          </a:xfrm>
          <a:prstGeom prst="rect">
            <a:avLst/>
          </a:prstGeom>
        </p:spPr>
        <p:txBody>
          <a:bodyPr wrap="none">
            <a:spAutoFit/>
          </a:bodyPr>
          <a:lstStyle/>
          <a:p>
            <a:r>
              <a:rPr lang="ro-RO" dirty="0">
                <a:hlinkClick r:id="rId3"/>
              </a:rPr>
              <a:t>https://geediting.com/world-reading-habits-2018/</a:t>
            </a:r>
            <a:endParaRPr lang="ro-RO" dirty="0"/>
          </a:p>
        </p:txBody>
      </p:sp>
    </p:spTree>
    <p:extLst>
      <p:ext uri="{BB962C8B-B14F-4D97-AF65-F5344CB8AC3E}">
        <p14:creationId xmlns:p14="http://schemas.microsoft.com/office/powerpoint/2010/main" val="31869530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ro-RO" b="1" dirty="0" err="1">
                <a:solidFill>
                  <a:srgbClr val="00B050"/>
                </a:solidFill>
              </a:rPr>
              <a:t>CyberLeninka</a:t>
            </a:r>
            <a:r>
              <a:rPr lang="ro-RO" b="1" dirty="0">
                <a:solidFill>
                  <a:srgbClr val="00B050"/>
                </a:solidFill>
              </a:rPr>
              <a:t>: Biblioteca electronică </a:t>
            </a:r>
            <a:r>
              <a:rPr lang="ro-RO" b="1" dirty="0" smtClean="0">
                <a:solidFill>
                  <a:srgbClr val="00B050"/>
                </a:solidFill>
              </a:rPr>
              <a:t>științifică </a:t>
            </a:r>
            <a:r>
              <a:rPr lang="ro-RO" b="1" dirty="0">
                <a:solidFill>
                  <a:srgbClr val="00B050"/>
                </a:solidFill>
              </a:rPr>
              <a:t>cu Acces Deschis (Rusia)</a:t>
            </a:r>
            <a:endParaRPr lang="ro-RO" dirty="0">
              <a:solidFill>
                <a:srgbClr val="00B050"/>
              </a:solidFill>
            </a:endParaRPr>
          </a:p>
        </p:txBody>
      </p:sp>
      <p:sp>
        <p:nvSpPr>
          <p:cNvPr id="2" name="Slide Number Placeholder 1"/>
          <p:cNvSpPr>
            <a:spLocks noGrp="1"/>
          </p:cNvSpPr>
          <p:nvPr>
            <p:ph type="sldNum" sz="quarter" idx="12"/>
          </p:nvPr>
        </p:nvSpPr>
        <p:spPr/>
        <p:txBody>
          <a:bodyPr/>
          <a:lstStyle/>
          <a:p>
            <a:fld id="{84EFE8E0-2BE3-46A1-88AE-F7A53F014DCD}" type="slidenum">
              <a:rPr lang="en-US" smtClean="0"/>
              <a:pPr/>
              <a:t>50</a:t>
            </a:fld>
            <a:endParaRPr lang="en-US"/>
          </a:p>
        </p:txBody>
      </p:sp>
      <p:pic>
        <p:nvPicPr>
          <p:cNvPr id="4" name="Picture 3"/>
          <p:cNvPicPr>
            <a:picLocks noChangeAspect="1"/>
          </p:cNvPicPr>
          <p:nvPr/>
        </p:nvPicPr>
        <p:blipFill rotWithShape="1">
          <a:blip r:embed="rId2"/>
          <a:srcRect r="908"/>
          <a:stretch/>
        </p:blipFill>
        <p:spPr>
          <a:xfrm>
            <a:off x="143297" y="1051642"/>
            <a:ext cx="9508703" cy="5669833"/>
          </a:xfrm>
          <a:prstGeom prst="rect">
            <a:avLst/>
          </a:prstGeom>
        </p:spPr>
      </p:pic>
      <p:sp>
        <p:nvSpPr>
          <p:cNvPr id="5" name="Rectangle 4"/>
          <p:cNvSpPr/>
          <p:nvPr/>
        </p:nvSpPr>
        <p:spPr>
          <a:xfrm>
            <a:off x="9652000" y="5459094"/>
            <a:ext cx="2500749" cy="369332"/>
          </a:xfrm>
          <a:prstGeom prst="rect">
            <a:avLst/>
          </a:prstGeom>
        </p:spPr>
        <p:txBody>
          <a:bodyPr wrap="none">
            <a:spAutoFit/>
          </a:bodyPr>
          <a:lstStyle/>
          <a:p>
            <a:r>
              <a:rPr lang="ro-RO" dirty="0">
                <a:hlinkClick r:id="rId3"/>
              </a:rPr>
              <a:t>https://cyberleninka.ru</a:t>
            </a:r>
            <a:r>
              <a:rPr lang="ro-RO" dirty="0" smtClean="0">
                <a:hlinkClick r:id="rId3"/>
              </a:rPr>
              <a:t>/</a:t>
            </a:r>
            <a:r>
              <a:rPr lang="ro-RO" dirty="0" smtClean="0"/>
              <a:t> </a:t>
            </a:r>
            <a:endParaRPr lang="ro-RO" dirty="0"/>
          </a:p>
        </p:txBody>
      </p:sp>
    </p:spTree>
    <p:extLst>
      <p:ext uri="{BB962C8B-B14F-4D97-AF65-F5344CB8AC3E}">
        <p14:creationId xmlns:p14="http://schemas.microsoft.com/office/powerpoint/2010/main" val="220330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FE8E0-2BE3-46A1-88AE-F7A53F014DCD}" type="slidenum">
              <a:rPr lang="en-US" smtClean="0"/>
              <a:pPr/>
              <a:t>51</a:t>
            </a:fld>
            <a:endParaRPr lang="en-US"/>
          </a:p>
        </p:txBody>
      </p:sp>
      <p:pic>
        <p:nvPicPr>
          <p:cNvPr id="4" name="Picture 3"/>
          <p:cNvPicPr>
            <a:picLocks noChangeAspect="1"/>
          </p:cNvPicPr>
          <p:nvPr/>
        </p:nvPicPr>
        <p:blipFill>
          <a:blip r:embed="rId2"/>
          <a:stretch>
            <a:fillRect/>
          </a:stretch>
        </p:blipFill>
        <p:spPr>
          <a:xfrm>
            <a:off x="0" y="0"/>
            <a:ext cx="7118295" cy="5492723"/>
          </a:xfrm>
          <a:prstGeom prst="rect">
            <a:avLst/>
          </a:prstGeom>
        </p:spPr>
      </p:pic>
      <p:pic>
        <p:nvPicPr>
          <p:cNvPr id="5" name="Picture 4"/>
          <p:cNvPicPr>
            <a:picLocks noChangeAspect="1"/>
          </p:cNvPicPr>
          <p:nvPr/>
        </p:nvPicPr>
        <p:blipFill>
          <a:blip r:embed="rId3"/>
          <a:stretch>
            <a:fillRect/>
          </a:stretch>
        </p:blipFill>
        <p:spPr>
          <a:xfrm>
            <a:off x="5021942" y="4111832"/>
            <a:ext cx="7170057" cy="2746167"/>
          </a:xfrm>
          <a:prstGeom prst="rect">
            <a:avLst/>
          </a:prstGeom>
        </p:spPr>
      </p:pic>
    </p:spTree>
    <p:extLst>
      <p:ext uri="{BB962C8B-B14F-4D97-AF65-F5344CB8AC3E}">
        <p14:creationId xmlns:p14="http://schemas.microsoft.com/office/powerpoint/2010/main" val="36327086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52</a:t>
            </a:fld>
            <a:endParaRPr lang="en-US"/>
          </a:p>
        </p:txBody>
      </p:sp>
      <p:pic>
        <p:nvPicPr>
          <p:cNvPr id="3" name="Picture 2"/>
          <p:cNvPicPr>
            <a:picLocks noChangeAspect="1"/>
          </p:cNvPicPr>
          <p:nvPr/>
        </p:nvPicPr>
        <p:blipFill>
          <a:blip r:embed="rId2"/>
          <a:stretch>
            <a:fillRect/>
          </a:stretch>
        </p:blipFill>
        <p:spPr>
          <a:xfrm>
            <a:off x="1574801" y="145143"/>
            <a:ext cx="9135850" cy="6518275"/>
          </a:xfrm>
          <a:prstGeom prst="rect">
            <a:avLst/>
          </a:prstGeom>
        </p:spPr>
      </p:pic>
    </p:spTree>
    <p:extLst>
      <p:ext uri="{BB962C8B-B14F-4D97-AF65-F5344CB8AC3E}">
        <p14:creationId xmlns:p14="http://schemas.microsoft.com/office/powerpoint/2010/main" val="38245825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26422"/>
            <a:ext cx="10515600" cy="854075"/>
          </a:xfrm>
        </p:spPr>
        <p:txBody>
          <a:bodyPr/>
          <a:lstStyle/>
          <a:p>
            <a:r>
              <a:rPr lang="ro-RO" b="1" dirty="0" smtClean="0">
                <a:solidFill>
                  <a:srgbClr val="00B050"/>
                </a:solidFill>
              </a:rPr>
              <a:t>Instrumentul </a:t>
            </a:r>
            <a:r>
              <a:rPr lang="ro-RO" b="1" dirty="0" err="1" smtClean="0">
                <a:solidFill>
                  <a:srgbClr val="00B050"/>
                </a:solidFill>
              </a:rPr>
              <a:t>Bibliometric</a:t>
            </a:r>
            <a:r>
              <a:rPr lang="ro-RO" b="1" dirty="0" smtClean="0">
                <a:solidFill>
                  <a:srgbClr val="00B050"/>
                </a:solidFill>
              </a:rPr>
              <a:t> Național (IBN)</a:t>
            </a:r>
            <a:endParaRPr lang="ro-RO" b="1" dirty="0">
              <a:solidFill>
                <a:srgbClr val="00B050"/>
              </a:solidFill>
            </a:endParaRPr>
          </a:p>
        </p:txBody>
      </p:sp>
      <p:sp>
        <p:nvSpPr>
          <p:cNvPr id="2" name="Slide Number Placeholder 1"/>
          <p:cNvSpPr>
            <a:spLocks noGrp="1"/>
          </p:cNvSpPr>
          <p:nvPr>
            <p:ph type="sldNum" sz="quarter" idx="12"/>
          </p:nvPr>
        </p:nvSpPr>
        <p:spPr/>
        <p:txBody>
          <a:bodyPr/>
          <a:lstStyle/>
          <a:p>
            <a:fld id="{84EFE8E0-2BE3-46A1-88AE-F7A53F014DCD}" type="slidenum">
              <a:rPr lang="en-US" smtClean="0"/>
              <a:pPr/>
              <a:t>53</a:t>
            </a:fld>
            <a:endParaRPr lang="en-US"/>
          </a:p>
        </p:txBody>
      </p:sp>
      <p:sp>
        <p:nvSpPr>
          <p:cNvPr id="5" name="Rectangle 4"/>
          <p:cNvSpPr/>
          <p:nvPr/>
        </p:nvSpPr>
        <p:spPr>
          <a:xfrm>
            <a:off x="7594199" y="6488668"/>
            <a:ext cx="2032801" cy="369332"/>
          </a:xfrm>
          <a:prstGeom prst="rect">
            <a:avLst/>
          </a:prstGeom>
        </p:spPr>
        <p:txBody>
          <a:bodyPr wrap="none">
            <a:spAutoFit/>
          </a:bodyPr>
          <a:lstStyle/>
          <a:p>
            <a:r>
              <a:rPr lang="ro-RO" dirty="0">
                <a:hlinkClick r:id="rId2"/>
              </a:rPr>
              <a:t>https://</a:t>
            </a:r>
            <a:r>
              <a:rPr lang="ro-RO" dirty="0" smtClean="0">
                <a:hlinkClick r:id="rId2"/>
              </a:rPr>
              <a:t>ibn.idsi.md/</a:t>
            </a:r>
            <a:endParaRPr lang="ro-RO" dirty="0"/>
          </a:p>
        </p:txBody>
      </p:sp>
      <p:pic>
        <p:nvPicPr>
          <p:cNvPr id="4" name="Picture 3"/>
          <p:cNvPicPr>
            <a:picLocks noChangeAspect="1"/>
          </p:cNvPicPr>
          <p:nvPr/>
        </p:nvPicPr>
        <p:blipFill>
          <a:blip r:embed="rId3"/>
          <a:stretch>
            <a:fillRect/>
          </a:stretch>
        </p:blipFill>
        <p:spPr>
          <a:xfrm>
            <a:off x="100318" y="804076"/>
            <a:ext cx="9183382" cy="5677692"/>
          </a:xfrm>
          <a:prstGeom prst="rect">
            <a:avLst/>
          </a:prstGeom>
        </p:spPr>
      </p:pic>
      <p:pic>
        <p:nvPicPr>
          <p:cNvPr id="6" name="Picture 5"/>
          <p:cNvPicPr>
            <a:picLocks noChangeAspect="1"/>
          </p:cNvPicPr>
          <p:nvPr/>
        </p:nvPicPr>
        <p:blipFill>
          <a:blip r:embed="rId4"/>
          <a:stretch>
            <a:fillRect/>
          </a:stretch>
        </p:blipFill>
        <p:spPr>
          <a:xfrm>
            <a:off x="9360417" y="4957473"/>
            <a:ext cx="2831583" cy="1465036"/>
          </a:xfrm>
          <a:prstGeom prst="rect">
            <a:avLst/>
          </a:prstGeom>
        </p:spPr>
      </p:pic>
    </p:spTree>
    <p:extLst>
      <p:ext uri="{BB962C8B-B14F-4D97-AF65-F5344CB8AC3E}">
        <p14:creationId xmlns:p14="http://schemas.microsoft.com/office/powerpoint/2010/main" val="27741850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FE8E0-2BE3-46A1-88AE-F7A53F014DCD}" type="slidenum">
              <a:rPr lang="en-US" smtClean="0"/>
              <a:pPr/>
              <a:t>54</a:t>
            </a:fld>
            <a:endParaRPr lang="en-US"/>
          </a:p>
        </p:txBody>
      </p:sp>
      <p:pic>
        <p:nvPicPr>
          <p:cNvPr id="4" name="Picture 3"/>
          <p:cNvPicPr>
            <a:picLocks noChangeAspect="1"/>
          </p:cNvPicPr>
          <p:nvPr/>
        </p:nvPicPr>
        <p:blipFill>
          <a:blip r:embed="rId2"/>
          <a:stretch>
            <a:fillRect/>
          </a:stretch>
        </p:blipFill>
        <p:spPr>
          <a:xfrm>
            <a:off x="1150335" y="333829"/>
            <a:ext cx="9902927" cy="6197600"/>
          </a:xfrm>
          <a:prstGeom prst="rect">
            <a:avLst/>
          </a:prstGeom>
        </p:spPr>
      </p:pic>
    </p:spTree>
    <p:extLst>
      <p:ext uri="{BB962C8B-B14F-4D97-AF65-F5344CB8AC3E}">
        <p14:creationId xmlns:p14="http://schemas.microsoft.com/office/powerpoint/2010/main" val="32395043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EFE8E0-2BE3-46A1-88AE-F7A53F014DCD}" type="slidenum">
              <a:rPr lang="en-US" smtClean="0"/>
              <a:pPr/>
              <a:t>55</a:t>
            </a:fld>
            <a:endParaRPr lang="en-US"/>
          </a:p>
        </p:txBody>
      </p:sp>
      <p:pic>
        <p:nvPicPr>
          <p:cNvPr id="2" name="Picture 1"/>
          <p:cNvPicPr>
            <a:picLocks noChangeAspect="1"/>
          </p:cNvPicPr>
          <p:nvPr/>
        </p:nvPicPr>
        <p:blipFill>
          <a:blip r:embed="rId2"/>
          <a:stretch>
            <a:fillRect/>
          </a:stretch>
        </p:blipFill>
        <p:spPr>
          <a:xfrm>
            <a:off x="1857829" y="117435"/>
            <a:ext cx="8301565" cy="6486565"/>
          </a:xfrm>
          <a:prstGeom prst="rect">
            <a:avLst/>
          </a:prstGeom>
        </p:spPr>
      </p:pic>
    </p:spTree>
    <p:extLst>
      <p:ext uri="{BB962C8B-B14F-4D97-AF65-F5344CB8AC3E}">
        <p14:creationId xmlns:p14="http://schemas.microsoft.com/office/powerpoint/2010/main" val="17612637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56</a:t>
            </a:fld>
            <a:endParaRPr lang="en-US"/>
          </a:p>
        </p:txBody>
      </p:sp>
      <p:pic>
        <p:nvPicPr>
          <p:cNvPr id="3" name="Picture 2"/>
          <p:cNvPicPr>
            <a:picLocks noChangeAspect="1"/>
          </p:cNvPicPr>
          <p:nvPr/>
        </p:nvPicPr>
        <p:blipFill>
          <a:blip r:embed="rId2"/>
          <a:stretch>
            <a:fillRect/>
          </a:stretch>
        </p:blipFill>
        <p:spPr>
          <a:xfrm>
            <a:off x="974803" y="333829"/>
            <a:ext cx="9684309" cy="5853043"/>
          </a:xfrm>
          <a:prstGeom prst="rect">
            <a:avLst/>
          </a:prstGeom>
        </p:spPr>
      </p:pic>
    </p:spTree>
    <p:extLst>
      <p:ext uri="{BB962C8B-B14F-4D97-AF65-F5344CB8AC3E}">
        <p14:creationId xmlns:p14="http://schemas.microsoft.com/office/powerpoint/2010/main" val="41291025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57</a:t>
            </a:fld>
            <a:endParaRPr lang="en-US"/>
          </a:p>
        </p:txBody>
      </p:sp>
      <p:pic>
        <p:nvPicPr>
          <p:cNvPr id="4" name="Picture 3"/>
          <p:cNvPicPr>
            <a:picLocks noChangeAspect="1"/>
          </p:cNvPicPr>
          <p:nvPr/>
        </p:nvPicPr>
        <p:blipFill>
          <a:blip r:embed="rId2"/>
          <a:stretch>
            <a:fillRect/>
          </a:stretch>
        </p:blipFill>
        <p:spPr>
          <a:xfrm>
            <a:off x="1242335" y="442495"/>
            <a:ext cx="9707330" cy="5973009"/>
          </a:xfrm>
          <a:prstGeom prst="rect">
            <a:avLst/>
          </a:prstGeom>
        </p:spPr>
      </p:pic>
    </p:spTree>
    <p:extLst>
      <p:ext uri="{BB962C8B-B14F-4D97-AF65-F5344CB8AC3E}">
        <p14:creationId xmlns:p14="http://schemas.microsoft.com/office/powerpoint/2010/main" val="29627275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58</a:t>
            </a:fld>
            <a:endParaRPr lang="en-US"/>
          </a:p>
        </p:txBody>
      </p:sp>
      <p:pic>
        <p:nvPicPr>
          <p:cNvPr id="3" name="Picture 2"/>
          <p:cNvPicPr>
            <a:picLocks noChangeAspect="1"/>
          </p:cNvPicPr>
          <p:nvPr/>
        </p:nvPicPr>
        <p:blipFill>
          <a:blip r:embed="rId2"/>
          <a:stretch>
            <a:fillRect/>
          </a:stretch>
        </p:blipFill>
        <p:spPr>
          <a:xfrm>
            <a:off x="1494049" y="533771"/>
            <a:ext cx="9859751" cy="5468113"/>
          </a:xfrm>
          <a:prstGeom prst="rect">
            <a:avLst/>
          </a:prstGeom>
        </p:spPr>
      </p:pic>
      <p:sp>
        <p:nvSpPr>
          <p:cNvPr id="7" name="Rectangle 6"/>
          <p:cNvSpPr/>
          <p:nvPr/>
        </p:nvSpPr>
        <p:spPr>
          <a:xfrm>
            <a:off x="8937170" y="1611085"/>
            <a:ext cx="1494971" cy="7402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8" name="Up Arrow 7"/>
          <p:cNvSpPr/>
          <p:nvPr/>
        </p:nvSpPr>
        <p:spPr>
          <a:xfrm rot="16200000">
            <a:off x="10617200" y="1494970"/>
            <a:ext cx="595085" cy="827314"/>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4534923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59</a:t>
            </a:fld>
            <a:endParaRPr lang="en-US"/>
          </a:p>
        </p:txBody>
      </p:sp>
      <p:pic>
        <p:nvPicPr>
          <p:cNvPr id="4" name="Picture 3"/>
          <p:cNvPicPr>
            <a:picLocks noChangeAspect="1"/>
          </p:cNvPicPr>
          <p:nvPr/>
        </p:nvPicPr>
        <p:blipFill>
          <a:blip r:embed="rId2"/>
          <a:stretch>
            <a:fillRect/>
          </a:stretch>
        </p:blipFill>
        <p:spPr>
          <a:xfrm>
            <a:off x="1142308" y="351995"/>
            <a:ext cx="9907383" cy="6154009"/>
          </a:xfrm>
          <a:prstGeom prst="rect">
            <a:avLst/>
          </a:prstGeom>
        </p:spPr>
      </p:pic>
    </p:spTree>
    <p:extLst>
      <p:ext uri="{BB962C8B-B14F-4D97-AF65-F5344CB8AC3E}">
        <p14:creationId xmlns:p14="http://schemas.microsoft.com/office/powerpoint/2010/main" val="8290046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6"/>
            <a:ext cx="10515600" cy="923218"/>
          </a:xfrm>
        </p:spPr>
        <p:txBody>
          <a:bodyPr/>
          <a:lstStyle/>
          <a:p>
            <a:r>
              <a:rPr lang="ro-RO" dirty="0" smtClean="0"/>
              <a:t>Cine și cât citește în Europa?</a:t>
            </a:r>
            <a:endParaRPr lang="ro-RO" dirty="0"/>
          </a:p>
        </p:txBody>
      </p:sp>
      <p:sp>
        <p:nvSpPr>
          <p:cNvPr id="9" name="Content Placeholder 8"/>
          <p:cNvSpPr>
            <a:spLocks noGrp="1"/>
          </p:cNvSpPr>
          <p:nvPr>
            <p:ph sz="half" idx="2"/>
          </p:nvPr>
        </p:nvSpPr>
        <p:spPr>
          <a:xfrm>
            <a:off x="7532913" y="1288342"/>
            <a:ext cx="4499429" cy="4888621"/>
          </a:xfrm>
        </p:spPr>
        <p:txBody>
          <a:bodyPr/>
          <a:lstStyle/>
          <a:p>
            <a:r>
              <a:rPr lang="ro-RO" dirty="0" smtClean="0"/>
              <a:t>Studiu: </a:t>
            </a:r>
          </a:p>
          <a:p>
            <a:pPr lvl="1"/>
            <a:r>
              <a:rPr lang="ro-RO" dirty="0" smtClean="0"/>
              <a:t>perioada </a:t>
            </a:r>
            <a:r>
              <a:rPr lang="ro-RO" dirty="0"/>
              <a:t>2008-2015 </a:t>
            </a:r>
          </a:p>
          <a:p>
            <a:pPr lvl="1"/>
            <a:r>
              <a:rPr lang="ro-RO" dirty="0" smtClean="0"/>
              <a:t> 15 </a:t>
            </a:r>
            <a:r>
              <a:rPr lang="ro-RO" dirty="0"/>
              <a:t>țări ale </a:t>
            </a:r>
            <a:r>
              <a:rPr lang="ro-RO" dirty="0" smtClean="0"/>
              <a:t>UE</a:t>
            </a:r>
          </a:p>
          <a:p>
            <a:pPr lvl="1"/>
            <a:r>
              <a:rPr lang="ro-RO" dirty="0"/>
              <a:t>persoanele cu vârsta cuprinsă între 20 și 74 de ani </a:t>
            </a:r>
            <a:endParaRPr lang="ro-RO" dirty="0" smtClean="0"/>
          </a:p>
          <a:p>
            <a:r>
              <a:rPr lang="ro-RO" dirty="0"/>
              <a:t>În toate țările intervievate, femeile s-au dovedit că citesc mai multe cărți decât bărbații. </a:t>
            </a:r>
            <a:endParaRPr lang="ro-RO" dirty="0" smtClean="0"/>
          </a:p>
          <a:p>
            <a:endParaRPr lang="ro-RO" dirty="0"/>
          </a:p>
        </p:txBody>
      </p:sp>
      <p:sp>
        <p:nvSpPr>
          <p:cNvPr id="4" name="Slide Number Placeholder 3"/>
          <p:cNvSpPr>
            <a:spLocks noGrp="1"/>
          </p:cNvSpPr>
          <p:nvPr>
            <p:ph type="sldNum" sz="quarter" idx="12"/>
          </p:nvPr>
        </p:nvSpPr>
        <p:spPr/>
        <p:txBody>
          <a:bodyPr/>
          <a:lstStyle/>
          <a:p>
            <a:fld id="{84EFE8E0-2BE3-46A1-88AE-F7A53F014DCD}" type="slidenum">
              <a:rPr lang="en-US" smtClean="0"/>
              <a:pPr/>
              <a:t>6</a:t>
            </a:fld>
            <a:endParaRPr lang="en-US"/>
          </a:p>
        </p:txBody>
      </p:sp>
      <p:pic>
        <p:nvPicPr>
          <p:cNvPr id="6" name="Picture 5"/>
          <p:cNvPicPr>
            <a:picLocks noChangeAspect="1"/>
          </p:cNvPicPr>
          <p:nvPr/>
        </p:nvPicPr>
        <p:blipFill>
          <a:blip r:embed="rId2"/>
          <a:stretch>
            <a:fillRect/>
          </a:stretch>
        </p:blipFill>
        <p:spPr>
          <a:xfrm>
            <a:off x="388167" y="1288343"/>
            <a:ext cx="7144747" cy="5068007"/>
          </a:xfrm>
          <a:prstGeom prst="rect">
            <a:avLst/>
          </a:prstGeom>
        </p:spPr>
      </p:pic>
      <p:sp>
        <p:nvSpPr>
          <p:cNvPr id="10" name="Rectangle 9"/>
          <p:cNvSpPr/>
          <p:nvPr/>
        </p:nvSpPr>
        <p:spPr>
          <a:xfrm>
            <a:off x="241300" y="6356350"/>
            <a:ext cx="10325100" cy="369332"/>
          </a:xfrm>
          <a:prstGeom prst="rect">
            <a:avLst/>
          </a:prstGeom>
        </p:spPr>
        <p:txBody>
          <a:bodyPr wrap="square">
            <a:spAutoFit/>
          </a:bodyPr>
          <a:lstStyle/>
          <a:p>
            <a:r>
              <a:rPr lang="ro-RO" dirty="0">
                <a:hlinkClick r:id="rId3"/>
              </a:rPr>
              <a:t>https://www.weforum.org/agenda/2018/05/chart-of-the-day-where-europeans-read-the-most-and-least</a:t>
            </a:r>
            <a:r>
              <a:rPr lang="ro-RO" dirty="0" smtClean="0">
                <a:hlinkClick r:id="rId3"/>
              </a:rPr>
              <a:t>/</a:t>
            </a:r>
            <a:r>
              <a:rPr lang="ro-RO" dirty="0" smtClean="0"/>
              <a:t> </a:t>
            </a:r>
            <a:endParaRPr lang="ro-RO" dirty="0"/>
          </a:p>
        </p:txBody>
      </p:sp>
    </p:spTree>
    <p:extLst>
      <p:ext uri="{BB962C8B-B14F-4D97-AF65-F5344CB8AC3E}">
        <p14:creationId xmlns:p14="http://schemas.microsoft.com/office/powerpoint/2010/main" val="24743358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772" y="55287"/>
            <a:ext cx="11924714" cy="1325563"/>
          </a:xfrm>
        </p:spPr>
        <p:txBody>
          <a:bodyPr>
            <a:normAutofit/>
          </a:bodyPr>
          <a:lstStyle/>
          <a:p>
            <a:r>
              <a:rPr lang="ro-RO" dirty="0"/>
              <a:t>IBN a urcat în clasamentul internațional WEBOMETRICS </a:t>
            </a:r>
          </a:p>
        </p:txBody>
      </p:sp>
      <p:sp>
        <p:nvSpPr>
          <p:cNvPr id="5" name="Slide Number Placeholder 4"/>
          <p:cNvSpPr>
            <a:spLocks noGrp="1"/>
          </p:cNvSpPr>
          <p:nvPr>
            <p:ph type="sldNum" sz="quarter" idx="12"/>
          </p:nvPr>
        </p:nvSpPr>
        <p:spPr/>
        <p:txBody>
          <a:bodyPr/>
          <a:lstStyle/>
          <a:p>
            <a:fld id="{E8321681-3B98-44C9-B431-7E0EFD004BBE}" type="slidenum">
              <a:rPr lang="en-US" smtClean="0"/>
              <a:pPr/>
              <a:t>60</a:t>
            </a:fld>
            <a:endParaRPr lang="en-US" dirty="0"/>
          </a:p>
        </p:txBody>
      </p:sp>
      <p:sp>
        <p:nvSpPr>
          <p:cNvPr id="7" name="Rectangle 6"/>
          <p:cNvSpPr/>
          <p:nvPr/>
        </p:nvSpPr>
        <p:spPr>
          <a:xfrm>
            <a:off x="229772" y="6356350"/>
            <a:ext cx="5493168" cy="369332"/>
          </a:xfrm>
          <a:prstGeom prst="rect">
            <a:avLst/>
          </a:prstGeom>
        </p:spPr>
        <p:txBody>
          <a:bodyPr wrap="square">
            <a:spAutoFit/>
          </a:bodyPr>
          <a:lstStyle/>
          <a:p>
            <a:r>
              <a:rPr lang="ro-RO" dirty="0" smtClean="0"/>
              <a:t>Sursa:</a:t>
            </a:r>
            <a:r>
              <a:rPr lang="ro-RO" dirty="0"/>
              <a:t> </a:t>
            </a:r>
            <a:r>
              <a:rPr lang="ro-RO" dirty="0">
                <a:hlinkClick r:id="rId3"/>
              </a:rPr>
              <a:t>http://repositories.webometrics.info/en/node/33</a:t>
            </a:r>
            <a:endParaRPr lang="ro-RO" dirty="0"/>
          </a:p>
        </p:txBody>
      </p:sp>
      <p:pic>
        <p:nvPicPr>
          <p:cNvPr id="8" name="Picture 7"/>
          <p:cNvPicPr>
            <a:picLocks noChangeAspect="1"/>
          </p:cNvPicPr>
          <p:nvPr/>
        </p:nvPicPr>
        <p:blipFill>
          <a:blip r:embed="rId4"/>
          <a:stretch>
            <a:fillRect/>
          </a:stretch>
        </p:blipFill>
        <p:spPr>
          <a:xfrm>
            <a:off x="0" y="1364399"/>
            <a:ext cx="6667133" cy="4991951"/>
          </a:xfrm>
          <a:prstGeom prst="rect">
            <a:avLst/>
          </a:prstGeom>
        </p:spPr>
      </p:pic>
      <p:pic>
        <p:nvPicPr>
          <p:cNvPr id="12" name="Picture 11"/>
          <p:cNvPicPr>
            <a:picLocks noChangeAspect="1"/>
          </p:cNvPicPr>
          <p:nvPr/>
        </p:nvPicPr>
        <p:blipFill rotWithShape="1">
          <a:blip r:embed="rId5"/>
          <a:srcRect b="13196"/>
          <a:stretch/>
        </p:blipFill>
        <p:spPr>
          <a:xfrm>
            <a:off x="6299716" y="1814732"/>
            <a:ext cx="5854770" cy="2497832"/>
          </a:xfrm>
          <a:prstGeom prst="rect">
            <a:avLst/>
          </a:prstGeom>
        </p:spPr>
      </p:pic>
      <p:sp>
        <p:nvSpPr>
          <p:cNvPr id="13" name="Rectangle 12"/>
          <p:cNvSpPr/>
          <p:nvPr/>
        </p:nvSpPr>
        <p:spPr>
          <a:xfrm>
            <a:off x="6096000" y="5156021"/>
            <a:ext cx="6058486" cy="646331"/>
          </a:xfrm>
          <a:prstGeom prst="rect">
            <a:avLst/>
          </a:prstGeom>
        </p:spPr>
        <p:txBody>
          <a:bodyPr wrap="square">
            <a:spAutoFit/>
          </a:bodyPr>
          <a:lstStyle/>
          <a:p>
            <a:r>
              <a:rPr lang="ro-RO" dirty="0" smtClean="0"/>
              <a:t>Sursa: </a:t>
            </a:r>
            <a:r>
              <a:rPr lang="ro-RO" dirty="0" smtClean="0">
                <a:hlinkClick r:id="rId6"/>
              </a:rPr>
              <a:t>https</a:t>
            </a:r>
            <a:r>
              <a:rPr lang="ro-RO" dirty="0">
                <a:hlinkClick r:id="rId6"/>
              </a:rPr>
              <a:t>://</a:t>
            </a:r>
            <a:r>
              <a:rPr lang="ro-RO" dirty="0" smtClean="0">
                <a:hlinkClick r:id="rId6"/>
              </a:rPr>
              <a:t>idsi.md/ibn-a-urcat-in-clasamentul-international-webometrics-al-repozitoriilor-pozitia-23-din-211</a:t>
            </a:r>
            <a:r>
              <a:rPr lang="ro-RO" dirty="0" smtClean="0"/>
              <a:t>  </a:t>
            </a:r>
            <a:endParaRPr lang="ro-RO" dirty="0"/>
          </a:p>
        </p:txBody>
      </p:sp>
    </p:spTree>
    <p:extLst>
      <p:ext uri="{BB962C8B-B14F-4D97-AF65-F5344CB8AC3E}">
        <p14:creationId xmlns:p14="http://schemas.microsoft.com/office/powerpoint/2010/main" val="16320241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61</a:t>
            </a:fld>
            <a:endParaRPr lang="en-US"/>
          </a:p>
        </p:txBody>
      </p:sp>
      <p:pic>
        <p:nvPicPr>
          <p:cNvPr id="3" name="Picture 2"/>
          <p:cNvPicPr>
            <a:picLocks noChangeAspect="1"/>
          </p:cNvPicPr>
          <p:nvPr/>
        </p:nvPicPr>
        <p:blipFill>
          <a:blip r:embed="rId2"/>
          <a:stretch>
            <a:fillRect/>
          </a:stretch>
        </p:blipFill>
        <p:spPr>
          <a:xfrm>
            <a:off x="1480493" y="442495"/>
            <a:ext cx="9231013" cy="5973009"/>
          </a:xfrm>
          <a:prstGeom prst="rect">
            <a:avLst/>
          </a:prstGeom>
        </p:spPr>
      </p:pic>
    </p:spTree>
    <p:extLst>
      <p:ext uri="{BB962C8B-B14F-4D97-AF65-F5344CB8AC3E}">
        <p14:creationId xmlns:p14="http://schemas.microsoft.com/office/powerpoint/2010/main" val="366773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57" y="365125"/>
            <a:ext cx="10889343" cy="1325563"/>
          </a:xfrm>
        </p:spPr>
        <p:txBody>
          <a:bodyPr/>
          <a:lstStyle/>
          <a:p>
            <a:r>
              <a:rPr lang="ro-RO" dirty="0" smtClean="0"/>
              <a:t>Resurse educaționale deschise (RED) în Moldova</a:t>
            </a:r>
            <a:endParaRPr lang="ro-RO" dirty="0"/>
          </a:p>
        </p:txBody>
      </p:sp>
      <p:sp>
        <p:nvSpPr>
          <p:cNvPr id="5" name="Slide Number Placeholder 4"/>
          <p:cNvSpPr>
            <a:spLocks noGrp="1"/>
          </p:cNvSpPr>
          <p:nvPr>
            <p:ph type="sldNum" sz="quarter" idx="12"/>
          </p:nvPr>
        </p:nvSpPr>
        <p:spPr/>
        <p:txBody>
          <a:bodyPr/>
          <a:lstStyle/>
          <a:p>
            <a:fld id="{E8321681-3B98-44C9-B431-7E0EFD004BBE}" type="slidenum">
              <a:rPr lang="en-US" smtClean="0"/>
              <a:pPr/>
              <a:t>62</a:t>
            </a:fld>
            <a:endParaRPr lang="en-US" dirty="0"/>
          </a:p>
        </p:txBody>
      </p:sp>
      <p:pic>
        <p:nvPicPr>
          <p:cNvPr id="10" name="Picture 9"/>
          <p:cNvPicPr>
            <a:picLocks noChangeAspect="1"/>
          </p:cNvPicPr>
          <p:nvPr/>
        </p:nvPicPr>
        <p:blipFill>
          <a:blip r:embed="rId3"/>
          <a:stretch>
            <a:fillRect/>
          </a:stretch>
        </p:blipFill>
        <p:spPr>
          <a:xfrm>
            <a:off x="713077" y="1663000"/>
            <a:ext cx="9720750" cy="5058475"/>
          </a:xfrm>
          <a:prstGeom prst="rect">
            <a:avLst/>
          </a:prstGeom>
        </p:spPr>
      </p:pic>
      <p:sp>
        <p:nvSpPr>
          <p:cNvPr id="13" name="Rectangle 12"/>
          <p:cNvSpPr/>
          <p:nvPr/>
        </p:nvSpPr>
        <p:spPr>
          <a:xfrm>
            <a:off x="8039661" y="6419807"/>
            <a:ext cx="2947474" cy="369332"/>
          </a:xfrm>
          <a:prstGeom prst="rect">
            <a:avLst/>
          </a:prstGeom>
        </p:spPr>
        <p:txBody>
          <a:bodyPr wrap="none">
            <a:spAutoFit/>
          </a:bodyPr>
          <a:lstStyle/>
          <a:p>
            <a:r>
              <a:rPr lang="ro-RO" dirty="0">
                <a:hlinkClick r:id="rId4"/>
              </a:rPr>
              <a:t>https://red.prodidactica.md</a:t>
            </a:r>
            <a:r>
              <a:rPr lang="ro-RO" dirty="0" smtClean="0">
                <a:hlinkClick r:id="rId4"/>
              </a:rPr>
              <a:t>/</a:t>
            </a:r>
            <a:r>
              <a:rPr lang="ro-RO" dirty="0" smtClean="0"/>
              <a:t> </a:t>
            </a:r>
            <a:endParaRPr lang="ro-RO" dirty="0"/>
          </a:p>
        </p:txBody>
      </p:sp>
      <p:pic>
        <p:nvPicPr>
          <p:cNvPr id="15" name="Picture 14"/>
          <p:cNvPicPr>
            <a:picLocks noChangeAspect="1"/>
          </p:cNvPicPr>
          <p:nvPr/>
        </p:nvPicPr>
        <p:blipFill>
          <a:blip r:embed="rId5"/>
          <a:stretch>
            <a:fillRect/>
          </a:stretch>
        </p:blipFill>
        <p:spPr>
          <a:xfrm>
            <a:off x="9513398" y="178085"/>
            <a:ext cx="2542877" cy="1699642"/>
          </a:xfrm>
          <a:prstGeom prst="rect">
            <a:avLst/>
          </a:prstGeom>
        </p:spPr>
      </p:pic>
    </p:spTree>
    <p:extLst>
      <p:ext uri="{BB962C8B-B14F-4D97-AF65-F5344CB8AC3E}">
        <p14:creationId xmlns:p14="http://schemas.microsoft.com/office/powerpoint/2010/main" val="38343980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85" y="76556"/>
            <a:ext cx="10515600" cy="1113616"/>
          </a:xfrm>
        </p:spPr>
        <p:txBody>
          <a:bodyPr/>
          <a:lstStyle/>
          <a:p>
            <a:r>
              <a:rPr lang="ro-RO" dirty="0" smtClean="0"/>
              <a:t>RED Naționale</a:t>
            </a:r>
            <a:endParaRPr lang="ro-RO" dirty="0"/>
          </a:p>
        </p:txBody>
      </p:sp>
      <p:sp>
        <p:nvSpPr>
          <p:cNvPr id="5" name="Slide Number Placeholder 4"/>
          <p:cNvSpPr>
            <a:spLocks noGrp="1"/>
          </p:cNvSpPr>
          <p:nvPr>
            <p:ph type="sldNum" sz="quarter" idx="12"/>
          </p:nvPr>
        </p:nvSpPr>
        <p:spPr/>
        <p:txBody>
          <a:bodyPr/>
          <a:lstStyle/>
          <a:p>
            <a:fld id="{E8321681-3B98-44C9-B431-7E0EFD004BBE}" type="slidenum">
              <a:rPr lang="en-US" smtClean="0"/>
              <a:pPr/>
              <a:t>63</a:t>
            </a:fld>
            <a:endParaRPr lang="en-US" dirty="0"/>
          </a:p>
        </p:txBody>
      </p:sp>
      <p:pic>
        <p:nvPicPr>
          <p:cNvPr id="6" name="Picture 5"/>
          <p:cNvPicPr>
            <a:picLocks noChangeAspect="1"/>
          </p:cNvPicPr>
          <p:nvPr/>
        </p:nvPicPr>
        <p:blipFill rotWithShape="1">
          <a:blip r:embed="rId3"/>
          <a:srcRect t="9638"/>
          <a:stretch/>
        </p:blipFill>
        <p:spPr>
          <a:xfrm>
            <a:off x="658054" y="983902"/>
            <a:ext cx="10834583" cy="4883317"/>
          </a:xfrm>
          <a:prstGeom prst="rect">
            <a:avLst/>
          </a:prstGeom>
        </p:spPr>
      </p:pic>
      <p:sp>
        <p:nvSpPr>
          <p:cNvPr id="7" name="Rectangle 6"/>
          <p:cNvSpPr/>
          <p:nvPr/>
        </p:nvSpPr>
        <p:spPr>
          <a:xfrm>
            <a:off x="5797585" y="5934141"/>
            <a:ext cx="5376472" cy="369332"/>
          </a:xfrm>
          <a:prstGeom prst="rect">
            <a:avLst/>
          </a:prstGeom>
        </p:spPr>
        <p:txBody>
          <a:bodyPr wrap="none">
            <a:spAutoFit/>
          </a:bodyPr>
          <a:lstStyle/>
          <a:p>
            <a:r>
              <a:rPr lang="ro-RO" dirty="0">
                <a:hlinkClick r:id="rId4"/>
              </a:rPr>
              <a:t>http://red.prodidactica.md/resurse-red/red-nationale</a:t>
            </a:r>
            <a:r>
              <a:rPr lang="ro-RO" dirty="0" smtClean="0">
                <a:hlinkClick r:id="rId4"/>
              </a:rPr>
              <a:t>/</a:t>
            </a:r>
            <a:r>
              <a:rPr lang="ro-RO" dirty="0" smtClean="0"/>
              <a:t> </a:t>
            </a:r>
            <a:endParaRPr lang="ro-RO" dirty="0"/>
          </a:p>
        </p:txBody>
      </p:sp>
    </p:spTree>
    <p:extLst>
      <p:ext uri="{BB962C8B-B14F-4D97-AF65-F5344CB8AC3E}">
        <p14:creationId xmlns:p14="http://schemas.microsoft.com/office/powerpoint/2010/main" val="39365213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141" y="99274"/>
            <a:ext cx="11050658" cy="960438"/>
          </a:xfrm>
        </p:spPr>
        <p:txBody>
          <a:bodyPr>
            <a:normAutofit fontScale="90000"/>
          </a:bodyPr>
          <a:lstStyle/>
          <a:p>
            <a:r>
              <a:rPr lang="ro-RO" b="1" dirty="0">
                <a:solidFill>
                  <a:srgbClr val="C00000"/>
                </a:solidFill>
              </a:rPr>
              <a:t>Resurse </a:t>
            </a:r>
            <a:r>
              <a:rPr lang="ro-RO" b="1" dirty="0" smtClean="0">
                <a:solidFill>
                  <a:srgbClr val="C00000"/>
                </a:solidFill>
              </a:rPr>
              <a:t>Educaționale </a:t>
            </a:r>
            <a:r>
              <a:rPr lang="ro-RO" b="1" dirty="0">
                <a:solidFill>
                  <a:srgbClr val="C00000"/>
                </a:solidFill>
              </a:rPr>
              <a:t>Deschise în Republica Moldova</a:t>
            </a:r>
            <a:endParaRPr lang="ro-RO" dirty="0"/>
          </a:p>
        </p:txBody>
      </p:sp>
      <p:sp>
        <p:nvSpPr>
          <p:cNvPr id="4" name="Slide Number Placeholder 3"/>
          <p:cNvSpPr>
            <a:spLocks noGrp="1"/>
          </p:cNvSpPr>
          <p:nvPr>
            <p:ph type="sldNum" sz="quarter" idx="12"/>
          </p:nvPr>
        </p:nvSpPr>
        <p:spPr/>
        <p:txBody>
          <a:bodyPr/>
          <a:lstStyle/>
          <a:p>
            <a:fld id="{84EFE8E0-2BE3-46A1-88AE-F7A53F014DCD}" type="slidenum">
              <a:rPr lang="en-US" smtClean="0"/>
              <a:pPr/>
              <a:t>64</a:t>
            </a:fld>
            <a:endParaRPr lang="en-US"/>
          </a:p>
        </p:txBody>
      </p:sp>
      <p:sp>
        <p:nvSpPr>
          <p:cNvPr id="6" name="Rectangle 5"/>
          <p:cNvSpPr/>
          <p:nvPr/>
        </p:nvSpPr>
        <p:spPr>
          <a:xfrm>
            <a:off x="838199" y="6356350"/>
            <a:ext cx="5766194" cy="369332"/>
          </a:xfrm>
          <a:prstGeom prst="rect">
            <a:avLst/>
          </a:prstGeom>
        </p:spPr>
        <p:txBody>
          <a:bodyPr wrap="none">
            <a:spAutoFit/>
          </a:bodyPr>
          <a:lstStyle/>
          <a:p>
            <a:r>
              <a:rPr lang="ro-RO" dirty="0">
                <a:hlinkClick r:id="rId2"/>
              </a:rPr>
              <a:t>http://red.prodidactica.md/resurse-red/red-internationale</a:t>
            </a:r>
            <a:r>
              <a:rPr lang="ro-RO" dirty="0" smtClean="0">
                <a:hlinkClick r:id="rId2"/>
              </a:rPr>
              <a:t>/</a:t>
            </a:r>
            <a:r>
              <a:rPr lang="ro-RO" dirty="0" smtClean="0"/>
              <a:t> </a:t>
            </a:r>
            <a:endParaRPr lang="ro-RO" dirty="0"/>
          </a:p>
        </p:txBody>
      </p:sp>
      <p:pic>
        <p:nvPicPr>
          <p:cNvPr id="7" name="Picture 6"/>
          <p:cNvPicPr>
            <a:picLocks noChangeAspect="1"/>
          </p:cNvPicPr>
          <p:nvPr/>
        </p:nvPicPr>
        <p:blipFill>
          <a:blip r:embed="rId3"/>
          <a:stretch>
            <a:fillRect/>
          </a:stretch>
        </p:blipFill>
        <p:spPr>
          <a:xfrm>
            <a:off x="303141" y="875046"/>
            <a:ext cx="11888859" cy="5296639"/>
          </a:xfrm>
          <a:prstGeom prst="rect">
            <a:avLst/>
          </a:prstGeom>
        </p:spPr>
      </p:pic>
    </p:spTree>
    <p:extLst>
      <p:ext uri="{BB962C8B-B14F-4D97-AF65-F5344CB8AC3E}">
        <p14:creationId xmlns:p14="http://schemas.microsoft.com/office/powerpoint/2010/main" val="12954294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65</a:t>
            </a:fld>
            <a:endParaRPr lang="en-US"/>
          </a:p>
        </p:txBody>
      </p:sp>
      <p:sp>
        <p:nvSpPr>
          <p:cNvPr id="4" name="Rectangle 3"/>
          <p:cNvSpPr/>
          <p:nvPr/>
        </p:nvSpPr>
        <p:spPr>
          <a:xfrm>
            <a:off x="402115" y="6352143"/>
            <a:ext cx="3777124" cy="369332"/>
          </a:xfrm>
          <a:prstGeom prst="rect">
            <a:avLst/>
          </a:prstGeom>
        </p:spPr>
        <p:txBody>
          <a:bodyPr wrap="none">
            <a:spAutoFit/>
          </a:bodyPr>
          <a:lstStyle/>
          <a:p>
            <a:r>
              <a:rPr lang="ro-RO" dirty="0">
                <a:hlinkClick r:id="rId2"/>
              </a:rPr>
              <a:t>http://ctice.gov.md/manuale-scolare</a:t>
            </a:r>
            <a:r>
              <a:rPr lang="ro-RO" dirty="0" smtClean="0">
                <a:hlinkClick r:id="rId2"/>
              </a:rPr>
              <a:t>/</a:t>
            </a:r>
            <a:r>
              <a:rPr lang="ro-RO" dirty="0" smtClean="0"/>
              <a:t> </a:t>
            </a:r>
            <a:endParaRPr lang="ro-RO" dirty="0"/>
          </a:p>
        </p:txBody>
      </p:sp>
      <p:pic>
        <p:nvPicPr>
          <p:cNvPr id="5" name="Picture 4"/>
          <p:cNvPicPr>
            <a:picLocks noChangeAspect="1"/>
          </p:cNvPicPr>
          <p:nvPr/>
        </p:nvPicPr>
        <p:blipFill>
          <a:blip r:embed="rId3"/>
          <a:stretch>
            <a:fillRect/>
          </a:stretch>
        </p:blipFill>
        <p:spPr>
          <a:xfrm>
            <a:off x="691874" y="226713"/>
            <a:ext cx="10459910" cy="6125430"/>
          </a:xfrm>
          <a:prstGeom prst="rect">
            <a:avLst/>
          </a:prstGeom>
        </p:spPr>
      </p:pic>
    </p:spTree>
    <p:extLst>
      <p:ext uri="{BB962C8B-B14F-4D97-AF65-F5344CB8AC3E}">
        <p14:creationId xmlns:p14="http://schemas.microsoft.com/office/powerpoint/2010/main" val="1801787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66</a:t>
            </a:fld>
            <a:endParaRPr lang="en-US"/>
          </a:p>
        </p:txBody>
      </p:sp>
      <p:pic>
        <p:nvPicPr>
          <p:cNvPr id="4" name="Picture 3"/>
          <p:cNvPicPr>
            <a:picLocks noChangeAspect="1"/>
          </p:cNvPicPr>
          <p:nvPr/>
        </p:nvPicPr>
        <p:blipFill>
          <a:blip r:embed="rId2"/>
          <a:stretch>
            <a:fillRect/>
          </a:stretch>
        </p:blipFill>
        <p:spPr>
          <a:xfrm>
            <a:off x="851755" y="718759"/>
            <a:ext cx="10488489" cy="5420481"/>
          </a:xfrm>
          <a:prstGeom prst="rect">
            <a:avLst/>
          </a:prstGeom>
        </p:spPr>
      </p:pic>
      <p:sp>
        <p:nvSpPr>
          <p:cNvPr id="5" name="Rectangle 4"/>
          <p:cNvSpPr/>
          <p:nvPr/>
        </p:nvSpPr>
        <p:spPr>
          <a:xfrm>
            <a:off x="680372" y="6352143"/>
            <a:ext cx="4555927" cy="369332"/>
          </a:xfrm>
          <a:prstGeom prst="rect">
            <a:avLst/>
          </a:prstGeom>
        </p:spPr>
        <p:txBody>
          <a:bodyPr wrap="none">
            <a:spAutoFit/>
          </a:bodyPr>
          <a:lstStyle/>
          <a:p>
            <a:r>
              <a:rPr lang="ro-RO" dirty="0">
                <a:hlinkClick r:id="rId3"/>
              </a:rPr>
              <a:t>http://ctice.gov.md/resurse/educatia-digitala</a:t>
            </a:r>
            <a:r>
              <a:rPr lang="ro-RO" dirty="0" smtClean="0">
                <a:hlinkClick r:id="rId3"/>
              </a:rPr>
              <a:t>/</a:t>
            </a:r>
            <a:r>
              <a:rPr lang="ro-RO" dirty="0" smtClean="0"/>
              <a:t> </a:t>
            </a:r>
            <a:endParaRPr lang="ro-RO" dirty="0"/>
          </a:p>
        </p:txBody>
      </p:sp>
    </p:spTree>
    <p:extLst>
      <p:ext uri="{BB962C8B-B14F-4D97-AF65-F5344CB8AC3E}">
        <p14:creationId xmlns:p14="http://schemas.microsoft.com/office/powerpoint/2010/main" val="1800052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EFE8E0-2BE3-46A1-88AE-F7A53F014DCD}" type="slidenum">
              <a:rPr lang="en-US" smtClean="0"/>
              <a:pPr/>
              <a:t>67</a:t>
            </a:fld>
            <a:endParaRPr lang="en-US"/>
          </a:p>
        </p:txBody>
      </p:sp>
      <p:pic>
        <p:nvPicPr>
          <p:cNvPr id="3" name="Picture 2"/>
          <p:cNvPicPr>
            <a:picLocks noChangeAspect="1"/>
          </p:cNvPicPr>
          <p:nvPr/>
        </p:nvPicPr>
        <p:blipFill>
          <a:blip r:embed="rId2"/>
          <a:stretch>
            <a:fillRect/>
          </a:stretch>
        </p:blipFill>
        <p:spPr>
          <a:xfrm>
            <a:off x="174171" y="414901"/>
            <a:ext cx="11901716" cy="4925112"/>
          </a:xfrm>
          <a:prstGeom prst="rect">
            <a:avLst/>
          </a:prstGeom>
        </p:spPr>
      </p:pic>
      <p:sp>
        <p:nvSpPr>
          <p:cNvPr id="4" name="Rectangle 3"/>
          <p:cNvSpPr/>
          <p:nvPr/>
        </p:nvSpPr>
        <p:spPr>
          <a:xfrm>
            <a:off x="663331" y="5784334"/>
            <a:ext cx="3080523" cy="369332"/>
          </a:xfrm>
          <a:prstGeom prst="rect">
            <a:avLst/>
          </a:prstGeom>
        </p:spPr>
        <p:txBody>
          <a:bodyPr wrap="none">
            <a:spAutoFit/>
          </a:bodyPr>
          <a:lstStyle/>
          <a:p>
            <a:r>
              <a:rPr lang="ro-RO" dirty="0">
                <a:hlinkClick r:id="rId3"/>
              </a:rPr>
              <a:t>https://www.manuale.edu.ro</a:t>
            </a:r>
            <a:r>
              <a:rPr lang="ro-RO" dirty="0" smtClean="0">
                <a:hlinkClick r:id="rId3"/>
              </a:rPr>
              <a:t>/</a:t>
            </a:r>
            <a:r>
              <a:rPr lang="ro-RO" dirty="0" smtClean="0"/>
              <a:t> </a:t>
            </a:r>
            <a:endParaRPr lang="ro-RO" dirty="0"/>
          </a:p>
        </p:txBody>
      </p:sp>
    </p:spTree>
    <p:extLst>
      <p:ext uri="{BB962C8B-B14F-4D97-AF65-F5344CB8AC3E}">
        <p14:creationId xmlns:p14="http://schemas.microsoft.com/office/powerpoint/2010/main" val="22649150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Beneficiile Științei Deschise</a:t>
            </a:r>
          </a:p>
        </p:txBody>
      </p:sp>
      <p:sp>
        <p:nvSpPr>
          <p:cNvPr id="5" name="Slide Number Placeholder 4"/>
          <p:cNvSpPr>
            <a:spLocks noGrp="1"/>
          </p:cNvSpPr>
          <p:nvPr>
            <p:ph type="sldNum" sz="quarter" idx="12"/>
          </p:nvPr>
        </p:nvSpPr>
        <p:spPr/>
        <p:txBody>
          <a:bodyPr/>
          <a:lstStyle/>
          <a:p>
            <a:fld id="{E8321681-3B98-44C9-B431-7E0EFD004BBE}" type="slidenum">
              <a:rPr lang="en-US" smtClean="0"/>
              <a:pPr/>
              <a:t>68</a:t>
            </a:fld>
            <a:endParaRPr lang="en-US" dirty="0"/>
          </a:p>
        </p:txBody>
      </p:sp>
      <p:sp>
        <p:nvSpPr>
          <p:cNvPr id="6" name="Rectangle 5"/>
          <p:cNvSpPr/>
          <p:nvPr/>
        </p:nvSpPr>
        <p:spPr>
          <a:xfrm>
            <a:off x="339410" y="1822761"/>
            <a:ext cx="3601329" cy="2073551"/>
          </a:xfrm>
          <a:prstGeom prst="rect">
            <a:avLst/>
          </a:prstGeom>
          <a:solidFill>
            <a:srgbClr val="7A8C8E"/>
          </a:solidFill>
          <a:ln>
            <a:solidFill>
              <a:srgbClr val="7A8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o-RO" sz="2400" b="1" dirty="0"/>
              <a:t>Cercetători</a:t>
            </a:r>
          </a:p>
          <a:p>
            <a:pPr lvl="0"/>
            <a:r>
              <a:rPr lang="ro-RO" dirty="0"/>
              <a:t>Vizibilitate mai mare</a:t>
            </a:r>
          </a:p>
          <a:p>
            <a:pPr lvl="0"/>
            <a:r>
              <a:rPr lang="ro-RO" dirty="0"/>
              <a:t>Sporește eficiența</a:t>
            </a:r>
          </a:p>
          <a:p>
            <a:pPr lvl="0"/>
            <a:r>
              <a:rPr lang="ro-RO" dirty="0"/>
              <a:t>Mai multe citări</a:t>
            </a:r>
          </a:p>
          <a:p>
            <a:pPr lvl="0"/>
            <a:r>
              <a:rPr lang="ro-RO" dirty="0"/>
              <a:t>Colaborare / rețele</a:t>
            </a:r>
          </a:p>
          <a:p>
            <a:pPr algn="ctr"/>
            <a:endParaRPr lang="ro-RO" dirty="0"/>
          </a:p>
        </p:txBody>
      </p:sp>
      <p:pic>
        <p:nvPicPr>
          <p:cNvPr id="7" name="Picture 6"/>
          <p:cNvPicPr>
            <a:picLocks noChangeAspect="1"/>
          </p:cNvPicPr>
          <p:nvPr/>
        </p:nvPicPr>
        <p:blipFill>
          <a:blip r:embed="rId3"/>
          <a:stretch>
            <a:fillRect/>
          </a:stretch>
        </p:blipFill>
        <p:spPr>
          <a:xfrm>
            <a:off x="339410" y="1427417"/>
            <a:ext cx="962159" cy="790685"/>
          </a:xfrm>
          <a:prstGeom prst="rect">
            <a:avLst/>
          </a:prstGeom>
        </p:spPr>
      </p:pic>
      <p:sp>
        <p:nvSpPr>
          <p:cNvPr id="8" name="Rectangle 7"/>
          <p:cNvSpPr/>
          <p:nvPr/>
        </p:nvSpPr>
        <p:spPr>
          <a:xfrm>
            <a:off x="4318222" y="1822761"/>
            <a:ext cx="3601329" cy="2073551"/>
          </a:xfrm>
          <a:prstGeom prst="rect">
            <a:avLst/>
          </a:prstGeom>
          <a:solidFill>
            <a:srgbClr val="7C9599"/>
          </a:solidFill>
          <a:ln>
            <a:solidFill>
              <a:srgbClr val="7C9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o-RO" sz="2400" b="1" dirty="0"/>
              <a:t>Fondatori</a:t>
            </a:r>
          </a:p>
          <a:p>
            <a:pPr lvl="0"/>
            <a:r>
              <a:rPr lang="ro-RO" dirty="0" smtClean="0"/>
              <a:t>Sporește </a:t>
            </a:r>
            <a:r>
              <a:rPr lang="ro-RO" dirty="0"/>
              <a:t>vizibilitatea și reutilizarea cercetării finanțate</a:t>
            </a:r>
          </a:p>
          <a:p>
            <a:pPr lvl="0"/>
            <a:r>
              <a:rPr lang="ro-RO" dirty="0"/>
              <a:t>Impact economic mai mare</a:t>
            </a:r>
          </a:p>
          <a:p>
            <a:pPr lvl="0"/>
            <a:r>
              <a:rPr lang="ro-RO" dirty="0"/>
              <a:t>Rentabilitate mai </a:t>
            </a:r>
            <a:r>
              <a:rPr lang="ro-RO" dirty="0" smtClean="0"/>
              <a:t>mare investiției </a:t>
            </a:r>
            <a:endParaRPr lang="ro-RO" sz="2400" dirty="0"/>
          </a:p>
        </p:txBody>
      </p:sp>
      <p:pic>
        <p:nvPicPr>
          <p:cNvPr id="9" name="Picture 8"/>
          <p:cNvPicPr>
            <a:picLocks noChangeAspect="1"/>
          </p:cNvPicPr>
          <p:nvPr/>
        </p:nvPicPr>
        <p:blipFill>
          <a:blip r:embed="rId4"/>
          <a:stretch>
            <a:fillRect/>
          </a:stretch>
        </p:blipFill>
        <p:spPr>
          <a:xfrm>
            <a:off x="4318222" y="1600283"/>
            <a:ext cx="897655" cy="698175"/>
          </a:xfrm>
          <a:prstGeom prst="rect">
            <a:avLst/>
          </a:prstGeom>
        </p:spPr>
      </p:pic>
      <p:sp>
        <p:nvSpPr>
          <p:cNvPr id="12" name="Rectangle 11"/>
          <p:cNvSpPr/>
          <p:nvPr/>
        </p:nvSpPr>
        <p:spPr>
          <a:xfrm>
            <a:off x="8297034" y="1822761"/>
            <a:ext cx="3601329" cy="2073551"/>
          </a:xfrm>
          <a:prstGeom prst="rect">
            <a:avLst/>
          </a:prstGeom>
          <a:solidFill>
            <a:srgbClr val="7E9EA3"/>
          </a:solidFill>
          <a:ln>
            <a:solidFill>
              <a:srgbClr val="7E9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o-RO" sz="2400" b="1" dirty="0"/>
              <a:t>Public</a:t>
            </a:r>
          </a:p>
          <a:p>
            <a:pPr lvl="0"/>
            <a:r>
              <a:rPr lang="ro-RO" dirty="0"/>
              <a:t>Transfer operativ de cunoștințe</a:t>
            </a:r>
          </a:p>
          <a:p>
            <a:pPr lvl="0"/>
            <a:r>
              <a:rPr lang="ro-RO" dirty="0"/>
              <a:t>Sporește înțelegerea și experiența</a:t>
            </a:r>
          </a:p>
          <a:p>
            <a:pPr lvl="0"/>
            <a:r>
              <a:rPr lang="ro-RO" dirty="0"/>
              <a:t>Promovează angajamentul în știință și cercetare</a:t>
            </a:r>
          </a:p>
          <a:p>
            <a:pPr lvl="0"/>
            <a:r>
              <a:rPr lang="ro-RO" dirty="0"/>
              <a:t>Contribuabilii primesc o anumită valoare pentru banii lor</a:t>
            </a:r>
          </a:p>
        </p:txBody>
      </p:sp>
      <p:pic>
        <p:nvPicPr>
          <p:cNvPr id="13" name="Picture 12"/>
          <p:cNvPicPr>
            <a:picLocks noChangeAspect="1"/>
          </p:cNvPicPr>
          <p:nvPr/>
        </p:nvPicPr>
        <p:blipFill>
          <a:blip r:embed="rId5"/>
          <a:stretch>
            <a:fillRect/>
          </a:stretch>
        </p:blipFill>
        <p:spPr>
          <a:xfrm>
            <a:off x="8297034" y="1489142"/>
            <a:ext cx="992718" cy="667237"/>
          </a:xfrm>
          <a:prstGeom prst="rect">
            <a:avLst/>
          </a:prstGeom>
        </p:spPr>
      </p:pic>
      <p:sp>
        <p:nvSpPr>
          <p:cNvPr id="14" name="Rectangle 13"/>
          <p:cNvSpPr/>
          <p:nvPr/>
        </p:nvSpPr>
        <p:spPr>
          <a:xfrm>
            <a:off x="2140074" y="4282799"/>
            <a:ext cx="3601329" cy="2073551"/>
          </a:xfrm>
          <a:prstGeom prst="rect">
            <a:avLst/>
          </a:prstGeom>
          <a:solidFill>
            <a:srgbClr val="81A5AD"/>
          </a:solidFill>
          <a:ln>
            <a:solidFill>
              <a:srgbClr val="81A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o-RO" sz="2400" b="1" dirty="0"/>
              <a:t>Organizații</a:t>
            </a:r>
          </a:p>
          <a:p>
            <a:pPr lvl="0"/>
            <a:r>
              <a:rPr lang="it-IT" dirty="0"/>
              <a:t>Acces mai extins la cercetare</a:t>
            </a:r>
          </a:p>
          <a:p>
            <a:pPr lvl="0"/>
            <a:r>
              <a:rPr lang="it-IT" dirty="0"/>
              <a:t>Posibilitatea de a influența elaborarea politicilor</a:t>
            </a:r>
          </a:p>
          <a:p>
            <a:pPr lvl="0"/>
            <a:r>
              <a:rPr lang="it-IT" dirty="0"/>
              <a:t>Mai eficient Advocacy / </a:t>
            </a:r>
            <a:r>
              <a:rPr lang="it-IT" dirty="0" smtClean="0"/>
              <a:t>lobby</a:t>
            </a:r>
            <a:endParaRPr lang="it-IT" dirty="0"/>
          </a:p>
          <a:p>
            <a:pPr algn="ctr"/>
            <a:endParaRPr lang="ro-RO" dirty="0"/>
          </a:p>
        </p:txBody>
      </p:sp>
      <p:sp>
        <p:nvSpPr>
          <p:cNvPr id="15" name="Rectangle 14"/>
          <p:cNvSpPr/>
          <p:nvPr/>
        </p:nvSpPr>
        <p:spPr>
          <a:xfrm>
            <a:off x="6329902" y="4282799"/>
            <a:ext cx="3601329" cy="2073551"/>
          </a:xfrm>
          <a:prstGeom prst="rect">
            <a:avLst/>
          </a:prstGeom>
          <a:solidFill>
            <a:srgbClr val="84ACB6"/>
          </a:solidFill>
          <a:ln>
            <a:solidFill>
              <a:srgbClr val="84AC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o-RO" sz="2400" b="1" dirty="0" smtClean="0"/>
              <a:t>Guvern</a:t>
            </a:r>
          </a:p>
          <a:p>
            <a:pPr lvl="0" algn="ctr"/>
            <a:endParaRPr lang="ro-RO" sz="2400" b="1" dirty="0"/>
          </a:p>
          <a:p>
            <a:pPr lvl="0"/>
            <a:r>
              <a:rPr lang="ro-RO" dirty="0"/>
              <a:t>Promovarea drepturilor omului și democrația</a:t>
            </a:r>
          </a:p>
          <a:p>
            <a:pPr lvl="0"/>
            <a:r>
              <a:rPr lang="ro-RO" dirty="0"/>
              <a:t>Politici informate și bazate pe </a:t>
            </a:r>
            <a:r>
              <a:rPr lang="ro-RO" dirty="0" smtClean="0"/>
              <a:t>dovezi</a:t>
            </a:r>
            <a:endParaRPr lang="ro-RO" dirty="0"/>
          </a:p>
        </p:txBody>
      </p:sp>
      <p:pic>
        <p:nvPicPr>
          <p:cNvPr id="16" name="Picture 15"/>
          <p:cNvPicPr>
            <a:picLocks noChangeAspect="1"/>
          </p:cNvPicPr>
          <p:nvPr/>
        </p:nvPicPr>
        <p:blipFill>
          <a:blip r:embed="rId6"/>
          <a:stretch>
            <a:fillRect/>
          </a:stretch>
        </p:blipFill>
        <p:spPr>
          <a:xfrm>
            <a:off x="6329902" y="4134578"/>
            <a:ext cx="902678" cy="738555"/>
          </a:xfrm>
          <a:prstGeom prst="rect">
            <a:avLst/>
          </a:prstGeom>
        </p:spPr>
      </p:pic>
      <p:pic>
        <p:nvPicPr>
          <p:cNvPr id="17" name="Picture 16"/>
          <p:cNvPicPr>
            <a:picLocks noChangeAspect="1"/>
          </p:cNvPicPr>
          <p:nvPr/>
        </p:nvPicPr>
        <p:blipFill>
          <a:blip r:embed="rId7"/>
          <a:stretch>
            <a:fillRect/>
          </a:stretch>
        </p:blipFill>
        <p:spPr>
          <a:xfrm>
            <a:off x="2140074" y="4060321"/>
            <a:ext cx="914528" cy="733527"/>
          </a:xfrm>
          <a:prstGeom prst="rect">
            <a:avLst/>
          </a:prstGeom>
        </p:spPr>
      </p:pic>
    </p:spTree>
    <p:extLst>
      <p:ext uri="{BB962C8B-B14F-4D97-AF65-F5344CB8AC3E}">
        <p14:creationId xmlns:p14="http://schemas.microsoft.com/office/powerpoint/2010/main" val="37684302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218099" y="176440"/>
            <a:ext cx="4592029" cy="762791"/>
          </a:xfrm>
        </p:spPr>
        <p:txBody>
          <a:bodyPr>
            <a:normAutofit fontScale="90000"/>
          </a:bodyPr>
          <a:lstStyle/>
          <a:p>
            <a:r>
              <a:rPr lang="ro-RO" dirty="0" smtClean="0"/>
              <a:t>Lecturi suplimentare</a:t>
            </a:r>
            <a:endParaRPr lang="ro-RO" dirty="0"/>
          </a:p>
        </p:txBody>
      </p:sp>
      <p:sp>
        <p:nvSpPr>
          <p:cNvPr id="10" name="Content Placeholder 9"/>
          <p:cNvSpPr>
            <a:spLocks noGrp="1"/>
          </p:cNvSpPr>
          <p:nvPr>
            <p:ph sz="half" idx="2"/>
          </p:nvPr>
        </p:nvSpPr>
        <p:spPr>
          <a:xfrm>
            <a:off x="7155543" y="1127916"/>
            <a:ext cx="4717143" cy="5228434"/>
          </a:xfrm>
        </p:spPr>
        <p:txBody>
          <a:bodyPr anchor="ctr">
            <a:normAutofit/>
          </a:bodyPr>
          <a:lstStyle/>
          <a:p>
            <a:pPr lvl="0"/>
            <a:r>
              <a:rPr lang="en-US" b="1" dirty="0"/>
              <a:t>ȚURCAN, Nelly.</a:t>
            </a:r>
            <a:r>
              <a:rPr lang="en-US" dirty="0"/>
              <a:t> </a:t>
            </a:r>
            <a:r>
              <a:rPr lang="en-US" dirty="0" err="1"/>
              <a:t>Lectura</a:t>
            </a:r>
            <a:r>
              <a:rPr lang="en-US" dirty="0"/>
              <a:t> </a:t>
            </a:r>
            <a:r>
              <a:rPr lang="en-US" dirty="0" err="1"/>
              <a:t>în</a:t>
            </a:r>
            <a:r>
              <a:rPr lang="en-US" dirty="0"/>
              <a:t> </a:t>
            </a:r>
            <a:r>
              <a:rPr lang="en-US" dirty="0" err="1"/>
              <a:t>contextul</a:t>
            </a:r>
            <a:r>
              <a:rPr lang="en-US" dirty="0"/>
              <a:t> </a:t>
            </a:r>
            <a:r>
              <a:rPr lang="en-US" dirty="0" err="1"/>
              <a:t>mișcării</a:t>
            </a:r>
            <a:r>
              <a:rPr lang="en-US" dirty="0"/>
              <a:t> </a:t>
            </a:r>
            <a:r>
              <a:rPr lang="en-US" dirty="0" err="1"/>
              <a:t>Știința</a:t>
            </a:r>
            <a:r>
              <a:rPr lang="en-US" dirty="0"/>
              <a:t> </a:t>
            </a:r>
            <a:r>
              <a:rPr lang="en-US" dirty="0" err="1"/>
              <a:t>Deschisă</a:t>
            </a:r>
            <a:r>
              <a:rPr lang="en-US" dirty="0"/>
              <a:t>. In: </a:t>
            </a:r>
            <a:r>
              <a:rPr lang="en-US" i="1" dirty="0" err="1"/>
              <a:t>Lectura</a:t>
            </a:r>
            <a:r>
              <a:rPr lang="en-US" i="1" dirty="0"/>
              <a:t> </a:t>
            </a:r>
            <a:r>
              <a:rPr lang="en-US" i="1" dirty="0" err="1"/>
              <a:t>și</a:t>
            </a:r>
            <a:r>
              <a:rPr lang="en-US" i="1" dirty="0"/>
              <a:t> </a:t>
            </a:r>
            <a:r>
              <a:rPr lang="en-US" i="1" dirty="0" err="1"/>
              <a:t>scările</a:t>
            </a:r>
            <a:r>
              <a:rPr lang="en-US" i="1" dirty="0"/>
              <a:t>: </a:t>
            </a:r>
            <a:r>
              <a:rPr lang="en-US" i="1" dirty="0" err="1"/>
              <a:t>Culegere</a:t>
            </a:r>
            <a:r>
              <a:rPr lang="en-US" i="1" dirty="0"/>
              <a:t> de </a:t>
            </a:r>
            <a:r>
              <a:rPr lang="en-US" i="1" dirty="0" err="1" smtClean="0"/>
              <a:t>articole</a:t>
            </a:r>
            <a:r>
              <a:rPr lang="en-US" dirty="0" smtClean="0"/>
              <a:t>. </a:t>
            </a:r>
            <a:r>
              <a:rPr lang="en-US" dirty="0" err="1"/>
              <a:t>Chişinău</a:t>
            </a:r>
            <a:r>
              <a:rPr lang="en-US" dirty="0"/>
              <a:t>: Prut </a:t>
            </a:r>
            <a:r>
              <a:rPr lang="en-US" dirty="0" err="1"/>
              <a:t>Internaţional</a:t>
            </a:r>
            <a:r>
              <a:rPr lang="en-US" dirty="0"/>
              <a:t>, 2020, pp. 64-85. ISBN 978-9975-54-398-9.</a:t>
            </a:r>
            <a:endParaRPr lang="ro-RO" dirty="0"/>
          </a:p>
          <a:p>
            <a:endParaRPr lang="ro-RO" b="1" dirty="0"/>
          </a:p>
        </p:txBody>
      </p:sp>
      <p:sp>
        <p:nvSpPr>
          <p:cNvPr id="2" name="Slide Number Placeholder 1"/>
          <p:cNvSpPr>
            <a:spLocks noGrp="1"/>
          </p:cNvSpPr>
          <p:nvPr>
            <p:ph type="sldNum" sz="quarter" idx="12"/>
          </p:nvPr>
        </p:nvSpPr>
        <p:spPr/>
        <p:txBody>
          <a:bodyPr/>
          <a:lstStyle/>
          <a:p>
            <a:fld id="{84EFE8E0-2BE3-46A1-88AE-F7A53F014DCD}" type="slidenum">
              <a:rPr lang="en-US" smtClean="0"/>
              <a:pPr/>
              <a:t>69</a:t>
            </a:fld>
            <a:endParaRPr lang="en-US"/>
          </a:p>
        </p:txBody>
      </p:sp>
      <p:pic>
        <p:nvPicPr>
          <p:cNvPr id="4" name="Picture 3"/>
          <p:cNvPicPr>
            <a:picLocks noChangeAspect="1"/>
          </p:cNvPicPr>
          <p:nvPr/>
        </p:nvPicPr>
        <p:blipFill>
          <a:blip r:embed="rId2"/>
          <a:stretch>
            <a:fillRect/>
          </a:stretch>
        </p:blipFill>
        <p:spPr>
          <a:xfrm>
            <a:off x="122800" y="1127916"/>
            <a:ext cx="6815030" cy="4603353"/>
          </a:xfrm>
          <a:prstGeom prst="rect">
            <a:avLst/>
          </a:prstGeom>
        </p:spPr>
      </p:pic>
      <p:sp>
        <p:nvSpPr>
          <p:cNvPr id="8" name="Rectangle 7"/>
          <p:cNvSpPr/>
          <p:nvPr/>
        </p:nvSpPr>
        <p:spPr>
          <a:xfrm>
            <a:off x="651401" y="6169580"/>
            <a:ext cx="3208827" cy="369332"/>
          </a:xfrm>
          <a:prstGeom prst="rect">
            <a:avLst/>
          </a:prstGeom>
        </p:spPr>
        <p:txBody>
          <a:bodyPr wrap="none">
            <a:spAutoFit/>
          </a:bodyPr>
          <a:lstStyle/>
          <a:p>
            <a:r>
              <a:rPr lang="ro-RO" dirty="0">
                <a:hlinkClick r:id="rId3"/>
              </a:rPr>
              <a:t>https://www.shutterstock.com</a:t>
            </a:r>
            <a:r>
              <a:rPr lang="ro-RO" dirty="0" smtClean="0">
                <a:hlinkClick r:id="rId3"/>
              </a:rPr>
              <a:t>/</a:t>
            </a:r>
            <a:r>
              <a:rPr lang="ro-RO" dirty="0" smtClean="0"/>
              <a:t> </a:t>
            </a:r>
            <a:endParaRPr lang="ro-RO" dirty="0"/>
          </a:p>
        </p:txBody>
      </p:sp>
    </p:spTree>
    <p:extLst>
      <p:ext uri="{BB962C8B-B14F-4D97-AF65-F5344CB8AC3E}">
        <p14:creationId xmlns:p14="http://schemas.microsoft.com/office/powerpoint/2010/main" val="4254704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Cine și cât citește </a:t>
            </a:r>
            <a:r>
              <a:rPr lang="ro-RO" dirty="0" smtClean="0"/>
              <a:t>în </a:t>
            </a:r>
            <a:r>
              <a:rPr lang="ro-RO" dirty="0"/>
              <a:t>M</a:t>
            </a:r>
            <a:r>
              <a:rPr lang="ro-RO" dirty="0" smtClean="0"/>
              <a:t>oldova?</a:t>
            </a:r>
            <a:endParaRPr lang="ro-RO" dirty="0"/>
          </a:p>
        </p:txBody>
      </p:sp>
      <p:sp>
        <p:nvSpPr>
          <p:cNvPr id="4" name="Content Placeholder 3"/>
          <p:cNvSpPr>
            <a:spLocks noGrp="1"/>
          </p:cNvSpPr>
          <p:nvPr>
            <p:ph sz="half" idx="2"/>
          </p:nvPr>
        </p:nvSpPr>
        <p:spPr>
          <a:xfrm>
            <a:off x="8244113" y="1825625"/>
            <a:ext cx="3802743" cy="4351338"/>
          </a:xfrm>
        </p:spPr>
        <p:txBody>
          <a:bodyPr>
            <a:normAutofit/>
          </a:bodyPr>
          <a:lstStyle/>
          <a:p>
            <a:r>
              <a:rPr lang="ro-RO" dirty="0" smtClean="0"/>
              <a:t>„Utilizarea </a:t>
            </a:r>
            <a:r>
              <a:rPr lang="ro-RO" dirty="0"/>
              <a:t>Timpului în Republica Moldova</a:t>
            </a:r>
            <a:r>
              <a:rPr lang="ro-RO" dirty="0" smtClean="0"/>
              <a:t>” (2011-2012)</a:t>
            </a:r>
            <a:endParaRPr lang="ro-RO" dirty="0"/>
          </a:p>
          <a:p>
            <a:r>
              <a:rPr lang="ro-RO" dirty="0" smtClean="0"/>
              <a:t>Citit</a:t>
            </a:r>
            <a:r>
              <a:rPr lang="ro-RO" dirty="0"/>
              <a:t>, jucat </a:t>
            </a:r>
            <a:r>
              <a:rPr lang="ro-RO" dirty="0" err="1"/>
              <a:t>şi</a:t>
            </a:r>
            <a:r>
              <a:rPr lang="ro-RO" dirty="0"/>
              <a:t> vorbit cu </a:t>
            </a:r>
            <a:r>
              <a:rPr lang="ro-RO" dirty="0" smtClean="0"/>
              <a:t>copilul 8,5</a:t>
            </a:r>
            <a:r>
              <a:rPr lang="ro-RO" dirty="0"/>
              <a:t>% </a:t>
            </a:r>
            <a:r>
              <a:rPr lang="ro-RO" dirty="0" smtClean="0"/>
              <a:t>- Rata </a:t>
            </a:r>
            <a:r>
              <a:rPr lang="ro-RO" dirty="0"/>
              <a:t>de participare zilnică la diferite </a:t>
            </a:r>
            <a:r>
              <a:rPr lang="ro-RO" dirty="0" err="1" smtClean="0"/>
              <a:t>activităţi</a:t>
            </a:r>
            <a:endParaRPr lang="ro-RO" dirty="0" smtClean="0"/>
          </a:p>
          <a:p>
            <a:endParaRPr lang="ro-RO" dirty="0"/>
          </a:p>
        </p:txBody>
      </p:sp>
      <p:sp>
        <p:nvSpPr>
          <p:cNvPr id="5" name="Slide Number Placeholder 4"/>
          <p:cNvSpPr>
            <a:spLocks noGrp="1"/>
          </p:cNvSpPr>
          <p:nvPr>
            <p:ph type="sldNum" sz="quarter" idx="12"/>
          </p:nvPr>
        </p:nvSpPr>
        <p:spPr/>
        <p:txBody>
          <a:bodyPr/>
          <a:lstStyle/>
          <a:p>
            <a:fld id="{84EFE8E0-2BE3-46A1-88AE-F7A53F014DCD}" type="slidenum">
              <a:rPr lang="en-US" smtClean="0"/>
              <a:pPr/>
              <a:t>7</a:t>
            </a:fld>
            <a:endParaRPr lang="en-US"/>
          </a:p>
        </p:txBody>
      </p:sp>
      <p:pic>
        <p:nvPicPr>
          <p:cNvPr id="6" name="Picture 5"/>
          <p:cNvPicPr>
            <a:picLocks noChangeAspect="1"/>
          </p:cNvPicPr>
          <p:nvPr/>
        </p:nvPicPr>
        <p:blipFill>
          <a:blip r:embed="rId2"/>
          <a:stretch>
            <a:fillRect/>
          </a:stretch>
        </p:blipFill>
        <p:spPr>
          <a:xfrm>
            <a:off x="453843" y="1825625"/>
            <a:ext cx="7658665" cy="4069667"/>
          </a:xfrm>
          <a:prstGeom prst="rect">
            <a:avLst/>
          </a:prstGeom>
        </p:spPr>
      </p:pic>
      <p:sp>
        <p:nvSpPr>
          <p:cNvPr id="7" name="Rectangle 6"/>
          <p:cNvSpPr/>
          <p:nvPr/>
        </p:nvSpPr>
        <p:spPr>
          <a:xfrm>
            <a:off x="453843" y="6169580"/>
            <a:ext cx="6137642" cy="369332"/>
          </a:xfrm>
          <a:prstGeom prst="rect">
            <a:avLst/>
          </a:prstGeom>
        </p:spPr>
        <p:txBody>
          <a:bodyPr wrap="none">
            <a:spAutoFit/>
          </a:bodyPr>
          <a:lstStyle/>
          <a:p>
            <a:r>
              <a:rPr lang="ro-RO" dirty="0">
                <a:hlinkClick r:id="rId3"/>
              </a:rPr>
              <a:t>https://</a:t>
            </a:r>
            <a:r>
              <a:rPr lang="ro-RO" dirty="0" smtClean="0">
                <a:hlinkClick r:id="rId3"/>
              </a:rPr>
              <a:t>statistica.gov.md/pageview.php?l=ro&amp;idc=350&amp;id=4161</a:t>
            </a:r>
            <a:r>
              <a:rPr lang="ro-RO" dirty="0" smtClean="0"/>
              <a:t> </a:t>
            </a:r>
            <a:endParaRPr lang="ro-RO" dirty="0"/>
          </a:p>
        </p:txBody>
      </p:sp>
    </p:spTree>
    <p:extLst>
      <p:ext uri="{BB962C8B-B14F-4D97-AF65-F5344CB8AC3E}">
        <p14:creationId xmlns:p14="http://schemas.microsoft.com/office/powerpoint/2010/main" val="18219950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4EFE8E0-2BE3-46A1-88AE-F7A53F014DCD}" type="slidenum">
              <a:rPr lang="en-US" smtClean="0"/>
              <a:pPr/>
              <a:t>70</a:t>
            </a:fld>
            <a:endParaRPr lang="en-US" dirty="0"/>
          </a:p>
        </p:txBody>
      </p:sp>
      <p:sp>
        <p:nvSpPr>
          <p:cNvPr id="3" name="Content Placeholder 2"/>
          <p:cNvSpPr>
            <a:spLocks noGrp="1"/>
          </p:cNvSpPr>
          <p:nvPr>
            <p:ph idx="4294967295"/>
          </p:nvPr>
        </p:nvSpPr>
        <p:spPr>
          <a:xfrm>
            <a:off x="842963" y="868363"/>
            <a:ext cx="10515600" cy="4351338"/>
          </a:xfrm>
        </p:spPr>
        <p:txBody>
          <a:bodyPr/>
          <a:lstStyle/>
          <a:p>
            <a:pPr algn="ctr">
              <a:buNone/>
            </a:pPr>
            <a:endParaRPr lang="ro-RO" b="1" dirty="0" smtClean="0"/>
          </a:p>
          <a:p>
            <a:pPr algn="ctr">
              <a:buNone/>
            </a:pPr>
            <a:endParaRPr lang="ro-RO" b="1" dirty="0" smtClean="0"/>
          </a:p>
          <a:p>
            <a:pPr algn="ctr">
              <a:buNone/>
            </a:pPr>
            <a:endParaRPr lang="ro-RO" b="1" dirty="0" smtClean="0"/>
          </a:p>
          <a:p>
            <a:pPr algn="ctr">
              <a:buNone/>
            </a:pPr>
            <a:endParaRPr lang="ro-RO" b="1" dirty="0" smtClean="0"/>
          </a:p>
          <a:p>
            <a:endParaRPr lang="ru-RU" dirty="0" smtClean="0"/>
          </a:p>
          <a:p>
            <a:endParaRPr lang="ru-RU" dirty="0"/>
          </a:p>
        </p:txBody>
      </p:sp>
      <p:sp>
        <p:nvSpPr>
          <p:cNvPr id="4" name="Rectangle 3"/>
          <p:cNvSpPr/>
          <p:nvPr/>
        </p:nvSpPr>
        <p:spPr>
          <a:xfrm>
            <a:off x="2808712" y="2369619"/>
            <a:ext cx="6584101" cy="1637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3600" b="1" dirty="0" smtClean="0">
                <a:solidFill>
                  <a:srgbClr val="00B050"/>
                </a:solidFill>
                <a:effectLst>
                  <a:outerShdw blurRad="38100" dist="38100" dir="2700000" algn="tl">
                    <a:srgbClr val="000000">
                      <a:alpha val="43137"/>
                    </a:srgbClr>
                  </a:outerShdw>
                </a:effectLst>
              </a:rPr>
              <a:t>Mulțumesc pentru atenție!</a:t>
            </a:r>
          </a:p>
          <a:p>
            <a:pPr algn="ctr"/>
            <a:r>
              <a:rPr lang="ro-RO" sz="3600" b="1" dirty="0" smtClean="0">
                <a:solidFill>
                  <a:srgbClr val="00B050"/>
                </a:solidFill>
                <a:effectLst>
                  <a:outerShdw blurRad="38100" dist="38100" dir="2700000" algn="tl">
                    <a:srgbClr val="000000">
                      <a:alpha val="43137"/>
                    </a:srgbClr>
                  </a:outerShdw>
                </a:effectLst>
                <a:hlinkClick r:id="rId3"/>
              </a:rPr>
              <a:t>tsurcannelly@gmail.com</a:t>
            </a:r>
            <a:r>
              <a:rPr lang="ro-RO" sz="3600" b="1" dirty="0" smtClean="0">
                <a:solidFill>
                  <a:srgbClr val="00B050"/>
                </a:solidFill>
                <a:effectLst>
                  <a:outerShdw blurRad="38100" dist="38100" dir="2700000" algn="tl">
                    <a:srgbClr val="000000">
                      <a:alpha val="43137"/>
                    </a:srgbClr>
                  </a:outerShdw>
                </a:effectLst>
              </a:rPr>
              <a:t> </a:t>
            </a:r>
            <a:endParaRPr lang="ro-RO" sz="3600" b="1" dirty="0">
              <a:solidFill>
                <a:srgbClr val="00B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71064" y="100163"/>
            <a:ext cx="11678239" cy="848860"/>
          </a:xfrm>
        </p:spPr>
        <p:txBody>
          <a:bodyPr/>
          <a:lstStyle/>
          <a:p>
            <a:r>
              <a:rPr lang="ro-RO" dirty="0" smtClean="0"/>
              <a:t>Cât </a:t>
            </a:r>
            <a:r>
              <a:rPr lang="ro-RO" dirty="0"/>
              <a:t>de îndrăgită este lectura de către moldoveni? </a:t>
            </a:r>
          </a:p>
        </p:txBody>
      </p:sp>
      <p:sp>
        <p:nvSpPr>
          <p:cNvPr id="5" name="Slide Number Placeholder 4"/>
          <p:cNvSpPr>
            <a:spLocks noGrp="1"/>
          </p:cNvSpPr>
          <p:nvPr>
            <p:ph type="sldNum" sz="quarter" idx="12"/>
          </p:nvPr>
        </p:nvSpPr>
        <p:spPr/>
        <p:txBody>
          <a:bodyPr/>
          <a:lstStyle/>
          <a:p>
            <a:fld id="{84EFE8E0-2BE3-46A1-88AE-F7A53F014DCD}" type="slidenum">
              <a:rPr lang="en-US" smtClean="0"/>
              <a:pPr/>
              <a:t>8</a:t>
            </a:fld>
            <a:endParaRPr lang="en-US"/>
          </a:p>
        </p:txBody>
      </p:sp>
      <p:pic>
        <p:nvPicPr>
          <p:cNvPr id="7" name="Picture 6"/>
          <p:cNvPicPr>
            <a:picLocks noChangeAspect="1"/>
          </p:cNvPicPr>
          <p:nvPr/>
        </p:nvPicPr>
        <p:blipFill>
          <a:blip r:embed="rId2"/>
          <a:stretch>
            <a:fillRect/>
          </a:stretch>
        </p:blipFill>
        <p:spPr>
          <a:xfrm>
            <a:off x="0" y="1291771"/>
            <a:ext cx="6283323" cy="5064579"/>
          </a:xfrm>
          <a:prstGeom prst="rect">
            <a:avLst/>
          </a:prstGeom>
        </p:spPr>
      </p:pic>
      <p:pic>
        <p:nvPicPr>
          <p:cNvPr id="8" name="Picture 7"/>
          <p:cNvPicPr>
            <a:picLocks noChangeAspect="1"/>
          </p:cNvPicPr>
          <p:nvPr/>
        </p:nvPicPr>
        <p:blipFill>
          <a:blip r:embed="rId3"/>
          <a:stretch>
            <a:fillRect/>
          </a:stretch>
        </p:blipFill>
        <p:spPr>
          <a:xfrm>
            <a:off x="6283323" y="1393371"/>
            <a:ext cx="5765980" cy="4962979"/>
          </a:xfrm>
          <a:prstGeom prst="rect">
            <a:avLst/>
          </a:prstGeom>
        </p:spPr>
      </p:pic>
      <p:sp>
        <p:nvSpPr>
          <p:cNvPr id="9" name="Rectangle 8"/>
          <p:cNvSpPr/>
          <p:nvPr/>
        </p:nvSpPr>
        <p:spPr>
          <a:xfrm>
            <a:off x="371064" y="6382367"/>
            <a:ext cx="6137642" cy="369332"/>
          </a:xfrm>
          <a:prstGeom prst="rect">
            <a:avLst/>
          </a:prstGeom>
        </p:spPr>
        <p:txBody>
          <a:bodyPr wrap="none">
            <a:spAutoFit/>
          </a:bodyPr>
          <a:lstStyle/>
          <a:p>
            <a:r>
              <a:rPr lang="ro-RO" dirty="0">
                <a:hlinkClick r:id="rId4"/>
              </a:rPr>
              <a:t>https://</a:t>
            </a:r>
            <a:r>
              <a:rPr lang="ro-RO" dirty="0" smtClean="0">
                <a:hlinkClick r:id="rId4"/>
              </a:rPr>
              <a:t>statistica.gov.md/pageview.php?l=ro&amp;idc=350&amp;id=4446</a:t>
            </a:r>
            <a:r>
              <a:rPr lang="ro-RO" dirty="0" smtClean="0"/>
              <a:t> </a:t>
            </a:r>
            <a:endParaRPr lang="ro-RO" dirty="0"/>
          </a:p>
        </p:txBody>
      </p:sp>
      <p:sp>
        <p:nvSpPr>
          <p:cNvPr id="10" name="Rectangle 9"/>
          <p:cNvSpPr/>
          <p:nvPr/>
        </p:nvSpPr>
        <p:spPr>
          <a:xfrm>
            <a:off x="7082971" y="904426"/>
            <a:ext cx="4412344" cy="400110"/>
          </a:xfrm>
          <a:prstGeom prst="rect">
            <a:avLst/>
          </a:prstGeom>
        </p:spPr>
        <p:txBody>
          <a:bodyPr wrap="square">
            <a:spAutoFit/>
          </a:bodyPr>
          <a:lstStyle/>
          <a:p>
            <a:pPr algn="ctr"/>
            <a:r>
              <a:rPr lang="ro-RO" sz="2000" b="1" dirty="0"/>
              <a:t>Timpul alocat </a:t>
            </a:r>
            <a:r>
              <a:rPr lang="ro-RO" sz="2000" b="1" dirty="0" smtClean="0"/>
              <a:t>lecturii (minute </a:t>
            </a:r>
            <a:r>
              <a:rPr lang="ro-RO" sz="2000" b="1" dirty="0"/>
              <a:t>pe </a:t>
            </a:r>
            <a:r>
              <a:rPr lang="ro-RO" sz="2000" b="1" dirty="0" smtClean="0"/>
              <a:t>zi)</a:t>
            </a:r>
            <a:endParaRPr lang="ro-RO" sz="2000" b="1" dirty="0"/>
          </a:p>
        </p:txBody>
      </p:sp>
      <p:sp>
        <p:nvSpPr>
          <p:cNvPr id="11" name="Rectangle 10"/>
          <p:cNvSpPr/>
          <p:nvPr/>
        </p:nvSpPr>
        <p:spPr>
          <a:xfrm>
            <a:off x="371064" y="872515"/>
            <a:ext cx="5912259" cy="707886"/>
          </a:xfrm>
          <a:prstGeom prst="rect">
            <a:avLst/>
          </a:prstGeom>
        </p:spPr>
        <p:txBody>
          <a:bodyPr wrap="square">
            <a:spAutoFit/>
          </a:bodyPr>
          <a:lstStyle/>
          <a:p>
            <a:pPr algn="ctr"/>
            <a:r>
              <a:rPr lang="ro-RO" sz="2000" b="1" dirty="0"/>
              <a:t> Timpul dedicat citirii </a:t>
            </a:r>
            <a:r>
              <a:rPr lang="ro-RO" sz="2000" b="1" dirty="0" smtClean="0"/>
              <a:t>cărților în </a:t>
            </a:r>
            <a:r>
              <a:rPr lang="ro-RO" sz="2000" b="1" dirty="0"/>
              <a:t>diverse state europene, minute pe zi</a:t>
            </a:r>
          </a:p>
        </p:txBody>
      </p:sp>
    </p:spTree>
    <p:extLst>
      <p:ext uri="{BB962C8B-B14F-4D97-AF65-F5344CB8AC3E}">
        <p14:creationId xmlns:p14="http://schemas.microsoft.com/office/powerpoint/2010/main" val="321405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866743" y="957943"/>
            <a:ext cx="4151086" cy="4935121"/>
          </a:xfrm>
        </p:spPr>
        <p:txBody>
          <a:bodyPr>
            <a:normAutofit/>
          </a:bodyPr>
          <a:lstStyle/>
          <a:p>
            <a:pPr marL="0" indent="0">
              <a:buNone/>
            </a:pPr>
            <a:r>
              <a:rPr lang="ro-RO" sz="4000" dirty="0" smtClean="0"/>
              <a:t>Cunoașterea     este putere și toate cunoștințele        au fost oferite pentru utilizare</a:t>
            </a:r>
          </a:p>
          <a:p>
            <a:endParaRPr lang="ro-RO" sz="3600" dirty="0"/>
          </a:p>
          <a:p>
            <a:endParaRPr lang="ro-RO" sz="3600" dirty="0" smtClean="0"/>
          </a:p>
          <a:p>
            <a:pPr marL="0" indent="0" algn="r">
              <a:lnSpc>
                <a:spcPct val="100000"/>
              </a:lnSpc>
              <a:buNone/>
            </a:pPr>
            <a:r>
              <a:rPr lang="en-GB" sz="3600" i="1" dirty="0"/>
              <a:t>Francis Bacon</a:t>
            </a:r>
            <a:endParaRPr lang="ro-RO" sz="3600" i="1" dirty="0"/>
          </a:p>
        </p:txBody>
      </p:sp>
      <p:sp>
        <p:nvSpPr>
          <p:cNvPr id="2" name="Slide Number Placeholder 1"/>
          <p:cNvSpPr>
            <a:spLocks noGrp="1"/>
          </p:cNvSpPr>
          <p:nvPr>
            <p:ph type="sldNum" sz="quarter" idx="12"/>
          </p:nvPr>
        </p:nvSpPr>
        <p:spPr/>
        <p:txBody>
          <a:bodyPr/>
          <a:lstStyle/>
          <a:p>
            <a:fld id="{84EFE8E0-2BE3-46A1-88AE-F7A53F014DCD}" type="slidenum">
              <a:rPr lang="en-US" smtClean="0"/>
              <a:pPr/>
              <a:t>9</a:t>
            </a:fld>
            <a:endParaRPr lang="en-US"/>
          </a:p>
        </p:txBody>
      </p:sp>
      <p:pic>
        <p:nvPicPr>
          <p:cNvPr id="1028" name="Picture 4" descr="http://blogs.nature.com/naturejobs/files/2013/01/154062807_science-communication_-iStockphoto_Thinkstock-1024x66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541" y="957943"/>
            <a:ext cx="7125449" cy="49711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5252" y="5987018"/>
            <a:ext cx="4158831" cy="369332"/>
          </a:xfrm>
          <a:prstGeom prst="rect">
            <a:avLst/>
          </a:prstGeom>
        </p:spPr>
        <p:txBody>
          <a:bodyPr wrap="none">
            <a:spAutoFit/>
          </a:bodyPr>
          <a:lstStyle/>
          <a:p>
            <a:r>
              <a:rPr lang="ro-RO" dirty="0" err="1" smtClean="0"/>
              <a:t>Foto</a:t>
            </a:r>
            <a:r>
              <a:rPr lang="ro-RO" dirty="0" smtClean="0"/>
              <a:t>: </a:t>
            </a:r>
            <a:r>
              <a:rPr lang="ro-RO" dirty="0" smtClean="0">
                <a:hlinkClick r:id="rId5"/>
              </a:rPr>
              <a:t>http</a:t>
            </a:r>
            <a:r>
              <a:rPr lang="ro-RO" dirty="0">
                <a:hlinkClick r:id="rId5"/>
              </a:rPr>
              <a:t>://www.thinkstockphotos.com</a:t>
            </a:r>
            <a:r>
              <a:rPr lang="ro-RO" dirty="0" smtClean="0">
                <a:hlinkClick r:id="rId5"/>
              </a:rPr>
              <a:t>/</a:t>
            </a:r>
            <a:r>
              <a:rPr lang="ro-RO" dirty="0" smtClean="0"/>
              <a:t> </a:t>
            </a:r>
            <a:endParaRPr lang="ro-RO" dirty="0"/>
          </a:p>
        </p:txBody>
      </p:sp>
    </p:spTree>
    <p:extLst>
      <p:ext uri="{BB962C8B-B14F-4D97-AF65-F5344CB8AC3E}">
        <p14:creationId xmlns:p14="http://schemas.microsoft.com/office/powerpoint/2010/main" val="1591045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TS10401442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reeBoxStretch_16x9.potx" id="{DB59D0AD-2ABB-4B97-BE88-0F5912DD1306}" vid="{D60F71F4-908A-4136-B4CD-FB59409174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4C90BE4-A6C7-4D40-A034-44CAE732C2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TS104014425</Template>
  <TotalTime>0</TotalTime>
  <Words>1965</Words>
  <Application>Microsoft Office PowerPoint</Application>
  <PresentationFormat>Widescreen</PresentationFormat>
  <Paragraphs>283</Paragraphs>
  <Slides>70</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Calibri</vt:lpstr>
      <vt:lpstr>Calibri Light</vt:lpstr>
      <vt:lpstr>Gill Sans Light</vt:lpstr>
      <vt:lpstr>Gill Sans MT</vt:lpstr>
      <vt:lpstr>Times New Roman</vt:lpstr>
      <vt:lpstr>ヒラギノ角ゴ ProN W3</vt:lpstr>
      <vt:lpstr>TS104014425</vt:lpstr>
      <vt:lpstr>PowerPoint Presentation</vt:lpstr>
      <vt:lpstr>În discuție:</vt:lpstr>
      <vt:lpstr>A citi sau a nu citi?</vt:lpstr>
      <vt:lpstr>De ce este importantă lectura?</vt:lpstr>
      <vt:lpstr>Cine și cât citește în lume?</vt:lpstr>
      <vt:lpstr>Cine și cât citește în Europa?</vt:lpstr>
      <vt:lpstr>Cine și cât citește în Moldova?</vt:lpstr>
      <vt:lpstr>Cât de îndrăgită este lectura de către moldoveni? </vt:lpstr>
      <vt:lpstr>PowerPoint Presentation</vt:lpstr>
      <vt:lpstr>Știința Deschisă</vt:lpstr>
      <vt:lpstr>Știința Deschisă</vt:lpstr>
      <vt:lpstr>Deschidere</vt:lpstr>
      <vt:lpstr>Componentele Științei Deschise</vt:lpstr>
      <vt:lpstr>PowerPoint Presentation</vt:lpstr>
      <vt:lpstr>Modelele Accesului Deschis</vt:lpstr>
      <vt:lpstr>PowerPoint Presentation</vt:lpstr>
      <vt:lpstr>Avantajele Științei Deschise </vt:lpstr>
      <vt:lpstr>Cititorii literaturii științifice: cercetătorii, personalul științifico-didactic din universități</vt:lpstr>
      <vt:lpstr>Comunități de autor și cititor suprapuse</vt:lpstr>
      <vt:lpstr>PowerPoint Presentation</vt:lpstr>
      <vt:lpstr>Sporirea citării</vt:lpstr>
      <vt:lpstr>PowerPoint Presentation</vt:lpstr>
      <vt:lpstr>Instrumente pentru acces la publicații </vt:lpstr>
      <vt:lpstr>Cum putem găsi și utiliza resurse cu acces deschis?</vt:lpstr>
      <vt:lpstr>Directory of Open Access Scholarly Resources (ROAD)</vt:lpstr>
      <vt:lpstr>PowerPoint Presentation</vt:lpstr>
      <vt:lpstr>PowerPoint Presentation</vt:lpstr>
      <vt:lpstr>Resurse cu acces deschis (calea de aur) Open Access: Gold OA</vt:lpstr>
      <vt:lpstr>DOAJ - Directoriul Revistelor cu Acces Deschis</vt:lpstr>
      <vt:lpstr>PowerPoint Presentation</vt:lpstr>
      <vt:lpstr>Reviste din Republica Moldova în DOAJ</vt:lpstr>
      <vt:lpstr>Directoriul Cărților cu Acces Deschis</vt:lpstr>
      <vt:lpstr>PowerPoint Presentation</vt:lpstr>
      <vt:lpstr>PowerPoint Presentation</vt:lpstr>
      <vt:lpstr>Resurse cu acces deschis (calea de verde)  Open Access: Self-archiving (Green OA)</vt:lpstr>
      <vt:lpstr>Registry of Open Access Repositories (ROAR)</vt:lpstr>
      <vt:lpstr>Căutare avansată</vt:lpstr>
      <vt:lpstr>Directory of Open Access Repositories (OpenDOAR)</vt:lpstr>
      <vt:lpstr>PowerPoint Presentation</vt:lpstr>
      <vt:lpstr>PowerPoint Presentation</vt:lpstr>
      <vt:lpstr>ZENODO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CyberLeninka: Biblioteca electronică științifică cu Acces Deschis (Rusia)</vt:lpstr>
      <vt:lpstr>PowerPoint Presentation</vt:lpstr>
      <vt:lpstr>PowerPoint Presentation</vt:lpstr>
      <vt:lpstr>Instrumentul Bibliometric Național (IBN)</vt:lpstr>
      <vt:lpstr>PowerPoint Presentation</vt:lpstr>
      <vt:lpstr>PowerPoint Presentation</vt:lpstr>
      <vt:lpstr>PowerPoint Presentation</vt:lpstr>
      <vt:lpstr>PowerPoint Presentation</vt:lpstr>
      <vt:lpstr>PowerPoint Presentation</vt:lpstr>
      <vt:lpstr>PowerPoint Presentation</vt:lpstr>
      <vt:lpstr>IBN a urcat în clasamentul internațional WEBOMETRICS </vt:lpstr>
      <vt:lpstr>PowerPoint Presentation</vt:lpstr>
      <vt:lpstr>Resurse educaționale deschise (RED) în Moldova</vt:lpstr>
      <vt:lpstr>RED Naționale</vt:lpstr>
      <vt:lpstr>Resurse Educaționale Deschise în Republica Moldova</vt:lpstr>
      <vt:lpstr>PowerPoint Presentation</vt:lpstr>
      <vt:lpstr>PowerPoint Presentation</vt:lpstr>
      <vt:lpstr>PowerPoint Presentation</vt:lpstr>
      <vt:lpstr>Beneficiile Științei Deschise</vt:lpstr>
      <vt:lpstr>Lecturi suplimentare</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2013-12-11T21:51:13Z</dcterms:created>
  <dcterms:modified xsi:type="dcterms:W3CDTF">2020-11-10T12:44:36Z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TC040144259991</vt:lpwstr>
  </property>
</Properties>
</file>